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57" r:id="rId4"/>
    <p:sldId id="261" r:id="rId5"/>
    <p:sldId id="259" r:id="rId6"/>
    <p:sldId id="277" r:id="rId7"/>
    <p:sldId id="278" r:id="rId8"/>
    <p:sldId id="279" r:id="rId9"/>
    <p:sldId id="263" r:id="rId10"/>
    <p:sldId id="271" r:id="rId11"/>
    <p:sldId id="274" r:id="rId12"/>
    <p:sldId id="276" r:id="rId13"/>
    <p:sldId id="272" r:id="rId14"/>
    <p:sldId id="275" r:id="rId15"/>
    <p:sldId id="264" r:id="rId16"/>
    <p:sldId id="267" r:id="rId17"/>
    <p:sldId id="270" r:id="rId18"/>
  </p:sldIdLst>
  <p:sldSz cx="18288000" cy="10287000"/>
  <p:notesSz cx="6858000" cy="9144000"/>
  <p:embeddedFontLst>
    <p:embeddedFont>
      <p:font typeface="Brick Sans" panose="020B0604020202020204" charset="0"/>
      <p:regular r:id="rId21"/>
    </p:embeddedFont>
    <p:embeddedFont>
      <p:font typeface="Cambria Math" panose="02040503050406030204" pitchFamily="18" charset="0"/>
      <p:regular r:id="rId22"/>
    </p:embeddedFont>
    <p:embeddedFont>
      <p:font typeface="Public Sans" panose="020B0604020202020204" charset="0"/>
      <p:regular r:id="rId23"/>
    </p:embeddedFont>
    <p:embeddedFont>
      <p:font typeface="Public Sans Bold" panose="020B0604020202020204" charset="0"/>
      <p:regular r:id="rId24"/>
    </p:embeddedFont>
    <p:embeddedFont>
      <p:font typeface="Public Sans Heavy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FC3"/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0799" autoAdjust="0"/>
  </p:normalViewPr>
  <p:slideViewPr>
    <p:cSldViewPr>
      <p:cViewPr varScale="1">
        <p:scale>
          <a:sx n="67" d="100"/>
          <a:sy n="67" d="100"/>
        </p:scale>
        <p:origin x="9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Colección de datos</a:t>
          </a:r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7E433426-78C8-46EF-8C18-3E7C94089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Tratamiento de datos</a:t>
          </a:r>
        </a:p>
      </dgm:t>
    </dgm:pt>
    <dgm:pt modelId="{34CF68D2-E071-4E91-A1E0-5D5D30AFC926}" type="parTrans" cxnId="{87876320-2695-4800-A422-3F79B1302BAC}">
      <dgm:prSet/>
      <dgm:spPr/>
      <dgm:t>
        <a:bodyPr/>
        <a:lstStyle/>
        <a:p>
          <a:endParaRPr lang="es-ES"/>
        </a:p>
      </dgm:t>
    </dgm:pt>
    <dgm:pt modelId="{2096A2F9-6ACA-471D-A8E0-BC92C8EBAC7E}" type="sibTrans" cxnId="{87876320-2695-4800-A422-3F79B1302BAC}">
      <dgm:prSet/>
      <dgm:spPr/>
      <dgm:t>
        <a:bodyPr/>
        <a:lstStyle/>
        <a:p>
          <a:endParaRPr lang="es-ES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6"/>
      <dgm:spPr/>
    </dgm:pt>
    <dgm:pt modelId="{8FB78AD8-D5F0-411D-A966-234C6B133F94}" type="pres">
      <dgm:prSet presAssocID="{CF9BE832-E21C-4C75-9800-C4A47EC355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6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6"/>
      <dgm:spPr/>
    </dgm:pt>
    <dgm:pt modelId="{B8926AC6-B7D8-40F2-AB0C-9427F41FB863}" type="pres">
      <dgm:prSet presAssocID="{96350BD9-3977-4B19-82EE-E51129D15D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6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6"/>
      <dgm:spPr/>
    </dgm:pt>
    <dgm:pt modelId="{FFA78B5F-B55B-4735-B14A-42DF70FB9B7F}" type="pres">
      <dgm:prSet presAssocID="{32F0A2C9-7B1C-4B55-8337-21CCACCA3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6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9749A4E8-A6C0-48BF-B528-C70DF4816285}" type="pres">
      <dgm:prSet presAssocID="{7E433426-78C8-46EF-8C18-3E7C94089299}" presName="compNode" presStyleCnt="0"/>
      <dgm:spPr/>
    </dgm:pt>
    <dgm:pt modelId="{41FBAB24-A875-4BFE-9889-6151FA625FEF}" type="pres">
      <dgm:prSet presAssocID="{7E433426-78C8-46EF-8C18-3E7C94089299}" presName="bgRect" presStyleLbl="bgShp" presStyleIdx="3" presStyleCnt="6"/>
      <dgm:spPr/>
    </dgm:pt>
    <dgm:pt modelId="{204A5C2D-138D-4EF5-8A81-9AC128298D27}" type="pres">
      <dgm:prSet presAssocID="{7E433426-78C8-46EF-8C18-3E7C940892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CD7F18CF-E121-4D13-B088-503EC5B4EA1D}" type="pres">
      <dgm:prSet presAssocID="{7E433426-78C8-46EF-8C18-3E7C94089299}" presName="spaceRect" presStyleCnt="0"/>
      <dgm:spPr/>
    </dgm:pt>
    <dgm:pt modelId="{DEBE51E9-D9BA-4772-81A2-86FC9FB20788}" type="pres">
      <dgm:prSet presAssocID="{7E433426-78C8-46EF-8C18-3E7C94089299}" presName="parTx" presStyleLbl="revTx" presStyleIdx="3" presStyleCnt="6">
        <dgm:presLayoutVars>
          <dgm:chMax val="0"/>
          <dgm:chPref val="0"/>
        </dgm:presLayoutVars>
      </dgm:prSet>
      <dgm:spPr/>
    </dgm:pt>
    <dgm:pt modelId="{382064C9-0D1F-4148-9EB3-AC2FA1262DCF}" type="pres">
      <dgm:prSet presAssocID="{2096A2F9-6ACA-471D-A8E0-BC92C8EBAC7E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4" presStyleCnt="6"/>
      <dgm:spPr/>
    </dgm:pt>
    <dgm:pt modelId="{87014C86-3F59-4B03-9774-D62543ACC240}" type="pres">
      <dgm:prSet presAssocID="{15387919-F2A4-42AE-B0BB-EC43BF887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4" presStyleCnt="6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5" presStyleCnt="6"/>
      <dgm:spPr/>
    </dgm:pt>
    <dgm:pt modelId="{9DAE0D61-171E-4C26-977C-1D6B4F21FD2C}" type="pres">
      <dgm:prSet presAssocID="{3E27A5C7-2A9C-49FE-921A-8E635B5144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5" destOrd="0" parTransId="{70D6B734-D9E4-46DB-8CFB-F21F9334235C}" sibTransId="{D84D6350-CBCB-4786-919B-3CCAEC502FFF}"/>
    <dgm:cxn modelId="{87876320-2695-4800-A422-3F79B1302BAC}" srcId="{591359DA-BC2F-4D86-BAD0-C21466517A6F}" destId="{7E433426-78C8-46EF-8C18-3E7C94089299}" srcOrd="3" destOrd="0" parTransId="{34CF68D2-E071-4E91-A1E0-5D5D30AFC926}" sibTransId="{2096A2F9-6ACA-471D-A8E0-BC92C8EBAC7E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08B63764-4997-4E2A-8894-350A1152E1F9}" type="presOf" srcId="{7E433426-78C8-46EF-8C18-3E7C94089299}" destId="{DEBE51E9-D9BA-4772-81A2-86FC9FB20788}" srcOrd="0" destOrd="0" presId="urn:microsoft.com/office/officeart/2018/2/layout/IconVerticalSolidList"/>
    <dgm:cxn modelId="{B8B7F965-98ED-4926-BF3F-FC7BA6345685}" srcId="{591359DA-BC2F-4D86-BAD0-C21466517A6F}" destId="{15387919-F2A4-42AE-B0BB-EC43BF887011}" srcOrd="4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0F23552E-2F77-4344-AF42-4DBF77432992}" type="presParOf" srcId="{499BC9D6-AEB1-42A4-9BDD-AA3CF96E6B45}" destId="{9749A4E8-A6C0-48BF-B528-C70DF4816285}" srcOrd="6" destOrd="0" presId="urn:microsoft.com/office/officeart/2018/2/layout/IconVerticalSolidList"/>
    <dgm:cxn modelId="{00A5E007-E136-4DD2-924E-389AEF6F7CD6}" type="presParOf" srcId="{9749A4E8-A6C0-48BF-B528-C70DF4816285}" destId="{41FBAB24-A875-4BFE-9889-6151FA625FEF}" srcOrd="0" destOrd="0" presId="urn:microsoft.com/office/officeart/2018/2/layout/IconVerticalSolidList"/>
    <dgm:cxn modelId="{51E8D197-FA63-4A64-9577-CA93EBBAD29B}" type="presParOf" srcId="{9749A4E8-A6C0-48BF-B528-C70DF4816285}" destId="{204A5C2D-138D-4EF5-8A81-9AC128298D27}" srcOrd="1" destOrd="0" presId="urn:microsoft.com/office/officeart/2018/2/layout/IconVerticalSolidList"/>
    <dgm:cxn modelId="{26C10812-5FF7-4C6E-A077-EFAE320BEAE9}" type="presParOf" srcId="{9749A4E8-A6C0-48BF-B528-C70DF4816285}" destId="{CD7F18CF-E121-4D13-B088-503EC5B4EA1D}" srcOrd="2" destOrd="0" presId="urn:microsoft.com/office/officeart/2018/2/layout/IconVerticalSolidList"/>
    <dgm:cxn modelId="{B6EE00C7-B78E-4782-9240-532A531A4D57}" type="presParOf" srcId="{9749A4E8-A6C0-48BF-B528-C70DF4816285}" destId="{DEBE51E9-D9BA-4772-81A2-86FC9FB20788}" srcOrd="3" destOrd="0" presId="urn:microsoft.com/office/officeart/2018/2/layout/IconVerticalSolidList"/>
    <dgm:cxn modelId="{2B4861E9-3CFF-4B97-9913-40DBEDC62D29}" type="presParOf" srcId="{499BC9D6-AEB1-42A4-9BDD-AA3CF96E6B45}" destId="{382064C9-0D1F-4148-9EB3-AC2FA1262DCF}" srcOrd="7" destOrd="0" presId="urn:microsoft.com/office/officeart/2018/2/layout/IconVerticalSolidList"/>
    <dgm:cxn modelId="{C57A9934-C48E-4671-B2F4-B2CF551F63D6}" type="presParOf" srcId="{499BC9D6-AEB1-42A4-9BDD-AA3CF96E6B45}" destId="{E5C55ACF-0B05-4968-A516-B31F9FA0EDE2}" srcOrd="8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9" destOrd="0" presId="urn:microsoft.com/office/officeart/2018/2/layout/IconVerticalSolidList"/>
    <dgm:cxn modelId="{AB0EC92F-B9E0-4C89-932B-4E01C8B9F33F}" type="presParOf" srcId="{499BC9D6-AEB1-42A4-9BDD-AA3CF96E6B45}" destId="{FFB70CF6-C837-41DC-AC40-52E73479B8F7}" srcOrd="10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2342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01993" y="226966"/>
          <a:ext cx="549078" cy="54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153065" y="2342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153065" y="2342"/>
        <a:ext cx="5070941" cy="998325"/>
      </dsp:txXfrm>
    </dsp:sp>
    <dsp:sp modelId="{6A751073-34A6-417C-95F7-8174C3BF2785}">
      <dsp:nvSpPr>
        <dsp:cNvPr id="0" name=""/>
        <dsp:cNvSpPr/>
      </dsp:nvSpPr>
      <dsp:spPr>
        <a:xfrm>
          <a:off x="0" y="125024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01993" y="1474872"/>
          <a:ext cx="549078" cy="54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153065" y="125024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153065" y="1250249"/>
        <a:ext cx="5070941" cy="998325"/>
      </dsp:txXfrm>
    </dsp:sp>
    <dsp:sp modelId="{E89774AF-AC30-4097-9B30-047DD798A3F7}">
      <dsp:nvSpPr>
        <dsp:cNvPr id="0" name=""/>
        <dsp:cNvSpPr/>
      </dsp:nvSpPr>
      <dsp:spPr>
        <a:xfrm>
          <a:off x="0" y="249815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01993" y="2722779"/>
          <a:ext cx="549078" cy="54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153065" y="249815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Colección de datos</a:t>
          </a:r>
        </a:p>
      </dsp:txBody>
      <dsp:txXfrm>
        <a:off x="1153065" y="2498156"/>
        <a:ext cx="5070941" cy="998325"/>
      </dsp:txXfrm>
    </dsp:sp>
    <dsp:sp modelId="{41FBAB24-A875-4BFE-9889-6151FA625FEF}">
      <dsp:nvSpPr>
        <dsp:cNvPr id="0" name=""/>
        <dsp:cNvSpPr/>
      </dsp:nvSpPr>
      <dsp:spPr>
        <a:xfrm>
          <a:off x="0" y="3746063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C2D-138D-4EF5-8A81-9AC128298D27}">
      <dsp:nvSpPr>
        <dsp:cNvPr id="0" name=""/>
        <dsp:cNvSpPr/>
      </dsp:nvSpPr>
      <dsp:spPr>
        <a:xfrm>
          <a:off x="301993" y="3970686"/>
          <a:ext cx="549078" cy="54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51E9-D9BA-4772-81A2-86FC9FB20788}">
      <dsp:nvSpPr>
        <dsp:cNvPr id="0" name=""/>
        <dsp:cNvSpPr/>
      </dsp:nvSpPr>
      <dsp:spPr>
        <a:xfrm>
          <a:off x="1153065" y="3746063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Tratamiento de datos</a:t>
          </a:r>
        </a:p>
      </dsp:txBody>
      <dsp:txXfrm>
        <a:off x="1153065" y="3746063"/>
        <a:ext cx="5070941" cy="998325"/>
      </dsp:txXfrm>
    </dsp:sp>
    <dsp:sp modelId="{6B8910DF-F9A7-4722-8872-1B3F15312A2A}">
      <dsp:nvSpPr>
        <dsp:cNvPr id="0" name=""/>
        <dsp:cNvSpPr/>
      </dsp:nvSpPr>
      <dsp:spPr>
        <a:xfrm>
          <a:off x="0" y="499396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01993" y="5218593"/>
          <a:ext cx="549078" cy="54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153065" y="499396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153065" y="4993969"/>
        <a:ext cx="5070941" cy="998325"/>
      </dsp:txXfrm>
    </dsp:sp>
    <dsp:sp modelId="{A3AB52FF-878D-4668-BAAB-CA804778DB4C}">
      <dsp:nvSpPr>
        <dsp:cNvPr id="0" name=""/>
        <dsp:cNvSpPr/>
      </dsp:nvSpPr>
      <dsp:spPr>
        <a:xfrm>
          <a:off x="0" y="624187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01993" y="6466499"/>
          <a:ext cx="549078" cy="549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153065" y="624187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153065" y="6241876"/>
        <a:ext cx="5070941" cy="99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20/04/2025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20/04/2025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6B1B-4262-F987-3084-E1BDBD87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10FF30-A8A2-07E2-26B0-DB201D60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32505-B7C8-0F36-A906-E60369320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F2FE-013C-8167-1CBC-5741B602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0087B-BC0C-8486-77B7-3E8C1B5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10167-B0E4-643B-5F0F-5571420A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41247-44D8-5BC2-35E0-360A2D3E4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CF00B-F076-030D-62BB-48C05AA1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54F7-1F17-32B2-ED92-3F0A5541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86CEED-7592-A1F6-B474-367198F9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1A570B-2274-8F47-C909-AE51302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EA736-1923-044B-9B56-74F3008C3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60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diagramData" Target="../diagrams/data1.xml"/><Relationship Id="rId5" Type="http://schemas.openxmlformats.org/officeDocument/2006/relationships/image" Target="../media/image23.png"/><Relationship Id="rId15" Type="http://schemas.microsoft.com/office/2007/relationships/diagramDrawing" Target="../diagrams/drawing1.xml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6.svg"/><Relationship Id="rId4" Type="http://schemas.openxmlformats.org/officeDocument/2006/relationships/image" Target="../media/image14.sv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0.sv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Exploración de las 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Enfermedades Raras </a:t>
            </a:r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648E-C160-43D9-A179-22F3AEA20E19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FA5B3-FA97-E9D9-E606-E2932A82991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9E03C-7BE7-F1FF-3DE3-F487CD5BDF0F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0425"/>
            <a:ext cx="6391743" cy="8074860"/>
            <a:chOff x="11743857" y="1868460"/>
            <a:chExt cx="6391743" cy="807486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68460"/>
              <a:ext cx="6391742" cy="8074860"/>
              <a:chOff x="11887293" y="2657354"/>
              <a:chExt cx="6391742" cy="8074860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57354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76900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Tasa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casos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por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hab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. = 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Casos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ER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notificados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Poblaci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>
                            <a:latin typeface="Cambria Math" panose="02040503050406030204" pitchFamily="18" charset="0"/>
                          </a:rPr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76900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EAA1D2F-FC97-64C5-FC6D-425DD796940B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793308C-6E21-2CC9-7841-4B4E68AAA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0" y="3121022"/>
            <a:ext cx="7223774" cy="4480569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0402BFCB-13EC-220F-A320-25DFB7AC9623}"/>
              </a:ext>
            </a:extLst>
          </p:cNvPr>
          <p:cNvGrpSpPr/>
          <p:nvPr/>
        </p:nvGrpSpPr>
        <p:grpSpPr>
          <a:xfrm>
            <a:off x="11592438" y="2526659"/>
            <a:ext cx="6327661" cy="7097408"/>
            <a:chOff x="11592438" y="2526659"/>
            <a:chExt cx="6327661" cy="7097408"/>
          </a:xfrm>
        </p:grpSpPr>
        <p:pic>
          <p:nvPicPr>
            <p:cNvPr id="6" name="Imagen 5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ADE192F5-9C7C-63C6-8BF8-4CDD8AEDC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581" y="6057900"/>
              <a:ext cx="6309373" cy="3566167"/>
            </a:xfrm>
            <a:prstGeom prst="rect">
              <a:avLst/>
            </a:prstGeom>
          </p:spPr>
        </p:pic>
        <p:pic>
          <p:nvPicPr>
            <p:cNvPr id="10" name="Imagen 9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A0CC156-CAE1-E781-3A94-5E00E6FC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438" y="2526659"/>
              <a:ext cx="6327661" cy="3566167"/>
            </a:xfrm>
            <a:prstGeom prst="rect">
              <a:avLst/>
            </a:prstGeom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8C77957-E314-B866-5730-6781F289592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- 14 -</a:t>
            </a:r>
          </a:p>
        </p:txBody>
      </p:sp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/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05CAE78-8650-82EA-DDE0-94218C2799D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43F94-978F-FBFE-8871-507BD2B4ECC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- 15 -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611370"/>
            <a:chOff x="598386" y="952500"/>
            <a:chExt cx="9757200" cy="8078437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362256"/>
              <a:ext cx="8649427" cy="66686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 de enfermedades por sistema afectado (Aprendizaje Supervisado). 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etc.).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interacciones entre un fármaco huérfano y la proteína de un gen.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rutas metabólicas e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0705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00D3380-3BD4-6600-5587-A25BB6EE59E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- 16 -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652535" y="225213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pic>
        <p:nvPicPr>
          <p:cNvPr id="19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448CF848-D655-EF50-5BEA-3D2521A02E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0" name="Imagen 19" descr="Logotipo&#10;&#10;El contenido generado por IA puede ser incorrecto.">
            <a:extLst>
              <a:ext uri="{FF2B5EF4-FFF2-40B4-BE49-F238E27FC236}">
                <a16:creationId xmlns:a16="http://schemas.microsoft.com/office/drawing/2014/main" id="{A3633358-A9F5-F33C-46EE-96E09CFCB722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370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Aquellas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1040440"/>
            <a:ext cx="5761060" cy="175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complejidad de las ER.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relación entre el número de genes implicados y el número de fenotipos que presentan?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regional de la carga de ER en España.</a:t>
            </a:r>
          </a:p>
          <a:p>
            <a:pPr algn="ctr">
              <a:lnSpc>
                <a:spcPts val="3499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alguna relación entre la concentración de diagnósticos de ER y la cantidad de población?</a:t>
            </a:r>
            <a:endParaRPr lang="es-ES" sz="2499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650" y="7376764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afectación por género.</a:t>
            </a:r>
          </a:p>
          <a:p>
            <a:pPr algn="ctr">
              <a:lnSpc>
                <a:spcPts val="3499"/>
              </a:lnSpc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una mayor predisposición a padecer estas enfermedades según el género? En caso afirmativo, ¿cuál es más afectado: hombres o mujeres?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571637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E3BB963-9911-1FC2-6A00-B95741EB179A}"/>
              </a:ext>
            </a:extLst>
          </p:cNvPr>
          <p:cNvGrpSpPr/>
          <p:nvPr/>
        </p:nvGrpSpPr>
        <p:grpSpPr>
          <a:xfrm>
            <a:off x="9789401" y="2259562"/>
            <a:ext cx="5761060" cy="2917357"/>
            <a:chOff x="2582198" y="5600700"/>
            <a:chExt cx="5761060" cy="2917357"/>
          </a:xfrm>
        </p:grpSpPr>
        <p:sp>
          <p:nvSpPr>
            <p:cNvPr id="34" name="TextBox 34"/>
            <p:cNvSpPr txBox="1"/>
            <p:nvPr/>
          </p:nvSpPr>
          <p:spPr>
            <a:xfrm>
              <a:off x="2582198" y="6312389"/>
              <a:ext cx="5761060" cy="2205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completo de Enfermedades Raras. Contiene información de la epidemiología, historia clínica, prevalencia, genes y fenotipos.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86C43BD-AC29-B38F-ADFE-AF068104F56A}"/>
                </a:ext>
              </a:extLst>
            </p:cNvPr>
            <p:cNvGrpSpPr/>
            <p:nvPr/>
          </p:nvGrpSpPr>
          <p:grpSpPr>
            <a:xfrm>
              <a:off x="3065636" y="5600700"/>
              <a:ext cx="4794184" cy="639381"/>
              <a:chOff x="3065636" y="5600700"/>
              <a:chExt cx="4794184" cy="639381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3065636" y="5600700"/>
                <a:ext cx="4794184" cy="639381"/>
                <a:chOff x="0" y="0"/>
                <a:chExt cx="2860316" cy="381469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8" name="TextBox 28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3258032" y="56764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F3AB1A0-DDE7-738E-AA18-467022E5C44E}"/>
              </a:ext>
            </a:extLst>
          </p:cNvPr>
          <p:cNvGrpSpPr/>
          <p:nvPr/>
        </p:nvGrpSpPr>
        <p:grpSpPr>
          <a:xfrm>
            <a:off x="2582198" y="6277998"/>
            <a:ext cx="5761060" cy="2599302"/>
            <a:chOff x="9944742" y="1943100"/>
            <a:chExt cx="5761060" cy="2599302"/>
          </a:xfrm>
        </p:grpSpPr>
        <p:sp>
          <p:nvSpPr>
            <p:cNvPr id="33" name="TextBox 33"/>
            <p:cNvSpPr txBox="1"/>
            <p:nvPr/>
          </p:nvSpPr>
          <p:spPr>
            <a:xfrm>
              <a:off x="9944742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Informes del Registro Estatal de Enfermedades Raras con información de los casos notificados por cada comunidad autónoma.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8057FB9-6666-36FA-9D0D-ED63718419E4}"/>
                </a:ext>
              </a:extLst>
            </p:cNvPr>
            <p:cNvGrpSpPr/>
            <p:nvPr/>
          </p:nvGrpSpPr>
          <p:grpSpPr>
            <a:xfrm>
              <a:off x="10428180" y="1943100"/>
              <a:ext cx="4794184" cy="639381"/>
              <a:chOff x="10428180" y="1943100"/>
              <a:chExt cx="4794184" cy="639381"/>
            </a:xfrm>
          </p:grpSpPr>
          <p:grpSp>
            <p:nvGrpSpPr>
              <p:cNvPr id="23" name="Group 23"/>
              <p:cNvGrpSpPr/>
              <p:nvPr/>
            </p:nvGrpSpPr>
            <p:grpSpPr>
              <a:xfrm>
                <a:off x="10428180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4" name="Freeform 24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7" name="TextBox 37"/>
              <p:cNvSpPr txBox="1"/>
              <p:nvPr/>
            </p:nvSpPr>
            <p:spPr>
              <a:xfrm>
                <a:off x="10559492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Informes </a:t>
                </a:r>
                <a:r>
                  <a:rPr lang="es-ES" sz="2799" b="1" noProof="0" dirty="0" err="1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  <a:endParaRPr lang="es-ES" sz="2799" b="1" noProof="0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A994727-F712-0673-1F9A-CA21EDE74F92}"/>
              </a:ext>
            </a:extLst>
          </p:cNvPr>
          <p:cNvGrpSpPr/>
          <p:nvPr/>
        </p:nvGrpSpPr>
        <p:grpSpPr>
          <a:xfrm>
            <a:off x="2582198" y="2259562"/>
            <a:ext cx="5761060" cy="2599302"/>
            <a:chOff x="2582198" y="1943100"/>
            <a:chExt cx="5761060" cy="2599302"/>
          </a:xfrm>
        </p:grpSpPr>
        <p:sp>
          <p:nvSpPr>
            <p:cNvPr id="32" name="TextBox 32"/>
            <p:cNvSpPr txBox="1"/>
            <p:nvPr/>
          </p:nvSpPr>
          <p:spPr>
            <a:xfrm>
              <a:off x="2582198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de publicaciones científicas que contienen “rare </a:t>
              </a:r>
              <a:r>
                <a:rPr lang="es-ES" sz="2499" noProof="0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disease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” en el título y año de publicación.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FB34B6-6E13-93ED-EBCD-82E090A3638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1A3EB7-9A19-68FB-9198-2AA584A64AAD}"/>
              </a:ext>
            </a:extLst>
          </p:cNvPr>
          <p:cNvGrpSpPr/>
          <p:nvPr/>
        </p:nvGrpSpPr>
        <p:grpSpPr>
          <a:xfrm>
            <a:off x="9789401" y="6277998"/>
            <a:ext cx="5761060" cy="1593548"/>
            <a:chOff x="9944742" y="5577987"/>
            <a:chExt cx="5761060" cy="1593548"/>
          </a:xfrm>
        </p:grpSpPr>
        <p:grpSp>
          <p:nvGrpSpPr>
            <p:cNvPr id="29" name="Group 29"/>
            <p:cNvGrpSpPr/>
            <p:nvPr/>
          </p:nvGrpSpPr>
          <p:grpSpPr>
            <a:xfrm>
              <a:off x="10428180" y="5577987"/>
              <a:ext cx="4794184" cy="639381"/>
              <a:chOff x="0" y="0"/>
              <a:chExt cx="2860316" cy="38146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60316" cy="381469"/>
              </a:xfrm>
              <a:custGeom>
                <a:avLst/>
                <a:gdLst/>
                <a:ahLst/>
                <a:cxnLst/>
                <a:rect l="l" t="t" r="r" b="b"/>
                <a:pathLst>
                  <a:path w="2860316" h="381469">
                    <a:moveTo>
                      <a:pt x="2657116" y="0"/>
                    </a:moveTo>
                    <a:cubicBezTo>
                      <a:pt x="2769341" y="0"/>
                      <a:pt x="2860316" y="85395"/>
                      <a:pt x="2860316" y="190734"/>
                    </a:cubicBezTo>
                    <a:cubicBezTo>
                      <a:pt x="2860316" y="296074"/>
                      <a:pt x="2769341" y="381469"/>
                      <a:pt x="2657116" y="381469"/>
                    </a:cubicBezTo>
                    <a:lnTo>
                      <a:pt x="203200" y="381469"/>
                    </a:lnTo>
                    <a:cubicBezTo>
                      <a:pt x="90976" y="381469"/>
                      <a:pt x="0" y="296074"/>
                      <a:pt x="0" y="190734"/>
                    </a:cubicBezTo>
                    <a:cubicBezTo>
                      <a:pt x="0" y="8539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BDD2EA"/>
              </a:solidFill>
            </p:spPr>
            <p:txBody>
              <a:bodyPr/>
              <a:lstStyle/>
              <a:p>
                <a:endParaRPr lang="es-ES" noProof="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860316" cy="419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lang="es-ES" noProof="0" dirty="0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944742" y="6312389"/>
              <a:ext cx="5761060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Población total por Comunidades Autónomas en 2018.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0559492" y="5676474"/>
              <a:ext cx="4514368" cy="45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s-ES" sz="2799" b="1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Datos INE</a:t>
              </a:r>
              <a:endPara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9CB1E8-9DA5-8C75-CDE2-AF35F2253E7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- 5 -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998A-26A3-EDE6-F474-C43B9912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D5D5F12-3EB7-A7C2-EBC9-21182121C89A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B2C3945-2510-08F9-C99F-0556E439F657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823C633-D722-F229-22A9-96A639A8014B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EFFE36DA-AB2A-583C-049E-9610005CDAEC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BA4FB-5EC2-D800-64E1-10A04FF6330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956" b="11625"/>
          <a:stretch/>
        </p:blipFill>
        <p:spPr>
          <a:xfrm>
            <a:off x="7599862" y="1765655"/>
            <a:ext cx="8560593" cy="3527020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E6F03697-3E72-BD9D-E861-6EB2F7A13E92}"/>
              </a:ext>
            </a:extLst>
          </p:cNvPr>
          <p:cNvGrpSpPr/>
          <p:nvPr/>
        </p:nvGrpSpPr>
        <p:grpSpPr>
          <a:xfrm>
            <a:off x="585880" y="1829514"/>
            <a:ext cx="5761060" cy="1942386"/>
            <a:chOff x="2582198" y="1943100"/>
            <a:chExt cx="5761060" cy="19423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5E036-1D40-FCB7-9022-0A866EBD5F9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2398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Base de datos gratuita de la Biblioteca Nacional de Medicina de EE.UU.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AF5271D-01C1-1D8B-2ED2-5E336926B6B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F6B0478D-7804-7A10-2D70-5E5BD462FB28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79ED2BB0-1C88-C020-24E3-08E64E0E9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0E900993-0575-25C0-1E71-19B8028C4FD2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7D5C8C54-BF67-7988-CE85-E7E5FCDBCE66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75FAD99A-4AC4-33A0-478F-5CDC58F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592" y="6101776"/>
            <a:ext cx="10616865" cy="35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75057301-012C-4861-EF87-6E51EE4ADB25}"/>
              </a:ext>
            </a:extLst>
          </p:cNvPr>
          <p:cNvSpPr txBox="1"/>
          <p:nvPr/>
        </p:nvSpPr>
        <p:spPr>
          <a:xfrm>
            <a:off x="585880" y="4003899"/>
            <a:ext cx="5769420" cy="1328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Base de datos muy limpia.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2617 filas y 5 columnas.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Interés en el </a:t>
            </a:r>
            <a:r>
              <a:rPr lang="es-ES" sz="2000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nº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publicaciones por año.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A19EA0-9F3A-7F6F-25BA-02C25E65FE5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287450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29B7-BBF0-454C-963A-B4158B38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F0D6E19-B665-67C8-5844-4B27B3DF6B8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007527-4572-4275-5FF2-D4A4F816F260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1223270-5394-7DE5-BFC9-4F5BA32E80B5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9AE3907A-CBEB-4525-C363-3FEF741A173A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4868D56-F456-6E7E-FBAB-CDB772917300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FEC5794E-20BE-333F-FF6B-D6C1658E646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 err="1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enfermedades raras y los medicamentos huérfanos.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A53C5EB-ED01-AC04-0F6D-D4A7C44AE49A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41924474-59C9-3B12-72E4-FC2DDE82CC72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B5CA60EF-DD61-5DBE-E153-63830ECEED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E0A3AA52-D210-19A0-096C-A8D3EB5E96F4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9B2C7089-9802-0520-75CD-BFF01FE106CB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6533A6DD-A314-65C3-33A7-39C05D1F08B2}"/>
              </a:ext>
            </a:extLst>
          </p:cNvPr>
          <p:cNvSpPr txBox="1"/>
          <p:nvPr/>
        </p:nvSpPr>
        <p:spPr>
          <a:xfrm>
            <a:off x="7808398" y="8289761"/>
            <a:ext cx="8610599" cy="13285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2C9D7-BA99-14F8-BA3E-088814B0B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pic>
        <p:nvPicPr>
          <p:cNvPr id="6" name="Imagen 5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C5E044E1-550B-62CA-7C77-58D52F8D6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62" y="2196015"/>
            <a:ext cx="8610600" cy="598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926048-D94E-C1F7-6355-2377CA4BCD7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41578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E264E-9522-EB47-FD31-67B833C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6EC7C00E-9C11-BAB8-AB60-83EC69717473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33B6F0A-E9A5-B396-0279-E6A1EC963535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6CD52D-8E3C-3318-9CFB-6FE4A2BECD7C}"/>
              </a:ext>
            </a:extLst>
          </p:cNvPr>
          <p:cNvGrpSpPr/>
          <p:nvPr/>
        </p:nvGrpSpPr>
        <p:grpSpPr>
          <a:xfrm>
            <a:off x="585880" y="1829514"/>
            <a:ext cx="5761060" cy="3852771"/>
            <a:chOff x="2582198" y="1943100"/>
            <a:chExt cx="5761060" cy="3852771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EB7343-BA9E-1BD4-371C-6E5D078077DA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3150186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El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Registro Estatal de 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es un sistema de información del Ministerio de Sanidad, a través del Instituto de Salud Carlos III,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registra todos los casos de enfermedades raras en España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 </a:t>
              </a:r>
            </a:p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Red de registros autonómicos (RAER) transmiten los datos al ReeR central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A1F5DE4-920D-0188-9D0C-EFF719D80CC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18CC215E-5776-EB67-C4C1-CBE548F760B7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94EC4BE4-A101-735F-12A3-C5EA744C0C0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624E60A8-CE28-4CC5-6126-A6487E1A0CD9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E4A772BF-5A16-BAE8-6CD1-42068BE60852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A6C9DA-E83D-ED5F-0152-E9DDBD96FDC1}"/>
              </a:ext>
            </a:extLst>
          </p:cNvPr>
          <p:cNvGrpSpPr/>
          <p:nvPr/>
        </p:nvGrpSpPr>
        <p:grpSpPr>
          <a:xfrm>
            <a:off x="122904" y="5981700"/>
            <a:ext cx="6687010" cy="3930995"/>
            <a:chOff x="18590" y="5577849"/>
            <a:chExt cx="7322068" cy="44872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6789FD4-7AF0-C573-2CE1-4A506D57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0" y="5577849"/>
              <a:ext cx="7322068" cy="359595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012E744-ED4D-A759-E68E-B645C763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24" y="8045513"/>
              <a:ext cx="6620799" cy="2019582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4AA9700-194A-F8E4-2E78-43CAF6FD74B8}"/>
              </a:ext>
            </a:extLst>
          </p:cNvPr>
          <p:cNvGrpSpPr/>
          <p:nvPr/>
        </p:nvGrpSpPr>
        <p:grpSpPr>
          <a:xfrm>
            <a:off x="13079095" y="4374603"/>
            <a:ext cx="6869050" cy="5607967"/>
            <a:chOff x="10090660" y="6013149"/>
            <a:chExt cx="6869050" cy="5607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ED3AC1A-DF5A-E343-0971-8B284C4C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7050" y="6013149"/>
              <a:ext cx="2972353" cy="420206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836EDD5B-7D79-C0BF-CB70-26CF6E8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4340">
              <a:off x="10090660" y="7489112"/>
              <a:ext cx="2938960" cy="4132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8F341D-BD28-D1B5-C1C6-5E3467E5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84418">
              <a:off x="14000509" y="7149709"/>
              <a:ext cx="2959201" cy="4202066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D8C691-56B4-9EF0-44EF-217151244C4D}"/>
              </a:ext>
            </a:extLst>
          </p:cNvPr>
          <p:cNvGrpSpPr/>
          <p:nvPr/>
        </p:nvGrpSpPr>
        <p:grpSpPr>
          <a:xfrm>
            <a:off x="7391499" y="1790700"/>
            <a:ext cx="5761060" cy="2107384"/>
            <a:chOff x="2582198" y="1943100"/>
            <a:chExt cx="5761060" cy="2107384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16155277-CA2D-C0DF-DC00-A4A3428593DF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404799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Instituto Nacional de Estadística, es el organismo encargado de producir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estadísticas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oficiales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de España.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79FE83E-FC90-0D1B-6D36-814F96E0C72D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72709C6-85BB-F6F7-314B-A3A04AD07A24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9" name="Freeform 21">
                  <a:extLst>
                    <a:ext uri="{FF2B5EF4-FFF2-40B4-BE49-F238E27FC236}">
                      <a16:creationId xmlns:a16="http://schemas.microsoft.com/office/drawing/2014/main" id="{78DBD744-AE24-093C-F269-836B1E66B6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1615CF4E-F607-C466-58EE-7D695A9CC8B6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C52AD39-343C-AAE2-E7C6-96A8CC459C61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INE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C4C674CB-6130-9E82-55C3-EA578FFD9CFF}"/>
              </a:ext>
            </a:extLst>
          </p:cNvPr>
          <p:cNvSpPr txBox="1"/>
          <p:nvPr/>
        </p:nvSpPr>
        <p:spPr>
          <a:xfrm>
            <a:off x="7308772" y="4397806"/>
            <a:ext cx="6283784" cy="409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PDFPlumber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es una librería de Python para extraer datos y tablas de archivos PDF.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Información limitada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Faltan años, Comunidades Autónomas y faltan enfermedades.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notificados 2010 – 2018 por CC.AA.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2018 por CC.AA.	 (INE)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según género 2020 – 2022.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según género 2022.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86D0B2C-56EC-40D4-22B5-A2527F14F878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8F31AD1-A2EF-9265-9160-2E4CAC1EDCC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2351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-2950226" y="5356201"/>
            <a:ext cx="1484235" cy="1967541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825326E-53C4-2CE8-DADB-EA5DBD4D9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79" y="3162300"/>
            <a:ext cx="14529845" cy="539497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7185BAF-9FD4-062C-B90B-1C8108B704C7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- 9 -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1219</Words>
  <Application>Microsoft Office PowerPoint</Application>
  <PresentationFormat>Personalizado</PresentationFormat>
  <Paragraphs>148</Paragraphs>
  <Slides>17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7" baseType="lpstr">
      <vt:lpstr>Arial</vt:lpstr>
      <vt:lpstr>Public Sans Bold</vt:lpstr>
      <vt:lpstr>Wingdings</vt:lpstr>
      <vt:lpstr>Calibri</vt:lpstr>
      <vt:lpstr>Cambria Math</vt:lpstr>
      <vt:lpstr>Brick Sans</vt:lpstr>
      <vt:lpstr>Public Sans</vt:lpstr>
      <vt:lpstr>Public Sans Heavy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14</cp:revision>
  <dcterms:created xsi:type="dcterms:W3CDTF">2006-08-16T00:00:00Z</dcterms:created>
  <dcterms:modified xsi:type="dcterms:W3CDTF">2025-04-20T20:12:52Z</dcterms:modified>
  <dc:identifier>DAGjgmkIDr8</dc:identifier>
</cp:coreProperties>
</file>