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1" r:id="rId5"/>
    <p:sldId id="259" r:id="rId6"/>
    <p:sldId id="263" r:id="rId7"/>
    <p:sldId id="271" r:id="rId8"/>
    <p:sldId id="274" r:id="rId9"/>
    <p:sldId id="276" r:id="rId10"/>
    <p:sldId id="272" r:id="rId11"/>
    <p:sldId id="275" r:id="rId12"/>
    <p:sldId id="264" r:id="rId13"/>
    <p:sldId id="267" r:id="rId14"/>
    <p:sldId id="270" r:id="rId15"/>
  </p:sldIdLst>
  <p:sldSz cx="18288000" cy="10287000"/>
  <p:notesSz cx="6858000" cy="9144000"/>
  <p:embeddedFontLst>
    <p:embeddedFont>
      <p:font typeface="Brick Sans" panose="020B0604020202020204" charset="0"/>
      <p:regular r:id="rId18"/>
    </p:embeddedFont>
    <p:embeddedFont>
      <p:font typeface="Public Sans" panose="020B0604020202020204" charset="0"/>
      <p:regular r:id="rId19"/>
    </p:embeddedFont>
    <p:embeddedFont>
      <p:font typeface="Public Sans Bold" panose="020B0604020202020204" charset="0"/>
      <p:regular r:id="rId20"/>
    </p:embeddedFont>
    <p:embeddedFont>
      <p:font typeface="Public Sans Heavy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AF6"/>
    <a:srgbClr val="6787C7"/>
    <a:srgbClr val="90A7D6"/>
    <a:srgbClr val="B49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799" autoAdjust="0"/>
  </p:normalViewPr>
  <p:slideViewPr>
    <p:cSldViewPr>
      <p:cViewPr>
        <p:scale>
          <a:sx n="50" d="100"/>
          <a:sy n="50" d="100"/>
        </p:scale>
        <p:origin x="1914" y="6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359DA-BC2F-4D86-BAD0-C21466517A6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9BE832-E21C-4C75-9800-C4A47EC355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/>
            <a:t>¿Qué son las enfermedades raras? Definiciones necesarias</a:t>
          </a:r>
          <a:endParaRPr lang="en-US" sz="2400" dirty="0"/>
        </a:p>
      </dgm:t>
    </dgm:pt>
    <dgm:pt modelId="{9EBD5C52-CFC5-4B90-9622-3DC1F403EEB5}" type="parTrans" cxnId="{67FC1C42-D5D9-4902-8432-D9EA14139A1D}">
      <dgm:prSet/>
      <dgm:spPr/>
      <dgm:t>
        <a:bodyPr/>
        <a:lstStyle/>
        <a:p>
          <a:endParaRPr lang="en-US" sz="2400"/>
        </a:p>
      </dgm:t>
    </dgm:pt>
    <dgm:pt modelId="{2EAA7908-E9F9-4695-85AB-EF82B292B8FC}" type="sibTrans" cxnId="{67FC1C42-D5D9-4902-8432-D9EA14139A1D}">
      <dgm:prSet/>
      <dgm:spPr/>
      <dgm:t>
        <a:bodyPr/>
        <a:lstStyle/>
        <a:p>
          <a:endParaRPr lang="en-US" sz="2400"/>
        </a:p>
      </dgm:t>
    </dgm:pt>
    <dgm:pt modelId="{96350BD9-3977-4B19-82EE-E51129D15D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Objetivos del estudio</a:t>
          </a:r>
          <a:endParaRPr lang="en-US" sz="2400"/>
        </a:p>
      </dgm:t>
    </dgm:pt>
    <dgm:pt modelId="{B6660D84-8BCA-4A6B-B1F3-B01FBF55DC81}" type="parTrans" cxnId="{6CA7A99B-6EE5-4E9F-81DB-F319BC406028}">
      <dgm:prSet/>
      <dgm:spPr/>
      <dgm:t>
        <a:bodyPr/>
        <a:lstStyle/>
        <a:p>
          <a:endParaRPr lang="en-US" sz="2400"/>
        </a:p>
      </dgm:t>
    </dgm:pt>
    <dgm:pt modelId="{10FD2655-3911-421C-BBD1-88656DBC47AD}" type="sibTrans" cxnId="{6CA7A99B-6EE5-4E9F-81DB-F319BC406028}">
      <dgm:prSet/>
      <dgm:spPr/>
      <dgm:t>
        <a:bodyPr/>
        <a:lstStyle/>
        <a:p>
          <a:endParaRPr lang="en-US" sz="2400"/>
        </a:p>
      </dgm:t>
    </dgm:pt>
    <dgm:pt modelId="{32F0A2C9-7B1C-4B55-8337-21CCACCA36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Colección de datos</a:t>
          </a:r>
          <a:endParaRPr lang="en-US" sz="2400"/>
        </a:p>
      </dgm:t>
    </dgm:pt>
    <dgm:pt modelId="{DE3AA929-B7C2-4098-8906-96185C309746}" type="parTrans" cxnId="{2FE97FEC-91C8-434A-8AFD-AA4C22B4155E}">
      <dgm:prSet/>
      <dgm:spPr/>
      <dgm:t>
        <a:bodyPr/>
        <a:lstStyle/>
        <a:p>
          <a:endParaRPr lang="en-US" sz="2400"/>
        </a:p>
      </dgm:t>
    </dgm:pt>
    <dgm:pt modelId="{6F22097D-7C35-4ECF-BB8D-BF1106602DBB}" type="sibTrans" cxnId="{2FE97FEC-91C8-434A-8AFD-AA4C22B4155E}">
      <dgm:prSet/>
      <dgm:spPr/>
      <dgm:t>
        <a:bodyPr/>
        <a:lstStyle/>
        <a:p>
          <a:endParaRPr lang="en-US" sz="2400"/>
        </a:p>
      </dgm:t>
    </dgm:pt>
    <dgm:pt modelId="{15387919-F2A4-42AE-B0BB-EC43BF8870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Resultados</a:t>
          </a:r>
          <a:endParaRPr lang="en-US" sz="2400"/>
        </a:p>
      </dgm:t>
    </dgm:pt>
    <dgm:pt modelId="{0E86CC10-F001-4E74-946D-0F2061CC8AFA}" type="parTrans" cxnId="{B8B7F965-98ED-4926-BF3F-FC7BA6345685}">
      <dgm:prSet/>
      <dgm:spPr/>
      <dgm:t>
        <a:bodyPr/>
        <a:lstStyle/>
        <a:p>
          <a:endParaRPr lang="en-US" sz="2400"/>
        </a:p>
      </dgm:t>
    </dgm:pt>
    <dgm:pt modelId="{EDED10BC-3171-456C-9598-E1729BD6E8EF}" type="sibTrans" cxnId="{B8B7F965-98ED-4926-BF3F-FC7BA6345685}">
      <dgm:prSet/>
      <dgm:spPr/>
      <dgm:t>
        <a:bodyPr/>
        <a:lstStyle/>
        <a:p>
          <a:endParaRPr lang="en-US" sz="2400"/>
        </a:p>
      </dgm:t>
    </dgm:pt>
    <dgm:pt modelId="{3E27A5C7-2A9C-49FE-921A-8E635B5144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Conclusiones</a:t>
          </a:r>
          <a:endParaRPr lang="en-US" sz="2400"/>
        </a:p>
      </dgm:t>
    </dgm:pt>
    <dgm:pt modelId="{70D6B734-D9E4-46DB-8CFB-F21F9334235C}" type="parTrans" cxnId="{DA81C111-CE5A-45C7-8331-3290FF32FC29}">
      <dgm:prSet/>
      <dgm:spPr/>
      <dgm:t>
        <a:bodyPr/>
        <a:lstStyle/>
        <a:p>
          <a:endParaRPr lang="en-US" sz="2400"/>
        </a:p>
      </dgm:t>
    </dgm:pt>
    <dgm:pt modelId="{D84D6350-CBCB-4786-919B-3CCAEC502FFF}" type="sibTrans" cxnId="{DA81C111-CE5A-45C7-8331-3290FF32FC29}">
      <dgm:prSet/>
      <dgm:spPr/>
      <dgm:t>
        <a:bodyPr/>
        <a:lstStyle/>
        <a:p>
          <a:endParaRPr lang="en-US" sz="2400"/>
        </a:p>
      </dgm:t>
    </dgm:pt>
    <dgm:pt modelId="{499BC9D6-AEB1-42A4-9BDD-AA3CF96E6B45}" type="pres">
      <dgm:prSet presAssocID="{591359DA-BC2F-4D86-BAD0-C21466517A6F}" presName="root" presStyleCnt="0">
        <dgm:presLayoutVars>
          <dgm:dir/>
          <dgm:resizeHandles val="exact"/>
        </dgm:presLayoutVars>
      </dgm:prSet>
      <dgm:spPr/>
    </dgm:pt>
    <dgm:pt modelId="{9B82C25A-211C-4E5B-9478-F6354CF9BC37}" type="pres">
      <dgm:prSet presAssocID="{CF9BE832-E21C-4C75-9800-C4A47EC355D4}" presName="compNode" presStyleCnt="0"/>
      <dgm:spPr/>
    </dgm:pt>
    <dgm:pt modelId="{59542319-FD6A-4FBD-9CDD-7BA629AB01A6}" type="pres">
      <dgm:prSet presAssocID="{CF9BE832-E21C-4C75-9800-C4A47EC355D4}" presName="bgRect" presStyleLbl="bgShp" presStyleIdx="0" presStyleCnt="5"/>
      <dgm:spPr/>
    </dgm:pt>
    <dgm:pt modelId="{8FB78AD8-D5F0-411D-A966-234C6B133F94}" type="pres">
      <dgm:prSet presAssocID="{CF9BE832-E21C-4C75-9800-C4A47EC355D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6F00162D-D2E4-4CCF-99FF-88C8578EE692}" type="pres">
      <dgm:prSet presAssocID="{CF9BE832-E21C-4C75-9800-C4A47EC355D4}" presName="spaceRect" presStyleCnt="0"/>
      <dgm:spPr/>
    </dgm:pt>
    <dgm:pt modelId="{488CC889-4659-4F40-B85A-5106B39EF9DC}" type="pres">
      <dgm:prSet presAssocID="{CF9BE832-E21C-4C75-9800-C4A47EC355D4}" presName="parTx" presStyleLbl="revTx" presStyleIdx="0" presStyleCnt="5">
        <dgm:presLayoutVars>
          <dgm:chMax val="0"/>
          <dgm:chPref val="0"/>
        </dgm:presLayoutVars>
      </dgm:prSet>
      <dgm:spPr/>
    </dgm:pt>
    <dgm:pt modelId="{43FE8473-8876-44ED-B782-2F256C7A90AA}" type="pres">
      <dgm:prSet presAssocID="{2EAA7908-E9F9-4695-85AB-EF82B292B8FC}" presName="sibTrans" presStyleCnt="0"/>
      <dgm:spPr/>
    </dgm:pt>
    <dgm:pt modelId="{7CBB1E57-D60C-4B4F-908A-36A9B1D19AF4}" type="pres">
      <dgm:prSet presAssocID="{96350BD9-3977-4B19-82EE-E51129D15DC7}" presName="compNode" presStyleCnt="0"/>
      <dgm:spPr/>
    </dgm:pt>
    <dgm:pt modelId="{6A751073-34A6-417C-95F7-8174C3BF2785}" type="pres">
      <dgm:prSet presAssocID="{96350BD9-3977-4B19-82EE-E51129D15DC7}" presName="bgRect" presStyleLbl="bgShp" presStyleIdx="1" presStyleCnt="5"/>
      <dgm:spPr/>
    </dgm:pt>
    <dgm:pt modelId="{B8926AC6-B7D8-40F2-AB0C-9427F41FB863}" type="pres">
      <dgm:prSet presAssocID="{96350BD9-3977-4B19-82EE-E51129D15DC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0164741F-DA5F-41D8-A334-EE03A3D139BB}" type="pres">
      <dgm:prSet presAssocID="{96350BD9-3977-4B19-82EE-E51129D15DC7}" presName="spaceRect" presStyleCnt="0"/>
      <dgm:spPr/>
    </dgm:pt>
    <dgm:pt modelId="{E6F1906A-36E4-451A-A20B-8937078C1018}" type="pres">
      <dgm:prSet presAssocID="{96350BD9-3977-4B19-82EE-E51129D15DC7}" presName="parTx" presStyleLbl="revTx" presStyleIdx="1" presStyleCnt="5">
        <dgm:presLayoutVars>
          <dgm:chMax val="0"/>
          <dgm:chPref val="0"/>
        </dgm:presLayoutVars>
      </dgm:prSet>
      <dgm:spPr/>
    </dgm:pt>
    <dgm:pt modelId="{673F5C99-5545-4BB5-B99D-657810FEEF1A}" type="pres">
      <dgm:prSet presAssocID="{10FD2655-3911-421C-BBD1-88656DBC47AD}" presName="sibTrans" presStyleCnt="0"/>
      <dgm:spPr/>
    </dgm:pt>
    <dgm:pt modelId="{465F65B6-08C7-4458-B755-6A92ED6A13C3}" type="pres">
      <dgm:prSet presAssocID="{32F0A2C9-7B1C-4B55-8337-21CCACCA36CF}" presName="compNode" presStyleCnt="0"/>
      <dgm:spPr/>
    </dgm:pt>
    <dgm:pt modelId="{E89774AF-AC30-4097-9B30-047DD798A3F7}" type="pres">
      <dgm:prSet presAssocID="{32F0A2C9-7B1C-4B55-8337-21CCACCA36CF}" presName="bgRect" presStyleLbl="bgShp" presStyleIdx="2" presStyleCnt="5"/>
      <dgm:spPr/>
    </dgm:pt>
    <dgm:pt modelId="{FFA78B5F-B55B-4735-B14A-42DF70FB9B7F}" type="pres">
      <dgm:prSet presAssocID="{32F0A2C9-7B1C-4B55-8337-21CCACCA36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498B234-6EED-48A2-A043-00598FD3C69D}" type="pres">
      <dgm:prSet presAssocID="{32F0A2C9-7B1C-4B55-8337-21CCACCA36CF}" presName="spaceRect" presStyleCnt="0"/>
      <dgm:spPr/>
    </dgm:pt>
    <dgm:pt modelId="{262B9481-8052-489B-BC33-14B83B575593}" type="pres">
      <dgm:prSet presAssocID="{32F0A2C9-7B1C-4B55-8337-21CCACCA36CF}" presName="parTx" presStyleLbl="revTx" presStyleIdx="2" presStyleCnt="5">
        <dgm:presLayoutVars>
          <dgm:chMax val="0"/>
          <dgm:chPref val="0"/>
        </dgm:presLayoutVars>
      </dgm:prSet>
      <dgm:spPr/>
    </dgm:pt>
    <dgm:pt modelId="{2BE526B9-D09E-4246-BF7D-5243B4FDE706}" type="pres">
      <dgm:prSet presAssocID="{6F22097D-7C35-4ECF-BB8D-BF1106602DBB}" presName="sibTrans" presStyleCnt="0"/>
      <dgm:spPr/>
    </dgm:pt>
    <dgm:pt modelId="{E5C55ACF-0B05-4968-A516-B31F9FA0EDE2}" type="pres">
      <dgm:prSet presAssocID="{15387919-F2A4-42AE-B0BB-EC43BF887011}" presName="compNode" presStyleCnt="0"/>
      <dgm:spPr/>
    </dgm:pt>
    <dgm:pt modelId="{6B8910DF-F9A7-4722-8872-1B3F15312A2A}" type="pres">
      <dgm:prSet presAssocID="{15387919-F2A4-42AE-B0BB-EC43BF887011}" presName="bgRect" presStyleLbl="bgShp" presStyleIdx="3" presStyleCnt="5"/>
      <dgm:spPr/>
    </dgm:pt>
    <dgm:pt modelId="{87014C86-3F59-4B03-9774-D62543ACC240}" type="pres">
      <dgm:prSet presAssocID="{15387919-F2A4-42AE-B0BB-EC43BF88701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349255D-5B09-4357-98DE-86A13D6FEE19}" type="pres">
      <dgm:prSet presAssocID="{15387919-F2A4-42AE-B0BB-EC43BF887011}" presName="spaceRect" presStyleCnt="0"/>
      <dgm:spPr/>
    </dgm:pt>
    <dgm:pt modelId="{2128BB16-29DE-4C6C-874B-0AFDF3A0930B}" type="pres">
      <dgm:prSet presAssocID="{15387919-F2A4-42AE-B0BB-EC43BF887011}" presName="parTx" presStyleLbl="revTx" presStyleIdx="3" presStyleCnt="5">
        <dgm:presLayoutVars>
          <dgm:chMax val="0"/>
          <dgm:chPref val="0"/>
        </dgm:presLayoutVars>
      </dgm:prSet>
      <dgm:spPr/>
    </dgm:pt>
    <dgm:pt modelId="{75B8A2EB-A0FA-47D5-99B0-16500BC3DFA7}" type="pres">
      <dgm:prSet presAssocID="{EDED10BC-3171-456C-9598-E1729BD6E8EF}" presName="sibTrans" presStyleCnt="0"/>
      <dgm:spPr/>
    </dgm:pt>
    <dgm:pt modelId="{FFB70CF6-C837-41DC-AC40-52E73479B8F7}" type="pres">
      <dgm:prSet presAssocID="{3E27A5C7-2A9C-49FE-921A-8E635B5144B8}" presName="compNode" presStyleCnt="0"/>
      <dgm:spPr/>
    </dgm:pt>
    <dgm:pt modelId="{A3AB52FF-878D-4668-BAAB-CA804778DB4C}" type="pres">
      <dgm:prSet presAssocID="{3E27A5C7-2A9C-49FE-921A-8E635B5144B8}" presName="bgRect" presStyleLbl="bgShp" presStyleIdx="4" presStyleCnt="5"/>
      <dgm:spPr/>
    </dgm:pt>
    <dgm:pt modelId="{9DAE0D61-171E-4C26-977C-1D6B4F21FD2C}" type="pres">
      <dgm:prSet presAssocID="{3E27A5C7-2A9C-49FE-921A-8E635B5144B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2167182-0321-47DB-B9B0-A1F9BDC304B6}" type="pres">
      <dgm:prSet presAssocID="{3E27A5C7-2A9C-49FE-921A-8E635B5144B8}" presName="spaceRect" presStyleCnt="0"/>
      <dgm:spPr/>
    </dgm:pt>
    <dgm:pt modelId="{3409EE03-878A-4699-BA5F-B197D2A3F9B3}" type="pres">
      <dgm:prSet presAssocID="{3E27A5C7-2A9C-49FE-921A-8E635B5144B8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A81C111-CE5A-45C7-8331-3290FF32FC29}" srcId="{591359DA-BC2F-4D86-BAD0-C21466517A6F}" destId="{3E27A5C7-2A9C-49FE-921A-8E635B5144B8}" srcOrd="4" destOrd="0" parTransId="{70D6B734-D9E4-46DB-8CFB-F21F9334235C}" sibTransId="{D84D6350-CBCB-4786-919B-3CCAEC502FFF}"/>
    <dgm:cxn modelId="{67FC1C42-D5D9-4902-8432-D9EA14139A1D}" srcId="{591359DA-BC2F-4D86-BAD0-C21466517A6F}" destId="{CF9BE832-E21C-4C75-9800-C4A47EC355D4}" srcOrd="0" destOrd="0" parTransId="{9EBD5C52-CFC5-4B90-9622-3DC1F403EEB5}" sibTransId="{2EAA7908-E9F9-4695-85AB-EF82B292B8FC}"/>
    <dgm:cxn modelId="{4546F662-22D3-4BB6-90A8-6FC26D513C92}" type="presOf" srcId="{CF9BE832-E21C-4C75-9800-C4A47EC355D4}" destId="{488CC889-4659-4F40-B85A-5106B39EF9DC}" srcOrd="0" destOrd="0" presId="urn:microsoft.com/office/officeart/2018/2/layout/IconVerticalSolidList"/>
    <dgm:cxn modelId="{B8B7F965-98ED-4926-BF3F-FC7BA6345685}" srcId="{591359DA-BC2F-4D86-BAD0-C21466517A6F}" destId="{15387919-F2A4-42AE-B0BB-EC43BF887011}" srcOrd="3" destOrd="0" parTransId="{0E86CC10-F001-4E74-946D-0F2061CC8AFA}" sibTransId="{EDED10BC-3171-456C-9598-E1729BD6E8EF}"/>
    <dgm:cxn modelId="{2B39B857-F9FA-489E-A339-087A584A64EA}" type="presOf" srcId="{591359DA-BC2F-4D86-BAD0-C21466517A6F}" destId="{499BC9D6-AEB1-42A4-9BDD-AA3CF96E6B45}" srcOrd="0" destOrd="0" presId="urn:microsoft.com/office/officeart/2018/2/layout/IconVerticalSolidList"/>
    <dgm:cxn modelId="{A6E18491-84D1-4B78-AFC5-50F8AB65D22D}" type="presOf" srcId="{32F0A2C9-7B1C-4B55-8337-21CCACCA36CF}" destId="{262B9481-8052-489B-BC33-14B83B575593}" srcOrd="0" destOrd="0" presId="urn:microsoft.com/office/officeart/2018/2/layout/IconVerticalSolidList"/>
    <dgm:cxn modelId="{A084039B-8EE2-4789-8931-EF20D94D445B}" type="presOf" srcId="{15387919-F2A4-42AE-B0BB-EC43BF887011}" destId="{2128BB16-29DE-4C6C-874B-0AFDF3A0930B}" srcOrd="0" destOrd="0" presId="urn:microsoft.com/office/officeart/2018/2/layout/IconVerticalSolidList"/>
    <dgm:cxn modelId="{6CA7A99B-6EE5-4E9F-81DB-F319BC406028}" srcId="{591359DA-BC2F-4D86-BAD0-C21466517A6F}" destId="{96350BD9-3977-4B19-82EE-E51129D15DC7}" srcOrd="1" destOrd="0" parTransId="{B6660D84-8BCA-4A6B-B1F3-B01FBF55DC81}" sibTransId="{10FD2655-3911-421C-BBD1-88656DBC47AD}"/>
    <dgm:cxn modelId="{9F30D4C4-1EC0-4817-8A9F-9FF53C306B2D}" type="presOf" srcId="{96350BD9-3977-4B19-82EE-E51129D15DC7}" destId="{E6F1906A-36E4-451A-A20B-8937078C1018}" srcOrd="0" destOrd="0" presId="urn:microsoft.com/office/officeart/2018/2/layout/IconVerticalSolidList"/>
    <dgm:cxn modelId="{CF75FACC-0DC6-43AC-98FF-E39DB5795D74}" type="presOf" srcId="{3E27A5C7-2A9C-49FE-921A-8E635B5144B8}" destId="{3409EE03-878A-4699-BA5F-B197D2A3F9B3}" srcOrd="0" destOrd="0" presId="urn:microsoft.com/office/officeart/2018/2/layout/IconVerticalSolidList"/>
    <dgm:cxn modelId="{2FE97FEC-91C8-434A-8AFD-AA4C22B4155E}" srcId="{591359DA-BC2F-4D86-BAD0-C21466517A6F}" destId="{32F0A2C9-7B1C-4B55-8337-21CCACCA36CF}" srcOrd="2" destOrd="0" parTransId="{DE3AA929-B7C2-4098-8906-96185C309746}" sibTransId="{6F22097D-7C35-4ECF-BB8D-BF1106602DBB}"/>
    <dgm:cxn modelId="{79FE5347-1058-4289-A8B3-6B30C2EAF346}" type="presParOf" srcId="{499BC9D6-AEB1-42A4-9BDD-AA3CF96E6B45}" destId="{9B82C25A-211C-4E5B-9478-F6354CF9BC37}" srcOrd="0" destOrd="0" presId="urn:microsoft.com/office/officeart/2018/2/layout/IconVerticalSolidList"/>
    <dgm:cxn modelId="{445DCB27-8073-4D86-91B7-9A9AEFF3C34A}" type="presParOf" srcId="{9B82C25A-211C-4E5B-9478-F6354CF9BC37}" destId="{59542319-FD6A-4FBD-9CDD-7BA629AB01A6}" srcOrd="0" destOrd="0" presId="urn:microsoft.com/office/officeart/2018/2/layout/IconVerticalSolidList"/>
    <dgm:cxn modelId="{97B8C3CC-CE4E-46CA-8D26-C3FED7B504AF}" type="presParOf" srcId="{9B82C25A-211C-4E5B-9478-F6354CF9BC37}" destId="{8FB78AD8-D5F0-411D-A966-234C6B133F94}" srcOrd="1" destOrd="0" presId="urn:microsoft.com/office/officeart/2018/2/layout/IconVerticalSolidList"/>
    <dgm:cxn modelId="{B653F739-3A80-4E77-BE64-1292AEF85EC0}" type="presParOf" srcId="{9B82C25A-211C-4E5B-9478-F6354CF9BC37}" destId="{6F00162D-D2E4-4CCF-99FF-88C8578EE692}" srcOrd="2" destOrd="0" presId="urn:microsoft.com/office/officeart/2018/2/layout/IconVerticalSolidList"/>
    <dgm:cxn modelId="{15A8A66B-3F1C-4515-9E85-776D34A6CB29}" type="presParOf" srcId="{9B82C25A-211C-4E5B-9478-F6354CF9BC37}" destId="{488CC889-4659-4F40-B85A-5106B39EF9DC}" srcOrd="3" destOrd="0" presId="urn:microsoft.com/office/officeart/2018/2/layout/IconVerticalSolidList"/>
    <dgm:cxn modelId="{6FA02B9E-847F-404F-BC85-7FF7F1543895}" type="presParOf" srcId="{499BC9D6-AEB1-42A4-9BDD-AA3CF96E6B45}" destId="{43FE8473-8876-44ED-B782-2F256C7A90AA}" srcOrd="1" destOrd="0" presId="urn:microsoft.com/office/officeart/2018/2/layout/IconVerticalSolidList"/>
    <dgm:cxn modelId="{E7BF973E-E0FE-4179-AE21-41F803546747}" type="presParOf" srcId="{499BC9D6-AEB1-42A4-9BDD-AA3CF96E6B45}" destId="{7CBB1E57-D60C-4B4F-908A-36A9B1D19AF4}" srcOrd="2" destOrd="0" presId="urn:microsoft.com/office/officeart/2018/2/layout/IconVerticalSolidList"/>
    <dgm:cxn modelId="{F55FB136-87A2-4F40-9990-8A0CF4AF50A8}" type="presParOf" srcId="{7CBB1E57-D60C-4B4F-908A-36A9B1D19AF4}" destId="{6A751073-34A6-417C-95F7-8174C3BF2785}" srcOrd="0" destOrd="0" presId="urn:microsoft.com/office/officeart/2018/2/layout/IconVerticalSolidList"/>
    <dgm:cxn modelId="{C32EE49B-4844-4BDC-8B4E-14CDCD9D1699}" type="presParOf" srcId="{7CBB1E57-D60C-4B4F-908A-36A9B1D19AF4}" destId="{B8926AC6-B7D8-40F2-AB0C-9427F41FB863}" srcOrd="1" destOrd="0" presId="urn:microsoft.com/office/officeart/2018/2/layout/IconVerticalSolidList"/>
    <dgm:cxn modelId="{E18A038A-AF2D-4CB6-BCDC-DA8F7C7D5152}" type="presParOf" srcId="{7CBB1E57-D60C-4B4F-908A-36A9B1D19AF4}" destId="{0164741F-DA5F-41D8-A334-EE03A3D139BB}" srcOrd="2" destOrd="0" presId="urn:microsoft.com/office/officeart/2018/2/layout/IconVerticalSolidList"/>
    <dgm:cxn modelId="{0B85F6DA-97F3-4FD4-8A84-0E473B4C294B}" type="presParOf" srcId="{7CBB1E57-D60C-4B4F-908A-36A9B1D19AF4}" destId="{E6F1906A-36E4-451A-A20B-8937078C1018}" srcOrd="3" destOrd="0" presId="urn:microsoft.com/office/officeart/2018/2/layout/IconVerticalSolidList"/>
    <dgm:cxn modelId="{1DFD8596-4104-4712-A479-AA38B4658A50}" type="presParOf" srcId="{499BC9D6-AEB1-42A4-9BDD-AA3CF96E6B45}" destId="{673F5C99-5545-4BB5-B99D-657810FEEF1A}" srcOrd="3" destOrd="0" presId="urn:microsoft.com/office/officeart/2018/2/layout/IconVerticalSolidList"/>
    <dgm:cxn modelId="{BF431D81-372E-4102-8723-C66D8E088A4A}" type="presParOf" srcId="{499BC9D6-AEB1-42A4-9BDD-AA3CF96E6B45}" destId="{465F65B6-08C7-4458-B755-6A92ED6A13C3}" srcOrd="4" destOrd="0" presId="urn:microsoft.com/office/officeart/2018/2/layout/IconVerticalSolidList"/>
    <dgm:cxn modelId="{233B394F-B679-44EB-A8B8-B83CC9F2AC12}" type="presParOf" srcId="{465F65B6-08C7-4458-B755-6A92ED6A13C3}" destId="{E89774AF-AC30-4097-9B30-047DD798A3F7}" srcOrd="0" destOrd="0" presId="urn:microsoft.com/office/officeart/2018/2/layout/IconVerticalSolidList"/>
    <dgm:cxn modelId="{AC6CD735-9824-48F8-98CD-D3F6C82B2A5F}" type="presParOf" srcId="{465F65B6-08C7-4458-B755-6A92ED6A13C3}" destId="{FFA78B5F-B55B-4735-B14A-42DF70FB9B7F}" srcOrd="1" destOrd="0" presId="urn:microsoft.com/office/officeart/2018/2/layout/IconVerticalSolidList"/>
    <dgm:cxn modelId="{03C51E2B-5D71-4C66-A78D-344F85AF02D4}" type="presParOf" srcId="{465F65B6-08C7-4458-B755-6A92ED6A13C3}" destId="{2498B234-6EED-48A2-A043-00598FD3C69D}" srcOrd="2" destOrd="0" presId="urn:microsoft.com/office/officeart/2018/2/layout/IconVerticalSolidList"/>
    <dgm:cxn modelId="{291CFFEC-146F-4EA9-8ABB-CF1934E81383}" type="presParOf" srcId="{465F65B6-08C7-4458-B755-6A92ED6A13C3}" destId="{262B9481-8052-489B-BC33-14B83B575593}" srcOrd="3" destOrd="0" presId="urn:microsoft.com/office/officeart/2018/2/layout/IconVerticalSolidList"/>
    <dgm:cxn modelId="{3D97A870-B08E-46F1-8019-2966359C96BA}" type="presParOf" srcId="{499BC9D6-AEB1-42A4-9BDD-AA3CF96E6B45}" destId="{2BE526B9-D09E-4246-BF7D-5243B4FDE706}" srcOrd="5" destOrd="0" presId="urn:microsoft.com/office/officeart/2018/2/layout/IconVerticalSolidList"/>
    <dgm:cxn modelId="{C57A9934-C48E-4671-B2F4-B2CF551F63D6}" type="presParOf" srcId="{499BC9D6-AEB1-42A4-9BDD-AA3CF96E6B45}" destId="{E5C55ACF-0B05-4968-A516-B31F9FA0EDE2}" srcOrd="6" destOrd="0" presId="urn:microsoft.com/office/officeart/2018/2/layout/IconVerticalSolidList"/>
    <dgm:cxn modelId="{09D3DE39-34E2-4932-A698-8A2F257BE537}" type="presParOf" srcId="{E5C55ACF-0B05-4968-A516-B31F9FA0EDE2}" destId="{6B8910DF-F9A7-4722-8872-1B3F15312A2A}" srcOrd="0" destOrd="0" presId="urn:microsoft.com/office/officeart/2018/2/layout/IconVerticalSolidList"/>
    <dgm:cxn modelId="{C1A23BC1-B4FB-4A79-869F-3C0DB7863BF2}" type="presParOf" srcId="{E5C55ACF-0B05-4968-A516-B31F9FA0EDE2}" destId="{87014C86-3F59-4B03-9774-D62543ACC240}" srcOrd="1" destOrd="0" presId="urn:microsoft.com/office/officeart/2018/2/layout/IconVerticalSolidList"/>
    <dgm:cxn modelId="{3DEA0F3B-BAD0-4FD8-BE50-483601FFDBDC}" type="presParOf" srcId="{E5C55ACF-0B05-4968-A516-B31F9FA0EDE2}" destId="{D349255D-5B09-4357-98DE-86A13D6FEE19}" srcOrd="2" destOrd="0" presId="urn:microsoft.com/office/officeart/2018/2/layout/IconVerticalSolidList"/>
    <dgm:cxn modelId="{5F747788-580F-4A9F-AC3B-352A9D8491D6}" type="presParOf" srcId="{E5C55ACF-0B05-4968-A516-B31F9FA0EDE2}" destId="{2128BB16-29DE-4C6C-874B-0AFDF3A0930B}" srcOrd="3" destOrd="0" presId="urn:microsoft.com/office/officeart/2018/2/layout/IconVerticalSolidList"/>
    <dgm:cxn modelId="{17074EE8-EF89-4ACF-9398-33C41BAF701D}" type="presParOf" srcId="{499BC9D6-AEB1-42A4-9BDD-AA3CF96E6B45}" destId="{75B8A2EB-A0FA-47D5-99B0-16500BC3DFA7}" srcOrd="7" destOrd="0" presId="urn:microsoft.com/office/officeart/2018/2/layout/IconVerticalSolidList"/>
    <dgm:cxn modelId="{AB0EC92F-B9E0-4C89-932B-4E01C8B9F33F}" type="presParOf" srcId="{499BC9D6-AEB1-42A4-9BDD-AA3CF96E6B45}" destId="{FFB70CF6-C837-41DC-AC40-52E73479B8F7}" srcOrd="8" destOrd="0" presId="urn:microsoft.com/office/officeart/2018/2/layout/IconVerticalSolidList"/>
    <dgm:cxn modelId="{4530F1D3-64EC-4987-A56A-6F150DF19373}" type="presParOf" srcId="{FFB70CF6-C837-41DC-AC40-52E73479B8F7}" destId="{A3AB52FF-878D-4668-BAAB-CA804778DB4C}" srcOrd="0" destOrd="0" presId="urn:microsoft.com/office/officeart/2018/2/layout/IconVerticalSolidList"/>
    <dgm:cxn modelId="{6F57C2F9-0C50-4B04-BB76-ACEBFC42CF45}" type="presParOf" srcId="{FFB70CF6-C837-41DC-AC40-52E73479B8F7}" destId="{9DAE0D61-171E-4C26-977C-1D6B4F21FD2C}" srcOrd="1" destOrd="0" presId="urn:microsoft.com/office/officeart/2018/2/layout/IconVerticalSolidList"/>
    <dgm:cxn modelId="{11AD04F7-B792-4380-9B57-53890CE700DC}" type="presParOf" srcId="{FFB70CF6-C837-41DC-AC40-52E73479B8F7}" destId="{52167182-0321-47DB-B9B0-A1F9BDC304B6}" srcOrd="2" destOrd="0" presId="urn:microsoft.com/office/officeart/2018/2/layout/IconVerticalSolidList"/>
    <dgm:cxn modelId="{994B32D5-8F73-4C15-B031-A58703EDC499}" type="presParOf" srcId="{FFB70CF6-C837-41DC-AC40-52E73479B8F7}" destId="{3409EE03-878A-4699-BA5F-B197D2A3F9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42319-FD6A-4FBD-9CDD-7BA629AB01A6}">
      <dsp:nvSpPr>
        <dsp:cNvPr id="0" name=""/>
        <dsp:cNvSpPr/>
      </dsp:nvSpPr>
      <dsp:spPr>
        <a:xfrm>
          <a:off x="0" y="5658"/>
          <a:ext cx="6224007" cy="12052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78AD8-D5F0-411D-A966-234C6B133F94}">
      <dsp:nvSpPr>
        <dsp:cNvPr id="0" name=""/>
        <dsp:cNvSpPr/>
      </dsp:nvSpPr>
      <dsp:spPr>
        <a:xfrm>
          <a:off x="364574" y="276829"/>
          <a:ext cx="662862" cy="662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889-4659-4F40-B85A-5106B39EF9DC}">
      <dsp:nvSpPr>
        <dsp:cNvPr id="0" name=""/>
        <dsp:cNvSpPr/>
      </dsp:nvSpPr>
      <dsp:spPr>
        <a:xfrm>
          <a:off x="1392011" y="5658"/>
          <a:ext cx="4831995" cy="1205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51" tIns="127551" rIns="127551" bIns="12755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¿Qué son las enfermedades raras? Definiciones necesarias</a:t>
          </a:r>
          <a:endParaRPr lang="en-US" sz="2400" kern="1200" dirty="0"/>
        </a:p>
      </dsp:txBody>
      <dsp:txXfrm>
        <a:off x="1392011" y="5658"/>
        <a:ext cx="4831995" cy="1205204"/>
      </dsp:txXfrm>
    </dsp:sp>
    <dsp:sp modelId="{6A751073-34A6-417C-95F7-8174C3BF2785}">
      <dsp:nvSpPr>
        <dsp:cNvPr id="0" name=""/>
        <dsp:cNvSpPr/>
      </dsp:nvSpPr>
      <dsp:spPr>
        <a:xfrm>
          <a:off x="0" y="1512164"/>
          <a:ext cx="6224007" cy="12052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26AC6-B7D8-40F2-AB0C-9427F41FB863}">
      <dsp:nvSpPr>
        <dsp:cNvPr id="0" name=""/>
        <dsp:cNvSpPr/>
      </dsp:nvSpPr>
      <dsp:spPr>
        <a:xfrm>
          <a:off x="364574" y="1783335"/>
          <a:ext cx="662862" cy="6628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1906A-36E4-451A-A20B-8937078C1018}">
      <dsp:nvSpPr>
        <dsp:cNvPr id="0" name=""/>
        <dsp:cNvSpPr/>
      </dsp:nvSpPr>
      <dsp:spPr>
        <a:xfrm>
          <a:off x="1392011" y="1512164"/>
          <a:ext cx="4831995" cy="1205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51" tIns="127551" rIns="127551" bIns="12755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Objetivos del estudio</a:t>
          </a:r>
          <a:endParaRPr lang="en-US" sz="2400" kern="1200"/>
        </a:p>
      </dsp:txBody>
      <dsp:txXfrm>
        <a:off x="1392011" y="1512164"/>
        <a:ext cx="4831995" cy="1205204"/>
      </dsp:txXfrm>
    </dsp:sp>
    <dsp:sp modelId="{E89774AF-AC30-4097-9B30-047DD798A3F7}">
      <dsp:nvSpPr>
        <dsp:cNvPr id="0" name=""/>
        <dsp:cNvSpPr/>
      </dsp:nvSpPr>
      <dsp:spPr>
        <a:xfrm>
          <a:off x="0" y="3018670"/>
          <a:ext cx="6224007" cy="12052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78B5F-B55B-4735-B14A-42DF70FB9B7F}">
      <dsp:nvSpPr>
        <dsp:cNvPr id="0" name=""/>
        <dsp:cNvSpPr/>
      </dsp:nvSpPr>
      <dsp:spPr>
        <a:xfrm>
          <a:off x="364574" y="3289841"/>
          <a:ext cx="662862" cy="6628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9481-8052-489B-BC33-14B83B575593}">
      <dsp:nvSpPr>
        <dsp:cNvPr id="0" name=""/>
        <dsp:cNvSpPr/>
      </dsp:nvSpPr>
      <dsp:spPr>
        <a:xfrm>
          <a:off x="1392011" y="3018670"/>
          <a:ext cx="4831995" cy="1205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51" tIns="127551" rIns="127551" bIns="12755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Colección de datos</a:t>
          </a:r>
          <a:endParaRPr lang="en-US" sz="2400" kern="1200"/>
        </a:p>
      </dsp:txBody>
      <dsp:txXfrm>
        <a:off x="1392011" y="3018670"/>
        <a:ext cx="4831995" cy="1205204"/>
      </dsp:txXfrm>
    </dsp:sp>
    <dsp:sp modelId="{6B8910DF-F9A7-4722-8872-1B3F15312A2A}">
      <dsp:nvSpPr>
        <dsp:cNvPr id="0" name=""/>
        <dsp:cNvSpPr/>
      </dsp:nvSpPr>
      <dsp:spPr>
        <a:xfrm>
          <a:off x="0" y="4525176"/>
          <a:ext cx="6224007" cy="12052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14C86-3F59-4B03-9774-D62543ACC240}">
      <dsp:nvSpPr>
        <dsp:cNvPr id="0" name=""/>
        <dsp:cNvSpPr/>
      </dsp:nvSpPr>
      <dsp:spPr>
        <a:xfrm>
          <a:off x="364574" y="4796347"/>
          <a:ext cx="662862" cy="66286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8BB16-29DE-4C6C-874B-0AFDF3A0930B}">
      <dsp:nvSpPr>
        <dsp:cNvPr id="0" name=""/>
        <dsp:cNvSpPr/>
      </dsp:nvSpPr>
      <dsp:spPr>
        <a:xfrm>
          <a:off x="1392011" y="4525176"/>
          <a:ext cx="4831995" cy="1205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51" tIns="127551" rIns="127551" bIns="12755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Resultados</a:t>
          </a:r>
          <a:endParaRPr lang="en-US" sz="2400" kern="1200"/>
        </a:p>
      </dsp:txBody>
      <dsp:txXfrm>
        <a:off x="1392011" y="4525176"/>
        <a:ext cx="4831995" cy="1205204"/>
      </dsp:txXfrm>
    </dsp:sp>
    <dsp:sp modelId="{A3AB52FF-878D-4668-BAAB-CA804778DB4C}">
      <dsp:nvSpPr>
        <dsp:cNvPr id="0" name=""/>
        <dsp:cNvSpPr/>
      </dsp:nvSpPr>
      <dsp:spPr>
        <a:xfrm>
          <a:off x="0" y="6031682"/>
          <a:ext cx="6224007" cy="12052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E0D61-171E-4C26-977C-1D6B4F21FD2C}">
      <dsp:nvSpPr>
        <dsp:cNvPr id="0" name=""/>
        <dsp:cNvSpPr/>
      </dsp:nvSpPr>
      <dsp:spPr>
        <a:xfrm>
          <a:off x="364574" y="6302853"/>
          <a:ext cx="662862" cy="66286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9EE03-878A-4699-BA5F-B197D2A3F9B3}">
      <dsp:nvSpPr>
        <dsp:cNvPr id="0" name=""/>
        <dsp:cNvSpPr/>
      </dsp:nvSpPr>
      <dsp:spPr>
        <a:xfrm>
          <a:off x="1392011" y="6031682"/>
          <a:ext cx="4831995" cy="12052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551" tIns="127551" rIns="127551" bIns="12755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Conclusiones</a:t>
          </a:r>
          <a:endParaRPr lang="en-US" sz="2400" kern="1200"/>
        </a:p>
      </dsp:txBody>
      <dsp:txXfrm>
        <a:off x="1392011" y="6031682"/>
        <a:ext cx="4831995" cy="12052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D820FCC-B859-E8EB-18EA-C474E3C876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5F64D3-0BBE-8644-5C5C-10C14DCE52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D0FC-A1EA-4E8B-881E-03C99949F151}" type="datetimeFigureOut">
              <a:rPr lang="es-ES" smtClean="0"/>
              <a:t>19/04/2025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32940C-0325-56CC-848D-2D761D6DBA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A03DEA-2699-0F91-3249-60CBCD1F0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3C6D4-838C-4E29-A605-33B2135D55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28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080C7-4108-48F9-AA5B-C798612F0FBC}" type="datetimeFigureOut">
              <a:rPr lang="es-ES" smtClean="0"/>
              <a:t>19/04/2025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D6287-8F06-4BF2-AC90-69C9A6986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1060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60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3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32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81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834-90B3-465D-9A57-E4F755C1F187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F7E-58A9-4984-9D98-FADE0FE08C72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115F-DA87-4518-A4AB-EFDC622DD49D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8D8-BF7D-42FB-A6FA-5B2A8AB9D1E7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619-74AB-4CA8-B923-DE58B7584603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C639-0627-498D-A158-697E8B3FA267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D1C3-6013-4608-86D8-9E065608DDE9}" type="datetime1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5B6-B05B-4AB3-BBBA-DDD212115A77}" type="datetime1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507C-68DE-49B3-8C7B-2263A858AF37}" type="datetime1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D4EE-81D8-48F9-9F2B-4DF4A1C92FBD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DBEB-4B83-4CEE-A74A-03B2D2942235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BAAD-4700-4613-8149-14CDA4CAD92D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20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diagramQuickStyle" Target="../diagrams/quickStyle1.xml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12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svg"/><Relationship Id="rId11" Type="http://schemas.openxmlformats.org/officeDocument/2006/relationships/diagramData" Target="../diagrams/data1.xml"/><Relationship Id="rId5" Type="http://schemas.openxmlformats.org/officeDocument/2006/relationships/image" Target="../media/image23.png"/><Relationship Id="rId15" Type="http://schemas.microsoft.com/office/2007/relationships/diagramDrawing" Target="../diagrams/drawing1.xml"/><Relationship Id="rId10" Type="http://schemas.openxmlformats.org/officeDocument/2006/relationships/image" Target="../media/image10.svg"/><Relationship Id="rId4" Type="http://schemas.openxmlformats.org/officeDocument/2006/relationships/image" Target="../media/image2.svg"/><Relationship Id="rId9" Type="http://schemas.openxmlformats.org/officeDocument/2006/relationships/image" Target="../media/image9.png"/><Relationship Id="rId14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1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11" Type="http://schemas.openxmlformats.org/officeDocument/2006/relationships/image" Target="../media/image5.png"/><Relationship Id="rId5" Type="http://schemas.openxmlformats.org/officeDocument/2006/relationships/image" Target="../media/image13.png"/><Relationship Id="rId10" Type="http://schemas.openxmlformats.org/officeDocument/2006/relationships/image" Target="../media/image20.svg"/><Relationship Id="rId4" Type="http://schemas.openxmlformats.org/officeDocument/2006/relationships/image" Target="../media/image2.sv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5548" y="1946353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1867173" y="693591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1141168" y="3285694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4123344" y="407456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759834"/>
            <a:ext cx="12092272" cy="4764666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439525" y="4141739"/>
            <a:ext cx="2686675" cy="2370414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891462" y="4182640"/>
            <a:ext cx="2101345" cy="3428484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6580D25D-C04E-C063-215F-546848BEF702}"/>
              </a:ext>
            </a:extLst>
          </p:cNvPr>
          <p:cNvGrpSpPr/>
          <p:nvPr/>
        </p:nvGrpSpPr>
        <p:grpSpPr>
          <a:xfrm>
            <a:off x="3880670" y="6111475"/>
            <a:ext cx="10732683" cy="4722944"/>
            <a:chOff x="3798405" y="6166809"/>
            <a:chExt cx="10732683" cy="4722944"/>
          </a:xfrm>
        </p:grpSpPr>
        <p:sp>
          <p:nvSpPr>
            <p:cNvPr id="9" name="Freeform 9"/>
            <p:cNvSpPr/>
            <p:nvPr/>
          </p:nvSpPr>
          <p:spPr>
            <a:xfrm>
              <a:off x="9501354" y="6166809"/>
              <a:ext cx="3937400" cy="4722944"/>
            </a:xfrm>
            <a:custGeom>
              <a:avLst/>
              <a:gdLst/>
              <a:ahLst/>
              <a:cxnLst/>
              <a:rect l="l" t="t" r="r" b="b"/>
              <a:pathLst>
                <a:path w="5018594" h="5403600">
                  <a:moveTo>
                    <a:pt x="0" y="0"/>
                  </a:moveTo>
                  <a:lnTo>
                    <a:pt x="5018594" y="0"/>
                  </a:lnTo>
                  <a:lnTo>
                    <a:pt x="5018594" y="5403600"/>
                  </a:lnTo>
                  <a:lnTo>
                    <a:pt x="0" y="540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798405" y="6240698"/>
              <a:ext cx="2992680" cy="4423184"/>
            </a:xfrm>
            <a:custGeom>
              <a:avLst/>
              <a:gdLst/>
              <a:ahLst/>
              <a:cxnLst/>
              <a:rect l="l" t="t" r="r" b="b"/>
              <a:pathLst>
                <a:path w="3814457" h="5060639">
                  <a:moveTo>
                    <a:pt x="0" y="0"/>
                  </a:moveTo>
                  <a:lnTo>
                    <a:pt x="3814457" y="0"/>
                  </a:lnTo>
                  <a:lnTo>
                    <a:pt x="3814457" y="5060640"/>
                  </a:lnTo>
                  <a:lnTo>
                    <a:pt x="0" y="5060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996994" y="6166809"/>
              <a:ext cx="3163069" cy="4570962"/>
            </a:xfrm>
            <a:custGeom>
              <a:avLst/>
              <a:gdLst/>
              <a:ahLst/>
              <a:cxnLst/>
              <a:rect l="l" t="t" r="r" b="b"/>
              <a:pathLst>
                <a:path w="4031635" h="5229715">
                  <a:moveTo>
                    <a:pt x="0" y="0"/>
                  </a:moveTo>
                  <a:lnTo>
                    <a:pt x="4031635" y="0"/>
                  </a:lnTo>
                  <a:lnTo>
                    <a:pt x="4031635" y="5229715"/>
                  </a:lnTo>
                  <a:lnTo>
                    <a:pt x="0" y="5229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2080620" y="6166809"/>
              <a:ext cx="2450468" cy="4549878"/>
            </a:xfrm>
            <a:custGeom>
              <a:avLst/>
              <a:gdLst/>
              <a:ahLst/>
              <a:cxnLst/>
              <a:rect l="l" t="t" r="r" b="b"/>
              <a:pathLst>
                <a:path w="3123355" h="5205592">
                  <a:moveTo>
                    <a:pt x="0" y="0"/>
                  </a:moveTo>
                  <a:lnTo>
                    <a:pt x="3123356" y="0"/>
                  </a:lnTo>
                  <a:lnTo>
                    <a:pt x="3123356" y="5205592"/>
                  </a:lnTo>
                  <a:lnTo>
                    <a:pt x="0" y="520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sp>
        <p:nvSpPr>
          <p:cNvPr id="15" name="Freeform 15"/>
          <p:cNvSpPr/>
          <p:nvPr/>
        </p:nvSpPr>
        <p:spPr>
          <a:xfrm rot="-5500207">
            <a:off x="2329655" y="556754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6" name="Group 16"/>
          <p:cNvGrpSpPr/>
          <p:nvPr/>
        </p:nvGrpSpPr>
        <p:grpSpPr>
          <a:xfrm>
            <a:off x="5721748" y="258861"/>
            <a:ext cx="7040819" cy="939006"/>
            <a:chOff x="0" y="0"/>
            <a:chExt cx="2860316" cy="3814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9" name="Freeform 19"/>
          <p:cNvSpPr/>
          <p:nvPr/>
        </p:nvSpPr>
        <p:spPr>
          <a:xfrm rot="-5500207" flipH="1">
            <a:off x="16436803" y="8480772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0" name="TextBox 20"/>
          <p:cNvSpPr txBox="1"/>
          <p:nvPr/>
        </p:nvSpPr>
        <p:spPr>
          <a:xfrm>
            <a:off x="6078906" y="342900"/>
            <a:ext cx="6235667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Alumna: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María Uriburu Gray</a:t>
            </a:r>
          </a:p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Mentor: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Joan Gasull Jolis</a:t>
            </a:r>
            <a:endParaRPr lang="es-ES" sz="2400" b="1" noProof="0" dirty="0">
              <a:solidFill>
                <a:srgbClr val="222366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93988" y="1414843"/>
            <a:ext cx="10557551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s-ES" sz="7499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Más que </a:t>
            </a:r>
            <a:r>
              <a:rPr lang="es-ES" sz="74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raras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24C29-7FCD-10A0-1F3B-E4A5D05E7181}"/>
              </a:ext>
            </a:extLst>
          </p:cNvPr>
          <p:cNvSpPr txBox="1"/>
          <p:nvPr/>
        </p:nvSpPr>
        <p:spPr>
          <a:xfrm>
            <a:off x="4170870" y="2698719"/>
            <a:ext cx="10230923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4000" dirty="0">
                <a:solidFill>
                  <a:srgbClr val="90A7D6"/>
                </a:solidFill>
                <a:latin typeface="Brick Sans"/>
                <a:ea typeface="Brick Sans"/>
                <a:cs typeface="Brick Sans"/>
                <a:sym typeface="Brick Sans"/>
              </a:rPr>
              <a:t>Exploración de las </a:t>
            </a:r>
            <a:r>
              <a:rPr lang="es-ES" sz="4000" b="1" dirty="0">
                <a:solidFill>
                  <a:srgbClr val="6787C7"/>
                </a:solidFill>
                <a:latin typeface="Brick Sans"/>
                <a:ea typeface="Brick Sans"/>
                <a:cs typeface="Brick Sans"/>
                <a:sym typeface="Brick Sans"/>
              </a:rPr>
              <a:t>enfermedades raras </a:t>
            </a:r>
            <a:r>
              <a:rPr lang="es-ES" sz="4000" dirty="0">
                <a:solidFill>
                  <a:srgbClr val="90A7D6"/>
                </a:solidFill>
                <a:latin typeface="Brick Sans"/>
                <a:ea typeface="Brick Sans"/>
                <a:cs typeface="Brick Sans"/>
                <a:sym typeface="Brick Sans"/>
              </a:rPr>
              <a:t>en Europa y su impacto regional en España</a:t>
            </a:r>
            <a:endParaRPr lang="es-ES" sz="4000" noProof="0" dirty="0">
              <a:solidFill>
                <a:srgbClr val="90A7D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26" name="Picture 25" descr="A pink rectangle with white text&#10;&#10;AI-generated content may be incorrect.">
            <a:extLst>
              <a:ext uri="{FF2B5EF4-FFF2-40B4-BE49-F238E27FC236}">
                <a16:creationId xmlns:a16="http://schemas.microsoft.com/office/drawing/2014/main" id="{653F12B0-BA7A-CEF9-E36D-FD34737E6F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36642" r="2909" b="38442"/>
          <a:stretch/>
        </p:blipFill>
        <p:spPr>
          <a:xfrm>
            <a:off x="0" y="9698016"/>
            <a:ext cx="2257338" cy="588984"/>
          </a:xfrm>
          <a:prstGeom prst="rect">
            <a:avLst/>
          </a:prstGeom>
        </p:spPr>
      </p:pic>
      <p:pic>
        <p:nvPicPr>
          <p:cNvPr id="29" name="Imagen 28" descr="Logotipo&#10;&#10;El contenido generado por IA puede ser incorrecto.">
            <a:extLst>
              <a:ext uri="{FF2B5EF4-FFF2-40B4-BE49-F238E27FC236}">
                <a16:creationId xmlns:a16="http://schemas.microsoft.com/office/drawing/2014/main" id="{58B45A1C-4A02-D322-D957-7DF22CEF5C4E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886" y="146124"/>
            <a:ext cx="2592388" cy="25923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BA087-9A6F-9979-2A97-804EA7506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ADA33A80-D5A3-26DD-F381-C45653EE644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BA467B6-0FC3-AC51-6129-5CC216044AD3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29ABCD02-100C-B88E-5492-22E93CA62618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ReeR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5" name="Imagen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0F3D4CAF-FAEF-0C2D-46A6-E4F73AB25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123924"/>
            <a:ext cx="9052578" cy="4480569"/>
          </a:xfrm>
          <a:prstGeom prst="rect">
            <a:avLst/>
          </a:prstGeom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12607967-0F0F-D80C-24A2-4706F6E61DDA}"/>
              </a:ext>
            </a:extLst>
          </p:cNvPr>
          <p:cNvSpPr txBox="1"/>
          <p:nvPr/>
        </p:nvSpPr>
        <p:spPr>
          <a:xfrm>
            <a:off x="0" y="2401080"/>
            <a:ext cx="11400835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Incidencia de las ER en España (2010 – 2018)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1DD5AE58-F96C-F951-88C9-675124A89D15}"/>
              </a:ext>
            </a:extLst>
          </p:cNvPr>
          <p:cNvSpPr txBox="1"/>
          <p:nvPr/>
        </p:nvSpPr>
        <p:spPr>
          <a:xfrm>
            <a:off x="300584" y="7778262"/>
            <a:ext cx="11205616" cy="2237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 de casos notifica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dos en Galicia, Aragón y Madrid.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Las comunidades con mayor tasa de notificación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de ER por habitante son Aragón y Galicia, pero las más pobladas son Cataluña y Madrid.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No hay relación directa entre cantidad de diagnósticos y población.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2EB0599-A229-8921-8C3B-A7E6A29C8263}"/>
              </a:ext>
            </a:extLst>
          </p:cNvPr>
          <p:cNvGrpSpPr/>
          <p:nvPr/>
        </p:nvGrpSpPr>
        <p:grpSpPr>
          <a:xfrm>
            <a:off x="11565934" y="1940425"/>
            <a:ext cx="6391743" cy="8074860"/>
            <a:chOff x="11743857" y="1868460"/>
            <a:chExt cx="6391743" cy="8074860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2CBE88CE-FF05-E551-6963-3629CA5FDA33}"/>
                </a:ext>
              </a:extLst>
            </p:cNvPr>
            <p:cNvGrpSpPr/>
            <p:nvPr/>
          </p:nvGrpSpPr>
          <p:grpSpPr>
            <a:xfrm>
              <a:off x="11743858" y="1868460"/>
              <a:ext cx="6391742" cy="8074860"/>
              <a:chOff x="11887293" y="2657354"/>
              <a:chExt cx="6391742" cy="8074860"/>
            </a:xfrm>
          </p:grpSpPr>
          <p:pic>
            <p:nvPicPr>
              <p:cNvPr id="18" name="Imagen 17" descr="Gráfico, Gráfico de barras&#10;&#10;El contenido generado por IA puede ser incorrecto.">
                <a:extLst>
                  <a:ext uri="{FF2B5EF4-FFF2-40B4-BE49-F238E27FC236}">
                    <a16:creationId xmlns:a16="http://schemas.microsoft.com/office/drawing/2014/main" id="{1B09783E-8659-505D-73C4-4F514F225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7293" y="2657354"/>
                <a:ext cx="6391742" cy="3809220"/>
              </a:xfrm>
              <a:prstGeom prst="rect">
                <a:avLst/>
              </a:prstGeom>
            </p:spPr>
          </p:pic>
          <p:pic>
            <p:nvPicPr>
              <p:cNvPr id="20" name="Imagen 19" descr="Gráfico, Gráfico de barras&#10;&#10;El contenido generado por IA puede ser incorrecto.">
                <a:extLst>
                  <a:ext uri="{FF2B5EF4-FFF2-40B4-BE49-F238E27FC236}">
                    <a16:creationId xmlns:a16="http://schemas.microsoft.com/office/drawing/2014/main" id="{68F7DBAE-9058-B26F-9313-36D5A5D66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7293" y="6922994"/>
                <a:ext cx="6391742" cy="380922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474FF8CC-4D50-DD8B-C365-64036EDED2FA}"/>
                    </a:ext>
                  </a:extLst>
                </p:cNvPr>
                <p:cNvSpPr txBox="1"/>
                <p:nvPr/>
              </p:nvSpPr>
              <p:spPr>
                <a:xfrm>
                  <a:off x="11743857" y="5676900"/>
                  <a:ext cx="6391743" cy="4840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400"/>
                          <m:t>Tasa</m:t>
                        </m:r>
                        <m:r>
                          <a:rPr lang="es-ES" sz="1400"/>
                          <m:t> </m:t>
                        </m:r>
                        <m:r>
                          <m:rPr>
                            <m:sty m:val="p"/>
                          </m:rPr>
                          <a:rPr lang="es-ES" sz="1400"/>
                          <m:t>casos</m:t>
                        </m:r>
                        <m:r>
                          <a:rPr lang="es-ES" sz="1400"/>
                          <m:t> </m:t>
                        </m:r>
                        <m:r>
                          <m:rPr>
                            <m:sty m:val="p"/>
                          </m:rPr>
                          <a:rPr lang="es-ES" sz="1400"/>
                          <m:t>ER</m:t>
                        </m:r>
                        <m:r>
                          <a:rPr lang="es-ES" sz="1400"/>
                          <m:t> </m:t>
                        </m:r>
                        <m:r>
                          <m:rPr>
                            <m:sty m:val="p"/>
                          </m:rPr>
                          <a:rPr lang="es-ES" sz="1400"/>
                          <m:t>por</m:t>
                        </m:r>
                        <m:r>
                          <a:rPr lang="es-ES" sz="1400"/>
                          <m:t> 100.000 </m:t>
                        </m:r>
                        <m:r>
                          <m:rPr>
                            <m:sty m:val="p"/>
                          </m:rPr>
                          <a:rPr lang="es-ES" sz="1400"/>
                          <m:t>hab</m:t>
                        </m:r>
                        <m:r>
                          <a:rPr lang="es-ES" sz="1400"/>
                          <m:t>. = </m:t>
                        </m:r>
                        <m:d>
                          <m:dPr>
                            <m:ctrlPr>
                              <a:rPr lang="es-ES" sz="1400" i="1"/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400" i="1"/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s-ES" sz="1400"/>
                                  <m:t>Casos</m:t>
                                </m:r>
                                <m:r>
                                  <a:rPr lang="es-ES" sz="1400"/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/>
                                  <m:t>ER</m:t>
                                </m:r>
                                <m:r>
                                  <a:rPr lang="es-ES" sz="1400"/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/>
                                  <m:t>notificados</m:t>
                                </m:r>
                                <m:r>
                                  <a:rPr lang="es-ES" sz="1400"/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/>
                                  <m:t>en</m:t>
                                </m:r>
                                <m:r>
                                  <a:rPr lang="es-ES" sz="1400"/>
                                  <m:t> 2018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s-ES" sz="1400"/>
                                  <m:t>Poblaci</m:t>
                                </m:r>
                                <m:r>
                                  <a:rPr lang="es-ES" sz="1400"/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/>
                                  <m:t>n</m:t>
                                </m:r>
                                <m:r>
                                  <a:rPr lang="es-ES" sz="1400"/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/>
                                  <m:t>total</m:t>
                                </m:r>
                              </m:den>
                            </m:f>
                          </m:e>
                        </m:d>
                        <m:r>
                          <a:rPr lang="es-ES" sz="1400"/>
                          <m:t>×100.000</m:t>
                        </m:r>
                      </m:oMath>
                    </m:oMathPara>
                  </a14:m>
                  <a:endParaRPr lang="es-ES" sz="1400" dirty="0">
                    <a:latin typeface="Public Sans" panose="020B0604020202020204" charset="0"/>
                  </a:endParaRPr>
                </a:p>
              </p:txBody>
            </p:sp>
          </mc:Choice>
          <mc:Fallback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474FF8CC-4D50-DD8B-C365-64036EDED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3857" y="5676900"/>
                  <a:ext cx="6391743" cy="484043"/>
                </a:xfrm>
                <a:prstGeom prst="rect">
                  <a:avLst/>
                </a:prstGeom>
                <a:blipFill>
                  <a:blip r:embed="rId7"/>
                  <a:stretch>
                    <a:fillRect b="-1266"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0081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998A38-1CB2-5154-A619-FE0182B52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7841DC4F-021A-77D5-5583-0A67D11939F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2A8FAB0-8E4F-F0CD-BF37-BED87CF25E71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F12E5C1-4D2D-3636-ADD8-2714C73EB952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ReeR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0E8EEB9D-0167-7903-9AC6-D53235A61CEE}"/>
              </a:ext>
            </a:extLst>
          </p:cNvPr>
          <p:cNvSpPr txBox="1"/>
          <p:nvPr/>
        </p:nvSpPr>
        <p:spPr>
          <a:xfrm>
            <a:off x="0" y="2401080"/>
            <a:ext cx="11734800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Incidencia de las ER según género (2020 – 2022)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A58442FE-22E6-A851-FF7B-4FAED3A36270}"/>
              </a:ext>
            </a:extLst>
          </p:cNvPr>
          <p:cNvSpPr txBox="1"/>
          <p:nvPr/>
        </p:nvSpPr>
        <p:spPr>
          <a:xfrm>
            <a:off x="300296" y="8030927"/>
            <a:ext cx="11100539" cy="1660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Inicialmente los hombres presentaban una mayor incidencia (55%).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 2022 los diagnósticos en mujeres se incrementaron (50%).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Tres de las cinco ER más notificadas presentan una incidencia similar.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3" name="Imagen 2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E793308C-6E21-2CC9-7841-4B4E68AAAF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530" y="3121022"/>
            <a:ext cx="7223774" cy="4480569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0402BFCB-13EC-220F-A320-25DFB7AC9623}"/>
              </a:ext>
            </a:extLst>
          </p:cNvPr>
          <p:cNvGrpSpPr/>
          <p:nvPr/>
        </p:nvGrpSpPr>
        <p:grpSpPr>
          <a:xfrm>
            <a:off x="11592438" y="2526659"/>
            <a:ext cx="6327661" cy="7097408"/>
            <a:chOff x="11592438" y="2526659"/>
            <a:chExt cx="6327661" cy="7097408"/>
          </a:xfrm>
        </p:grpSpPr>
        <p:pic>
          <p:nvPicPr>
            <p:cNvPr id="6" name="Imagen 5" descr="Gráfico, Gráfico de barras&#10;&#10;El contenido generado por IA puede ser incorrecto.">
              <a:extLst>
                <a:ext uri="{FF2B5EF4-FFF2-40B4-BE49-F238E27FC236}">
                  <a16:creationId xmlns:a16="http://schemas.microsoft.com/office/drawing/2014/main" id="{ADE192F5-9C7C-63C6-8BF8-4CDD8AEDC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1581" y="6057900"/>
              <a:ext cx="6309373" cy="3566167"/>
            </a:xfrm>
            <a:prstGeom prst="rect">
              <a:avLst/>
            </a:prstGeom>
          </p:spPr>
        </p:pic>
        <p:pic>
          <p:nvPicPr>
            <p:cNvPr id="10" name="Imagen 9" descr="Gráfico, Gráfico de barras&#10;&#10;El contenido generado por IA puede ser incorrecto.">
              <a:extLst>
                <a:ext uri="{FF2B5EF4-FFF2-40B4-BE49-F238E27FC236}">
                  <a16:creationId xmlns:a16="http://schemas.microsoft.com/office/drawing/2014/main" id="{EA0CC156-CAE1-E781-3A94-5E00E6FC8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92438" y="2526659"/>
              <a:ext cx="6327661" cy="35661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7376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/>
          <p:cNvSpPr/>
          <p:nvPr/>
        </p:nvSpPr>
        <p:spPr>
          <a:xfrm>
            <a:off x="111746" y="6989858"/>
            <a:ext cx="2265479" cy="2283017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3" name="Freeform 23"/>
          <p:cNvSpPr/>
          <p:nvPr/>
        </p:nvSpPr>
        <p:spPr>
          <a:xfrm rot="-1248570">
            <a:off x="15899635" y="7238889"/>
            <a:ext cx="1935426" cy="2905275"/>
          </a:xfrm>
          <a:custGeom>
            <a:avLst/>
            <a:gdLst/>
            <a:ahLst/>
            <a:cxnLst/>
            <a:rect l="l" t="t" r="r" b="b"/>
            <a:pathLst>
              <a:path w="2599568" h="3704047">
                <a:moveTo>
                  <a:pt x="0" y="0"/>
                </a:moveTo>
                <a:lnTo>
                  <a:pt x="2599567" y="0"/>
                </a:lnTo>
                <a:lnTo>
                  <a:pt x="2599567" y="3704048"/>
                </a:lnTo>
                <a:lnTo>
                  <a:pt x="0" y="3704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4" name="Freeform 24"/>
          <p:cNvSpPr/>
          <p:nvPr/>
        </p:nvSpPr>
        <p:spPr>
          <a:xfrm rot="-137149">
            <a:off x="928767" y="266804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5" name="Freeform 25"/>
          <p:cNvSpPr/>
          <p:nvPr/>
        </p:nvSpPr>
        <p:spPr>
          <a:xfrm rot="-5400000">
            <a:off x="16176745" y="286363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2" name="TextBox 32"/>
          <p:cNvSpPr txBox="1"/>
          <p:nvPr/>
        </p:nvSpPr>
        <p:spPr>
          <a:xfrm>
            <a:off x="1028700" y="271715"/>
            <a:ext cx="16230600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Conclusiones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105CAE78-8650-82EA-DDE0-94218C2799DB}"/>
              </a:ext>
            </a:extLst>
          </p:cNvPr>
          <p:cNvSpPr txBox="1"/>
          <p:nvPr/>
        </p:nvSpPr>
        <p:spPr>
          <a:xfrm>
            <a:off x="2514600" y="1922371"/>
            <a:ext cx="13662145" cy="678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Se confirma el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crecimiento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sostenido de 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investigación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en el ámbito de las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Raras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existe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una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correlación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significativa entre el número de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fenotipos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asociados a las Enfermedades Raras de origen genético.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 España, l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as comunidades autónomas con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mayor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población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concentran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necesariamente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más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diagnósticos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Posibles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diferencias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en 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organización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sanitaria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a nivel autonómico. Desigualdad estructural.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análisis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género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reveló un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significativo de diagnósticos en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mujeres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hasta el 50 % en 2022.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Posibles mejoras en el acceso al diagnóstico o una reducción de sesgos clínicos.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">
            <a:extLst>
              <a:ext uri="{FF2B5EF4-FFF2-40B4-BE49-F238E27FC236}">
                <a16:creationId xmlns:a16="http://schemas.microsoft.com/office/drawing/2014/main" id="{A23BDB2C-A555-872D-C55F-A461A65FE3A5}"/>
              </a:ext>
            </a:extLst>
          </p:cNvPr>
          <p:cNvSpPr/>
          <p:nvPr/>
        </p:nvSpPr>
        <p:spPr>
          <a:xfrm rot="19806923">
            <a:off x="966852" y="8878515"/>
            <a:ext cx="1297519" cy="19908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Freeform 17"/>
          <p:cNvSpPr/>
          <p:nvPr/>
        </p:nvSpPr>
        <p:spPr>
          <a:xfrm>
            <a:off x="7177984" y="7341553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8" name="Freeform 18"/>
          <p:cNvSpPr/>
          <p:nvPr/>
        </p:nvSpPr>
        <p:spPr>
          <a:xfrm rot="10800000">
            <a:off x="-190384" y="-284833"/>
            <a:ext cx="2797736" cy="2797736"/>
          </a:xfrm>
          <a:custGeom>
            <a:avLst/>
            <a:gdLst/>
            <a:ahLst/>
            <a:cxnLst/>
            <a:rect l="l" t="t" r="r" b="b"/>
            <a:pathLst>
              <a:path w="2797736" h="2797736">
                <a:moveTo>
                  <a:pt x="0" y="0"/>
                </a:moveTo>
                <a:lnTo>
                  <a:pt x="2797736" y="0"/>
                </a:lnTo>
                <a:lnTo>
                  <a:pt x="2797736" y="2797736"/>
                </a:lnTo>
                <a:lnTo>
                  <a:pt x="0" y="2797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7773CFEE-F8AB-2C78-B751-EBC43DF9880A}"/>
              </a:ext>
            </a:extLst>
          </p:cNvPr>
          <p:cNvSpPr txBox="1"/>
          <p:nvPr/>
        </p:nvSpPr>
        <p:spPr>
          <a:xfrm>
            <a:off x="9917725" y="368392"/>
            <a:ext cx="7557956" cy="978893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lang="es-ES" noProof="0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05F0A099-6FE7-39E5-9CD7-1C921A739912}"/>
              </a:ext>
            </a:extLst>
          </p:cNvPr>
          <p:cNvGrpSpPr/>
          <p:nvPr/>
        </p:nvGrpSpPr>
        <p:grpSpPr>
          <a:xfrm>
            <a:off x="8493139" y="973743"/>
            <a:ext cx="9757200" cy="8492831"/>
            <a:chOff x="598386" y="952500"/>
            <a:chExt cx="9757200" cy="7967234"/>
          </a:xfrm>
        </p:grpSpPr>
        <p:sp>
          <p:nvSpPr>
            <p:cNvPr id="25" name="TextBox 25"/>
            <p:cNvSpPr txBox="1"/>
            <p:nvPr/>
          </p:nvSpPr>
          <p:spPr>
            <a:xfrm>
              <a:off x="598386" y="952500"/>
              <a:ext cx="9757200" cy="11142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9799"/>
                </a:lnSpc>
              </a:pPr>
              <a:r>
                <a:rPr lang="es-ES" sz="6999" noProof="0" dirty="0">
                  <a:solidFill>
                    <a:srgbClr val="222366"/>
                  </a:solidFill>
                  <a:latin typeface="Brick Sans"/>
                  <a:ea typeface="Brick Sans"/>
                  <a:cs typeface="Brick Sans"/>
                  <a:sym typeface="Brick Sans"/>
                </a:rPr>
                <a:t>Trabajo futuro…</a:t>
              </a:r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28A12A14-A90E-6BC4-31B9-F631A4FBA229}"/>
                </a:ext>
              </a:extLst>
            </p:cNvPr>
            <p:cNvSpPr txBox="1"/>
            <p:nvPr/>
          </p:nvSpPr>
          <p:spPr>
            <a:xfrm>
              <a:off x="1186672" y="2491661"/>
              <a:ext cx="8649427" cy="642807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Clasificación de enfermedades por sistema afectado (Aprendizaje Supervisado). </a:t>
              </a:r>
            </a:p>
            <a:p>
              <a:pPr algn="just">
                <a:lnSpc>
                  <a:spcPct val="150000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Predecir a qué sistema del cuerpo afecta una ER a partir del estudio de características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(prevalencia, edad de inicio, fenotipos, etc.)</a:t>
              </a:r>
            </a:p>
            <a:p>
              <a:pPr algn="just">
                <a:lnSpc>
                  <a:spcPct val="150000"/>
                </a:lnSpc>
              </a:pPr>
              <a:endPara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342900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Analizar las interacciones entre un fármaco huérfano y la proteína de un gen.</a:t>
              </a:r>
            </a:p>
            <a:p>
              <a:pPr lvl="1" algn="just">
                <a:lnSpc>
                  <a:spcPct val="150000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Por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ejemplo: interacción CBD y proteínas de los genes causantes de las EED (SYNGAP1, SLC6A1, etc.) .</a:t>
              </a:r>
            </a:p>
            <a:p>
              <a:pPr marL="800100" lvl="1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Estudiar interferencias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con proteínas similares.</a:t>
              </a:r>
            </a:p>
            <a:p>
              <a:pPr marL="800100" lvl="1" indent="-342900" algn="just">
                <a:lnSpc>
                  <a:spcPct val="150000"/>
                </a:lnSpc>
                <a:buFont typeface="Wingdings" panose="05000000000000000000" pitchFamily="2" charset="2"/>
                <a:buChar char="q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Estudiar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fármacos químicamente similares.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936E357-8044-B4C1-6B07-233486BD79BA}"/>
              </a:ext>
            </a:extLst>
          </p:cNvPr>
          <p:cNvGrpSpPr/>
          <p:nvPr/>
        </p:nvGrpSpPr>
        <p:grpSpPr>
          <a:xfrm>
            <a:off x="368248" y="2087688"/>
            <a:ext cx="7895225" cy="6599939"/>
            <a:chOff x="10135953" y="2353561"/>
            <a:chExt cx="7895225" cy="6599939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A398D946-2158-21A9-D5AE-E71852FEC829}"/>
                </a:ext>
              </a:extLst>
            </p:cNvPr>
            <p:cNvSpPr/>
            <p:nvPr/>
          </p:nvSpPr>
          <p:spPr>
            <a:xfrm>
              <a:off x="10135953" y="2353561"/>
              <a:ext cx="7895225" cy="6599939"/>
            </a:xfrm>
            <a:prstGeom prst="roundRect">
              <a:avLst/>
            </a:prstGeom>
            <a:solidFill>
              <a:srgbClr val="E9EAF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427678" y="2940729"/>
              <a:ext cx="7311774" cy="5271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Limitaciones del estudio realizado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0976189" y="3791767"/>
              <a:ext cx="6717720" cy="45445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Fuentes de datos incompletas: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API de Orphadata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aún en fase de implementación.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Falta de homogeneidad en los criterios de notificación al Registro Estatal de enfermedades Raras entre las diferentes comunidades.</a:t>
              </a:r>
              <a:endPara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Acceso limitado a los datos.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2894" y="104960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2538149" y="94940"/>
            <a:ext cx="1297519" cy="19908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1942242" y="249336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5027598" y="1082082"/>
            <a:ext cx="1515750" cy="1925863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603503"/>
            <a:ext cx="12092272" cy="4190887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479741" y="4136476"/>
            <a:ext cx="2603074" cy="2779743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607062" y="4629892"/>
            <a:ext cx="2115816" cy="3322055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A503DC-C855-7A02-8225-7C37095A98DB}"/>
              </a:ext>
            </a:extLst>
          </p:cNvPr>
          <p:cNvGrpSpPr/>
          <p:nvPr/>
        </p:nvGrpSpPr>
        <p:grpSpPr>
          <a:xfrm>
            <a:off x="3669782" y="5948506"/>
            <a:ext cx="11012402" cy="5160734"/>
            <a:chOff x="2639554" y="5925761"/>
            <a:chExt cx="11012402" cy="5160734"/>
          </a:xfrm>
        </p:grpSpPr>
        <p:sp>
          <p:nvSpPr>
            <p:cNvPr id="9" name="Freeform 9"/>
            <p:cNvSpPr/>
            <p:nvPr/>
          </p:nvSpPr>
          <p:spPr>
            <a:xfrm>
              <a:off x="8508105" y="6092606"/>
              <a:ext cx="4156736" cy="4993889"/>
            </a:xfrm>
            <a:custGeom>
              <a:avLst/>
              <a:gdLst/>
              <a:ahLst/>
              <a:cxnLst/>
              <a:rect l="l" t="t" r="r" b="b"/>
              <a:pathLst>
                <a:path w="5018594" h="5403600">
                  <a:moveTo>
                    <a:pt x="0" y="0"/>
                  </a:moveTo>
                  <a:lnTo>
                    <a:pt x="5018594" y="0"/>
                  </a:lnTo>
                  <a:lnTo>
                    <a:pt x="5018594" y="5403600"/>
                  </a:lnTo>
                  <a:lnTo>
                    <a:pt x="0" y="540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639554" y="5925761"/>
              <a:ext cx="3159389" cy="4676932"/>
            </a:xfrm>
            <a:custGeom>
              <a:avLst/>
              <a:gdLst/>
              <a:ahLst/>
              <a:cxnLst/>
              <a:rect l="l" t="t" r="r" b="b"/>
              <a:pathLst>
                <a:path w="3814457" h="5060639">
                  <a:moveTo>
                    <a:pt x="0" y="0"/>
                  </a:moveTo>
                  <a:lnTo>
                    <a:pt x="3814457" y="0"/>
                  </a:lnTo>
                  <a:lnTo>
                    <a:pt x="3814457" y="5060640"/>
                  </a:lnTo>
                  <a:lnTo>
                    <a:pt x="0" y="5060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257027" y="6399176"/>
              <a:ext cx="3174038" cy="4385776"/>
            </a:xfrm>
            <a:custGeom>
              <a:avLst/>
              <a:gdLst/>
              <a:ahLst/>
              <a:cxnLst/>
              <a:rect l="l" t="t" r="r" b="b"/>
              <a:pathLst>
                <a:path w="4031635" h="5229715">
                  <a:moveTo>
                    <a:pt x="0" y="0"/>
                  </a:moveTo>
                  <a:lnTo>
                    <a:pt x="4031635" y="0"/>
                  </a:lnTo>
                  <a:lnTo>
                    <a:pt x="4031635" y="5229715"/>
                  </a:lnTo>
                  <a:lnTo>
                    <a:pt x="0" y="5229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1064984" y="5925761"/>
              <a:ext cx="2586972" cy="4810894"/>
            </a:xfrm>
            <a:custGeom>
              <a:avLst/>
              <a:gdLst/>
              <a:ahLst/>
              <a:cxnLst/>
              <a:rect l="l" t="t" r="r" b="b"/>
              <a:pathLst>
                <a:path w="3123355" h="5205592">
                  <a:moveTo>
                    <a:pt x="0" y="0"/>
                  </a:moveTo>
                  <a:lnTo>
                    <a:pt x="3123356" y="0"/>
                  </a:lnTo>
                  <a:lnTo>
                    <a:pt x="3123356" y="5205592"/>
                  </a:lnTo>
                  <a:lnTo>
                    <a:pt x="0" y="520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sp>
        <p:nvSpPr>
          <p:cNvPr id="15" name="Freeform 15"/>
          <p:cNvSpPr/>
          <p:nvPr/>
        </p:nvSpPr>
        <p:spPr>
          <a:xfrm rot="-5500207">
            <a:off x="3544370" y="3949723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-5500207" flipH="1">
            <a:off x="12877809" y="386518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/>
          <p:cNvSpPr txBox="1"/>
          <p:nvPr/>
        </p:nvSpPr>
        <p:spPr>
          <a:xfrm>
            <a:off x="3777135" y="2022887"/>
            <a:ext cx="10311897" cy="111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¡Muchas gracias!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67000" y="3409707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8763001" y="-266700"/>
            <a:ext cx="8534400" cy="11402846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9753600" y="1493189"/>
            <a:ext cx="6567645" cy="8118671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-357512" y="5578953"/>
            <a:ext cx="5191235" cy="59874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248570">
            <a:off x="5155007" y="1815091"/>
            <a:ext cx="1301738" cy="21472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TextBox 12"/>
          <p:cNvSpPr txBox="1"/>
          <p:nvPr/>
        </p:nvSpPr>
        <p:spPr>
          <a:xfrm>
            <a:off x="635137" y="460110"/>
            <a:ext cx="6172949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s-ES" sz="7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Agenda</a:t>
            </a:r>
          </a:p>
        </p:txBody>
      </p:sp>
      <p:graphicFrame>
        <p:nvGraphicFramePr>
          <p:cNvPr id="16" name="TextBox 9">
            <a:extLst>
              <a:ext uri="{FF2B5EF4-FFF2-40B4-BE49-F238E27FC236}">
                <a16:creationId xmlns:a16="http://schemas.microsoft.com/office/drawing/2014/main" id="{655F430E-9E87-C893-4D66-C22F3CC54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97530123"/>
              </p:ext>
            </p:extLst>
          </p:nvPr>
        </p:nvGraphicFramePr>
        <p:xfrm>
          <a:off x="9854193" y="1789077"/>
          <a:ext cx="6224007" cy="72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9D880F10-E4B5-698D-625E-CE0320ED9B81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- 2 -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4639108" y="5676900"/>
            <a:ext cx="3648892" cy="4951247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071B065-D8D2-188F-277D-EEBE506DA60B}"/>
              </a:ext>
            </a:extLst>
          </p:cNvPr>
          <p:cNvGrpSpPr/>
          <p:nvPr/>
        </p:nvGrpSpPr>
        <p:grpSpPr>
          <a:xfrm>
            <a:off x="2228313" y="3356195"/>
            <a:ext cx="9559224" cy="1406450"/>
            <a:chOff x="1483659" y="3287552"/>
            <a:chExt cx="9559224" cy="1406450"/>
          </a:xfrm>
        </p:grpSpPr>
        <p:sp>
          <p:nvSpPr>
            <p:cNvPr id="10" name="TextBox 10"/>
            <p:cNvSpPr txBox="1"/>
            <p:nvPr/>
          </p:nvSpPr>
          <p:spPr>
            <a:xfrm>
              <a:off x="1499908" y="3834856"/>
              <a:ext cx="9500068" cy="8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Aquellas que, con peligro de muerte o invalidez crónica, tiene una </a:t>
              </a:r>
              <a:r>
                <a:rPr lang="es-ES" sz="2499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prevalencia menor de 5 casos por cada 10.000 habitantes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83659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Enfermedad Rara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806273" y="584882"/>
            <a:ext cx="12637084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¿Qué son las enfermedades raras?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2EF759-8C03-1C96-4FDA-498046EBD652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- 3 -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13A95AB2-F767-4859-19F5-0ED90E4DA306}"/>
              </a:ext>
            </a:extLst>
          </p:cNvPr>
          <p:cNvGrpSpPr/>
          <p:nvPr/>
        </p:nvGrpSpPr>
        <p:grpSpPr>
          <a:xfrm>
            <a:off x="6462239" y="4803850"/>
            <a:ext cx="9576268" cy="1406450"/>
            <a:chOff x="1423708" y="3287552"/>
            <a:chExt cx="9576268" cy="1406450"/>
          </a:xfrm>
        </p:grpSpPr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EE841BC5-73C9-350B-50C7-E25A8E1AC73D}"/>
                </a:ext>
              </a:extLst>
            </p:cNvPr>
            <p:cNvSpPr txBox="1"/>
            <p:nvPr/>
          </p:nvSpPr>
          <p:spPr>
            <a:xfrm>
              <a:off x="1499908" y="3834856"/>
              <a:ext cx="9500068" cy="8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Características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observables de una enfermedad en un individuo, como signos, </a:t>
              </a:r>
              <a:r>
                <a:rPr lang="es-ES" sz="2499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síntomas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y respuestas al tratamiento.</a:t>
              </a: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67DD9326-7A9E-198A-9F2F-FAB60EF0226B}"/>
                </a:ext>
              </a:extLst>
            </p:cNvPr>
            <p:cNvSpPr txBox="1"/>
            <p:nvPr/>
          </p:nvSpPr>
          <p:spPr>
            <a:xfrm>
              <a:off x="1423708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Fenotipos    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CB6AC93-A0AA-D363-363C-EFBC473C305D}"/>
              </a:ext>
            </a:extLst>
          </p:cNvPr>
          <p:cNvGrpSpPr/>
          <p:nvPr/>
        </p:nvGrpSpPr>
        <p:grpSpPr>
          <a:xfrm>
            <a:off x="4137587" y="7030368"/>
            <a:ext cx="9559224" cy="2304132"/>
            <a:chOff x="1483659" y="3287552"/>
            <a:chExt cx="9559224" cy="2304132"/>
          </a:xfrm>
        </p:grpSpPr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A9FEC9F3-7055-E4AC-BF4A-037768A6FB32}"/>
                </a:ext>
              </a:extLst>
            </p:cNvPr>
            <p:cNvSpPr txBox="1"/>
            <p:nvPr/>
          </p:nvSpPr>
          <p:spPr>
            <a:xfrm>
              <a:off x="1499908" y="3834856"/>
              <a:ext cx="9500068" cy="1756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La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incidencia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mide el número de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nuevos casos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de una enfermedad en una población y tiempo determinado, mientras que la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prevalencia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mide el total de personas que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tienen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una enfermedad.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DC8A2187-050F-DC3D-EC8C-EA0DB7C91A52}"/>
                </a:ext>
              </a:extLst>
            </p:cNvPr>
            <p:cNvSpPr txBox="1"/>
            <p:nvPr/>
          </p:nvSpPr>
          <p:spPr>
            <a:xfrm>
              <a:off x="1483659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Incidencia vs Prevalencia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17083" y="3419402"/>
            <a:ext cx="7082961" cy="6665057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flipH="1">
            <a:off x="-4961399" y="41910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7876905" y="0"/>
                </a:moveTo>
                <a:lnTo>
                  <a:pt x="0" y="0"/>
                </a:lnTo>
                <a:lnTo>
                  <a:pt x="0" y="7726439"/>
                </a:lnTo>
                <a:lnTo>
                  <a:pt x="7876905" y="7726439"/>
                </a:lnTo>
                <a:lnTo>
                  <a:pt x="78769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1028700" y="414431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3693909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6973387"/>
            <a:ext cx="7082961" cy="3058022"/>
            <a:chOff x="0" y="0"/>
            <a:chExt cx="883555" cy="38146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3" name="Freeform 13"/>
          <p:cNvSpPr/>
          <p:nvPr/>
        </p:nvSpPr>
        <p:spPr>
          <a:xfrm flipH="1">
            <a:off x="9571637" y="5981700"/>
            <a:ext cx="3871016" cy="5226802"/>
          </a:xfrm>
          <a:custGeom>
            <a:avLst/>
            <a:gdLst/>
            <a:ahLst/>
            <a:cxnLst/>
            <a:rect l="l" t="t" r="r" b="b"/>
            <a:pathLst>
              <a:path w="4752275" h="6304842">
                <a:moveTo>
                  <a:pt x="4752275" y="0"/>
                </a:moveTo>
                <a:lnTo>
                  <a:pt x="0" y="0"/>
                </a:lnTo>
                <a:lnTo>
                  <a:pt x="0" y="6304842"/>
                </a:lnTo>
                <a:lnTo>
                  <a:pt x="4752275" y="6304842"/>
                </a:lnTo>
                <a:lnTo>
                  <a:pt x="475227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Freeform 14"/>
          <p:cNvSpPr/>
          <p:nvPr/>
        </p:nvSpPr>
        <p:spPr>
          <a:xfrm rot="-1248570">
            <a:off x="14468933" y="7092954"/>
            <a:ext cx="1527366" cy="2347512"/>
          </a:xfrm>
          <a:custGeom>
            <a:avLst/>
            <a:gdLst/>
            <a:ahLst/>
            <a:cxnLst/>
            <a:rect l="l" t="t" r="r" b="b"/>
            <a:pathLst>
              <a:path w="2099363" h="2991320">
                <a:moveTo>
                  <a:pt x="0" y="0"/>
                </a:moveTo>
                <a:lnTo>
                  <a:pt x="2099363" y="0"/>
                </a:lnTo>
                <a:lnTo>
                  <a:pt x="2099363" y="2991320"/>
                </a:lnTo>
                <a:lnTo>
                  <a:pt x="0" y="29913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5" name="Freeform 15"/>
          <p:cNvSpPr/>
          <p:nvPr/>
        </p:nvSpPr>
        <p:spPr>
          <a:xfrm rot="-137149">
            <a:off x="16001738" y="5585294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855077">
            <a:off x="-761394" y="5160381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/>
          <p:cNvSpPr txBox="1"/>
          <p:nvPr/>
        </p:nvSpPr>
        <p:spPr>
          <a:xfrm>
            <a:off x="1689650" y="1040440"/>
            <a:ext cx="5761060" cy="1756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Estudio de la complejidad de las ER.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¿Existe relación entre el número de genes implicados y el número de fenotipos que presentan?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89650" y="4102393"/>
            <a:ext cx="5761060" cy="2205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Estudio regional de la carga de ER en España.</a:t>
            </a:r>
          </a:p>
          <a:p>
            <a:pPr algn="ctr">
              <a:lnSpc>
                <a:spcPts val="3499"/>
              </a:lnSpc>
            </a:pP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¿Existe alguna relación entre la concentración de diagnósticos de ER y la cantidad de población?</a:t>
            </a:r>
            <a:endParaRPr lang="es-ES" sz="2499" b="1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689650" y="7376764"/>
            <a:ext cx="5761060" cy="2205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Estudio de la afectación por género.</a:t>
            </a:r>
          </a:p>
          <a:p>
            <a:pPr algn="ctr">
              <a:lnSpc>
                <a:spcPts val="3499"/>
              </a:lnSpc>
            </a:pP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¿Existe una mayor predisposición a padecer estas enfermedades según el género? En caso afirmativo, ¿cuál es más afectado: hombres o mujeres?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8111661" y="699090"/>
            <a:ext cx="9319484" cy="2201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00"/>
              </a:lnSpc>
            </a:pPr>
            <a:r>
              <a:rPr lang="es-ES" sz="6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Objetivos del estudio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1B5B0B-82A9-7752-164D-7BD8382DF9B0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- 4 -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D6E3155B-35DC-1D3B-C037-CB6422C70B6C}"/>
              </a:ext>
            </a:extLst>
          </p:cNvPr>
          <p:cNvSpPr txBox="1"/>
          <p:nvPr/>
        </p:nvSpPr>
        <p:spPr>
          <a:xfrm>
            <a:off x="9571637" y="3666980"/>
            <a:ext cx="8545614" cy="1681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Identificar patrones que contribuyan a la investigación y gestión sanitaria de las Enfermedades Raras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921247" y="2262790"/>
            <a:ext cx="7082961" cy="3058022"/>
            <a:chOff x="0" y="0"/>
            <a:chExt cx="883555" cy="381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921247" y="5789215"/>
            <a:ext cx="7082961" cy="3058022"/>
            <a:chOff x="0" y="0"/>
            <a:chExt cx="883555" cy="381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0" name="Freeform 10"/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1" name="Freeform 11"/>
          <p:cNvSpPr/>
          <p:nvPr/>
        </p:nvSpPr>
        <p:spPr>
          <a:xfrm rot="855077">
            <a:off x="-231601" y="5123604"/>
            <a:ext cx="1734974" cy="2099490"/>
          </a:xfrm>
          <a:custGeom>
            <a:avLst/>
            <a:gdLst/>
            <a:ahLst/>
            <a:cxnLst/>
            <a:rect l="l" t="t" r="r" b="b"/>
            <a:pathLst>
              <a:path w="2752419" h="317364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/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4" name="Group 14"/>
          <p:cNvGrpSpPr/>
          <p:nvPr/>
        </p:nvGrpSpPr>
        <p:grpSpPr>
          <a:xfrm>
            <a:off x="9283792" y="2262790"/>
            <a:ext cx="7082961" cy="3058022"/>
            <a:chOff x="0" y="0"/>
            <a:chExt cx="883555" cy="38146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283792" y="5789215"/>
            <a:ext cx="7082961" cy="3058022"/>
            <a:chOff x="0" y="0"/>
            <a:chExt cx="883555" cy="38146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83555" cy="381469"/>
            </a:xfrm>
            <a:custGeom>
              <a:avLst/>
              <a:gdLst/>
              <a:ahLst/>
              <a:cxnLst/>
              <a:rect l="l" t="t" r="r" b="b"/>
              <a:pathLst>
                <a:path w="883555" h="381469">
                  <a:moveTo>
                    <a:pt x="680355" y="0"/>
                  </a:moveTo>
                  <a:cubicBezTo>
                    <a:pt x="792579" y="0"/>
                    <a:pt x="883555" y="85395"/>
                    <a:pt x="883555" y="190734"/>
                  </a:cubicBezTo>
                  <a:cubicBezTo>
                    <a:pt x="883555" y="296074"/>
                    <a:pt x="792579" y="381469"/>
                    <a:pt x="680355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83555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3065636" y="1943100"/>
            <a:ext cx="4794184" cy="639381"/>
            <a:chOff x="0" y="0"/>
            <a:chExt cx="2860316" cy="38146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428180" y="1943100"/>
            <a:ext cx="4794184" cy="639381"/>
            <a:chOff x="0" y="0"/>
            <a:chExt cx="2860316" cy="38146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3065636" y="5577987"/>
            <a:ext cx="4794184" cy="639381"/>
            <a:chOff x="0" y="0"/>
            <a:chExt cx="2860316" cy="38146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428180" y="5577987"/>
            <a:ext cx="4794184" cy="639381"/>
            <a:chOff x="0" y="0"/>
            <a:chExt cx="2860316" cy="38146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2582198" y="2785574"/>
            <a:ext cx="5761060" cy="1756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Acceso al registro de publicaciones científicas que contienen “rare </a:t>
            </a:r>
            <a:r>
              <a:rPr lang="es-ES" sz="2499" noProof="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disease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” en el título y año de publicación.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9944742" y="2785574"/>
            <a:ext cx="5761060" cy="1756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Informes del Registro Estatal de Enfermedades Raras con información de los casos notificados por cada comunidad autónoma.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2582198" y="6312389"/>
            <a:ext cx="5761060" cy="2205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Acceso al registro completo de Enfermedades Raras. Contiene información de la epidemiología, historia clínica, prevalencia, genes y fenotipos.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944742" y="6312389"/>
            <a:ext cx="5761060" cy="859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Población total por Comunidades Autónomas en 2018.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258032" y="5591739"/>
            <a:ext cx="4514368" cy="457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API Orphadata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559492" y="1967565"/>
            <a:ext cx="4514368" cy="457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Informes </a:t>
            </a:r>
            <a:r>
              <a:rPr lang="es-ES" sz="2799" b="1" noProof="0" dirty="0" err="1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ReeR</a:t>
            </a:r>
            <a:endParaRPr lang="es-ES" sz="2799" b="1" noProof="0" dirty="0">
              <a:solidFill>
                <a:srgbClr val="222366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3205543" y="1943100"/>
            <a:ext cx="4514368" cy="457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API PubMed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559492" y="5602453"/>
            <a:ext cx="4514368" cy="457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s-ES" sz="2799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Datos INE</a:t>
            </a:r>
            <a:endParaRPr lang="es-ES" sz="2799" b="1" noProof="0" dirty="0">
              <a:solidFill>
                <a:srgbClr val="222366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Colección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793077">
            <a:off x="-2950226" y="5356201"/>
            <a:ext cx="1484235" cy="1967541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5"/>
                </a:lnTo>
                <a:lnTo>
                  <a:pt x="0" y="24637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7" name="Freeform 7"/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/>
          <p:cNvSpPr txBox="1"/>
          <p:nvPr/>
        </p:nvSpPr>
        <p:spPr>
          <a:xfrm>
            <a:off x="2230176" y="8761859"/>
            <a:ext cx="13827648" cy="1083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 primera publicación de enfermedades raras fue en el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año 1906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significativo del número de investigaciones publicadas en la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década del 2010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Extracción del número de publicaciones científicas con </a:t>
            </a:r>
            <a:r>
              <a:rPr lang="es-ES" sz="3200" b="1" i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“rare </a:t>
            </a:r>
            <a:r>
              <a:rPr lang="es-ES" sz="3200" b="1" i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disease</a:t>
            </a:r>
            <a:r>
              <a:rPr lang="es-ES" sz="3200" b="1" i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” en el título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PubMed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5" name="Imagen 4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D825326E-53C4-2CE8-DADB-EA5DBD4D99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379" y="3162300"/>
            <a:ext cx="14529845" cy="53949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D512D-FE72-0147-9A83-99C9F11C5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418DD0B9-4243-7C1A-FB2A-1FD772598BC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F731CEC-49D6-1DF7-E0AA-9218EE1F0EE9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273CB25-1494-8A74-688D-BF1AE2160C6E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5" name="Imagen 4" descr="Gráfico&#10;&#10;El contenido generado por IA puede ser incorrecto.">
            <a:extLst>
              <a:ext uri="{FF2B5EF4-FFF2-40B4-BE49-F238E27FC236}">
                <a16:creationId xmlns:a16="http://schemas.microsoft.com/office/drawing/2014/main" id="{918ADD28-B49A-7814-4E50-03DDA5A88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04" y="3238500"/>
            <a:ext cx="16160730" cy="4983485"/>
          </a:xfrm>
          <a:prstGeom prst="rect">
            <a:avLst/>
          </a:prstGeom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10F18E22-4EC0-BC74-7C5D-510AEF1D565D}"/>
              </a:ext>
            </a:extLst>
          </p:cNvPr>
          <p:cNvSpPr txBox="1"/>
          <p:nvPr/>
        </p:nvSpPr>
        <p:spPr>
          <a:xfrm>
            <a:off x="2212247" y="8648700"/>
            <a:ext cx="15162473" cy="1083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mayoría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de las enfermedades tienen un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origen genético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Las enfermedades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pueden catalogarse en más de una clase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la mayoría pertenecen a 2 o 3 clases.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3205F553-E800-CE24-6714-D9598C6B90A2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9673 registros de Enfermedades Raras distribuidas en 35 clases según Orphadata</a:t>
            </a:r>
          </a:p>
        </p:txBody>
      </p:sp>
    </p:spTree>
    <p:extLst>
      <p:ext uri="{BB962C8B-B14F-4D97-AF65-F5344CB8AC3E}">
        <p14:creationId xmlns:p14="http://schemas.microsoft.com/office/powerpoint/2010/main" val="820766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8CE7D-37D6-0AE2-8B35-BD2113BAB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D0653924-482E-F73E-50F3-1E76C7BA5A7E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96EC143-D022-0FD2-9A2D-3FEB961F0ACB}"/>
              </a:ext>
            </a:extLst>
          </p:cNvPr>
          <p:cNvSpPr/>
          <p:nvPr/>
        </p:nvSpPr>
        <p:spPr>
          <a:xfrm rot="16035391">
            <a:off x="17177750" y="15453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9BC3F041-BFE3-C615-149D-546DCFF35637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F78903F-D4AF-6A04-F30B-C28FAA47351E}"/>
              </a:ext>
            </a:extLst>
          </p:cNvPr>
          <p:cNvSpPr txBox="1"/>
          <p:nvPr/>
        </p:nvSpPr>
        <p:spPr>
          <a:xfrm>
            <a:off x="8001000" y="3853514"/>
            <a:ext cx="9144000" cy="512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Correlación de Spearman = 0.0392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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No se observa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 por enfermedad:</a:t>
            </a:r>
          </a:p>
          <a:p>
            <a:pPr lvl="2">
              <a:lnSpc>
                <a:spcPct val="150000"/>
              </a:lnSpc>
            </a:pP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Discapacidad intelectual no sindrómica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(</a:t>
            </a:r>
            <a:r>
              <a:rPr lang="es-ES" sz="2499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ORPHAcode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: 528084) está asociada 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108 genes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distintos.</a:t>
            </a:r>
          </a:p>
          <a:p>
            <a:pPr lvl="2">
              <a:lnSpc>
                <a:spcPct val="150000"/>
              </a:lnSpc>
            </a:pP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 por gen:</a:t>
            </a:r>
          </a:p>
          <a:p>
            <a:pPr lvl="2">
              <a:lnSpc>
                <a:spcPct val="150000"/>
              </a:lnSpc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LMNA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TP53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implicados en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21 enfermedades 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cada uno.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75A1D5DA-A030-3744-1BD8-A9F85C8A4646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Análisis de la dependencia del número de genes y fenotipos asociados a una ER</a:t>
            </a:r>
          </a:p>
        </p:txBody>
      </p:sp>
      <p:pic>
        <p:nvPicPr>
          <p:cNvPr id="3" name="Imagen 2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9D1690B1-0A1F-33F3-4E69-9BBB33667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4" y="3067186"/>
            <a:ext cx="6955546" cy="715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7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F79BC2-530D-3A77-800E-AED149D0D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1E65C79-8B65-230D-D9F0-E67319E9C3C4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B7F216E-091E-EA06-2ED3-875CA189D90A}"/>
              </a:ext>
            </a:extLst>
          </p:cNvPr>
          <p:cNvSpPr/>
          <p:nvPr/>
        </p:nvSpPr>
        <p:spPr>
          <a:xfrm rot="16035391">
            <a:off x="17177750" y="15453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DCEA948-C45D-82B3-D6D7-F02F1731AA0F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>
                  <a:alpha val="50000"/>
                </a:srgbClr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E4E190C-AC4B-C9BD-41B2-C61F4E795F74}"/>
              </a:ext>
            </a:extLst>
          </p:cNvPr>
          <p:cNvSpPr txBox="1"/>
          <p:nvPr/>
        </p:nvSpPr>
        <p:spPr>
          <a:xfrm>
            <a:off x="8001000" y="3853514"/>
            <a:ext cx="9144000" cy="512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Correlación de Spearman = 0.0392 </a:t>
            </a: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 No se observa.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499" noProof="0" dirty="0">
              <a:solidFill>
                <a:srgbClr val="222366">
                  <a:alpha val="30000"/>
                </a:srgbClr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Genes por enfermedad:</a:t>
            </a:r>
          </a:p>
          <a:p>
            <a:pPr lvl="2">
              <a:lnSpc>
                <a:spcPct val="150000"/>
              </a:lnSpc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Discapacidad intelectual no sindrómica (</a:t>
            </a:r>
            <a:r>
              <a:rPr lang="es-ES" sz="2499" dirty="0" err="1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ORPHAcode</a:t>
            </a: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: 528084) está asociada a 108 genes distintos.</a:t>
            </a:r>
          </a:p>
          <a:p>
            <a:pPr lvl="2">
              <a:lnSpc>
                <a:spcPct val="150000"/>
              </a:lnSpc>
            </a:pPr>
            <a:endParaRPr lang="es-ES" sz="2499" noProof="0" dirty="0">
              <a:solidFill>
                <a:srgbClr val="222366">
                  <a:alpha val="30000"/>
                </a:srgbClr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Enfermedades por gen:</a:t>
            </a:r>
          </a:p>
          <a:p>
            <a:pPr lvl="2">
              <a:lnSpc>
                <a:spcPct val="150000"/>
              </a:lnSpc>
            </a:pPr>
            <a:r>
              <a:rPr lang="es-ES" sz="2499" noProof="0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Genes LMNA y TP53 implicados en 21 enfermedades cada uno.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69B1066F-9081-F485-3B73-6A88779DEF83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>
                    <a:alpha val="30000"/>
                  </a:srgbClr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Análisis de la dependencia del número de genes y fenotipos asociados a una ER</a:t>
            </a:r>
          </a:p>
        </p:txBody>
      </p:sp>
      <p:pic>
        <p:nvPicPr>
          <p:cNvPr id="3" name="Imagen 2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7C46F83A-8EC7-ABE2-676E-06FA3A1911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4" y="3067186"/>
            <a:ext cx="6955546" cy="7154610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E8957D29-ED71-B896-946C-FB9D3BA5A92C}"/>
              </a:ext>
            </a:extLst>
          </p:cNvPr>
          <p:cNvGrpSpPr/>
          <p:nvPr/>
        </p:nvGrpSpPr>
        <p:grpSpPr>
          <a:xfrm>
            <a:off x="2561674" y="2027485"/>
            <a:ext cx="13164651" cy="7154615"/>
            <a:chOff x="2561674" y="2718799"/>
            <a:chExt cx="13164651" cy="7154615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398E1222-F37E-EFA3-C626-40BFDCFBC87D}"/>
                </a:ext>
              </a:extLst>
            </p:cNvPr>
            <p:cNvSpPr/>
            <p:nvPr/>
          </p:nvSpPr>
          <p:spPr>
            <a:xfrm>
              <a:off x="2790299" y="2718799"/>
              <a:ext cx="12707402" cy="715461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B7637EE-9702-2EDF-50AB-251698FBF256}"/>
                </a:ext>
              </a:extLst>
            </p:cNvPr>
            <p:cNvSpPr txBox="1"/>
            <p:nvPr/>
          </p:nvSpPr>
          <p:spPr>
            <a:xfrm>
              <a:off x="3980349" y="4008615"/>
              <a:ext cx="10327302" cy="33908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¡Es posible consultar información genética directamente desde Python!</a:t>
              </a:r>
            </a:p>
            <a:p>
              <a:pPr algn="ctr">
                <a:lnSpc>
                  <a:spcPct val="150000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Existe una librería llamada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BioPython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que permite acceder a bases de datos biomédicas como el NCBI (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National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Center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for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Biotechnology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Information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) y obtener información de genes, proteínas y secuencias genómicas directamente desde tu código.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132A3E20-F142-8CC8-422B-B45531AFA18D}"/>
                </a:ext>
              </a:extLst>
            </p:cNvPr>
            <p:cNvSpPr txBox="1"/>
            <p:nvPr/>
          </p:nvSpPr>
          <p:spPr>
            <a:xfrm>
              <a:off x="5158615" y="2945275"/>
              <a:ext cx="7585367" cy="9641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19"/>
                </a:lnSpc>
              </a:pPr>
              <a:r>
                <a:rPr lang="es-ES" sz="4800" noProof="0" dirty="0">
                  <a:solidFill>
                    <a:srgbClr val="222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ck Sans"/>
                  <a:ea typeface="Brick Sans"/>
                  <a:cs typeface="Brick Sans"/>
                  <a:sym typeface="Brick Sans"/>
                </a:rPr>
                <a:t>¿Sabías que…?</a:t>
              </a:r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380206FB-E103-80F8-6934-A196FF37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53806" b="67637"/>
            <a:stretch/>
          </p:blipFill>
          <p:spPr>
            <a:xfrm>
              <a:off x="7315200" y="7662981"/>
              <a:ext cx="4505331" cy="584223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CFCFCC7-BFD2-A125-FDE7-62236C2A6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628"/>
            <a:stretch/>
          </p:blipFill>
          <p:spPr>
            <a:xfrm>
              <a:off x="2561674" y="8420100"/>
              <a:ext cx="13164651" cy="107574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1730126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2386</TotalTime>
  <Words>945</Words>
  <Application>Microsoft Office PowerPoint</Application>
  <PresentationFormat>Personalizado</PresentationFormat>
  <Paragraphs>107</Paragraphs>
  <Slides>14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Public Sans Bold</vt:lpstr>
      <vt:lpstr>Calibri</vt:lpstr>
      <vt:lpstr>Public Sans Heavy</vt:lpstr>
      <vt:lpstr>Aptos</vt:lpstr>
      <vt:lpstr>Brick Sans</vt:lpstr>
      <vt:lpstr>Public Sans</vt:lpstr>
      <vt:lpstr>Wingdings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Illustrative Innovations in Medicine Presentation</dc:title>
  <dc:creator>María Uriburu Gray</dc:creator>
  <cp:lastModifiedBy>María Uriburu Gray</cp:lastModifiedBy>
  <cp:revision>13</cp:revision>
  <dcterms:created xsi:type="dcterms:W3CDTF">2006-08-16T00:00:00Z</dcterms:created>
  <dcterms:modified xsi:type="dcterms:W3CDTF">2025-04-19T16:17:29Z</dcterms:modified>
  <dc:identifier>DAGjgmkIDr8</dc:identifier>
</cp:coreProperties>
</file>