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83" r:id="rId2"/>
    <p:sldId id="264" r:id="rId3"/>
    <p:sldId id="256" r:id="rId4"/>
    <p:sldId id="258" r:id="rId5"/>
    <p:sldId id="257" r:id="rId6"/>
    <p:sldId id="261" r:id="rId7"/>
    <p:sldId id="259" r:id="rId8"/>
    <p:sldId id="277" r:id="rId9"/>
    <p:sldId id="278" r:id="rId10"/>
    <p:sldId id="280" r:id="rId11"/>
    <p:sldId id="279" r:id="rId12"/>
    <p:sldId id="263" r:id="rId13"/>
    <p:sldId id="271" r:id="rId14"/>
    <p:sldId id="274" r:id="rId15"/>
    <p:sldId id="276" r:id="rId16"/>
    <p:sldId id="272" r:id="rId17"/>
    <p:sldId id="275" r:id="rId18"/>
    <p:sldId id="282" r:id="rId19"/>
    <p:sldId id="267" r:id="rId20"/>
    <p:sldId id="270" r:id="rId21"/>
  </p:sldIdLst>
  <p:sldSz cx="18288000" cy="10287000"/>
  <p:notesSz cx="6858000" cy="9144000"/>
  <p:embeddedFontLst>
    <p:embeddedFont>
      <p:font typeface="Brick Sans" panose="020B0604020202020204" charset="0"/>
      <p:regular r:id="rId24"/>
    </p:embeddedFont>
    <p:embeddedFont>
      <p:font typeface="Cambria Math" panose="02040503050406030204" pitchFamily="18" charset="0"/>
      <p:regular r:id="rId25"/>
    </p:embeddedFont>
    <p:embeddedFont>
      <p:font typeface="Public Sans" panose="020B0604020202020204" charset="0"/>
      <p:regular r:id="rId26"/>
    </p:embeddedFont>
    <p:embeddedFont>
      <p:font typeface="Public Sans Bold" panose="020B0604020202020204" charset="0"/>
      <p:regular r:id="rId27"/>
    </p:embeddedFont>
    <p:embeddedFont>
      <p:font typeface="Public Sans Heavy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02D"/>
    <a:srgbClr val="5D7FC3"/>
    <a:srgbClr val="E9EAF6"/>
    <a:srgbClr val="6787C7"/>
    <a:srgbClr val="90A7D6"/>
    <a:srgbClr val="B49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0799" autoAdjust="0"/>
  </p:normalViewPr>
  <p:slideViewPr>
    <p:cSldViewPr>
      <p:cViewPr varScale="1">
        <p:scale>
          <a:sx n="38" d="100"/>
          <a:sy n="38" d="100"/>
        </p:scale>
        <p:origin x="102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1359DA-BC2F-4D86-BAD0-C21466517A6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9BE832-E21C-4C75-9800-C4A47EC355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 dirty="0"/>
            <a:t>¿Qué son las enfermedades raras? Definiciones necesarias</a:t>
          </a:r>
          <a:endParaRPr lang="en-US" sz="2400" dirty="0"/>
        </a:p>
      </dgm:t>
    </dgm:pt>
    <dgm:pt modelId="{9EBD5C52-CFC5-4B90-9622-3DC1F403EEB5}" type="parTrans" cxnId="{67FC1C42-D5D9-4902-8432-D9EA14139A1D}">
      <dgm:prSet/>
      <dgm:spPr/>
      <dgm:t>
        <a:bodyPr/>
        <a:lstStyle/>
        <a:p>
          <a:endParaRPr lang="en-US" sz="2400"/>
        </a:p>
      </dgm:t>
    </dgm:pt>
    <dgm:pt modelId="{2EAA7908-E9F9-4695-85AB-EF82B292B8FC}" type="sibTrans" cxnId="{67FC1C42-D5D9-4902-8432-D9EA14139A1D}">
      <dgm:prSet/>
      <dgm:spPr/>
      <dgm:t>
        <a:bodyPr/>
        <a:lstStyle/>
        <a:p>
          <a:endParaRPr lang="en-US" sz="2400"/>
        </a:p>
      </dgm:t>
    </dgm:pt>
    <dgm:pt modelId="{96350BD9-3977-4B19-82EE-E51129D15DC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/>
            <a:t>Objetivos del estudio</a:t>
          </a:r>
          <a:endParaRPr lang="en-US" sz="2400"/>
        </a:p>
      </dgm:t>
    </dgm:pt>
    <dgm:pt modelId="{B6660D84-8BCA-4A6B-B1F3-B01FBF55DC81}" type="parTrans" cxnId="{6CA7A99B-6EE5-4E9F-81DB-F319BC406028}">
      <dgm:prSet/>
      <dgm:spPr/>
      <dgm:t>
        <a:bodyPr/>
        <a:lstStyle/>
        <a:p>
          <a:endParaRPr lang="en-US" sz="2400"/>
        </a:p>
      </dgm:t>
    </dgm:pt>
    <dgm:pt modelId="{10FD2655-3911-421C-BBD1-88656DBC47AD}" type="sibTrans" cxnId="{6CA7A99B-6EE5-4E9F-81DB-F319BC406028}">
      <dgm:prSet/>
      <dgm:spPr/>
      <dgm:t>
        <a:bodyPr/>
        <a:lstStyle/>
        <a:p>
          <a:endParaRPr lang="en-US" sz="2400"/>
        </a:p>
      </dgm:t>
    </dgm:pt>
    <dgm:pt modelId="{32F0A2C9-7B1C-4B55-8337-21CCACCA36C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 dirty="0"/>
            <a:t>Colección de datos</a:t>
          </a:r>
        </a:p>
      </dgm:t>
    </dgm:pt>
    <dgm:pt modelId="{DE3AA929-B7C2-4098-8906-96185C309746}" type="parTrans" cxnId="{2FE97FEC-91C8-434A-8AFD-AA4C22B4155E}">
      <dgm:prSet/>
      <dgm:spPr/>
      <dgm:t>
        <a:bodyPr/>
        <a:lstStyle/>
        <a:p>
          <a:endParaRPr lang="en-US" sz="2400"/>
        </a:p>
      </dgm:t>
    </dgm:pt>
    <dgm:pt modelId="{6F22097D-7C35-4ECF-BB8D-BF1106602DBB}" type="sibTrans" cxnId="{2FE97FEC-91C8-434A-8AFD-AA4C22B4155E}">
      <dgm:prSet/>
      <dgm:spPr/>
      <dgm:t>
        <a:bodyPr/>
        <a:lstStyle/>
        <a:p>
          <a:endParaRPr lang="en-US" sz="2400"/>
        </a:p>
      </dgm:t>
    </dgm:pt>
    <dgm:pt modelId="{15387919-F2A4-42AE-B0BB-EC43BF88701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/>
            <a:t>Resultados</a:t>
          </a:r>
          <a:endParaRPr lang="en-US" sz="2400"/>
        </a:p>
      </dgm:t>
    </dgm:pt>
    <dgm:pt modelId="{0E86CC10-F001-4E74-946D-0F2061CC8AFA}" type="parTrans" cxnId="{B8B7F965-98ED-4926-BF3F-FC7BA6345685}">
      <dgm:prSet/>
      <dgm:spPr/>
      <dgm:t>
        <a:bodyPr/>
        <a:lstStyle/>
        <a:p>
          <a:endParaRPr lang="en-US" sz="2400"/>
        </a:p>
      </dgm:t>
    </dgm:pt>
    <dgm:pt modelId="{EDED10BC-3171-456C-9598-E1729BD6E8EF}" type="sibTrans" cxnId="{B8B7F965-98ED-4926-BF3F-FC7BA6345685}">
      <dgm:prSet/>
      <dgm:spPr/>
      <dgm:t>
        <a:bodyPr/>
        <a:lstStyle/>
        <a:p>
          <a:endParaRPr lang="en-US" sz="2400"/>
        </a:p>
      </dgm:t>
    </dgm:pt>
    <dgm:pt modelId="{3E27A5C7-2A9C-49FE-921A-8E635B5144B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/>
            <a:t>Conclusiones</a:t>
          </a:r>
          <a:endParaRPr lang="en-US" sz="2400"/>
        </a:p>
      </dgm:t>
    </dgm:pt>
    <dgm:pt modelId="{70D6B734-D9E4-46DB-8CFB-F21F9334235C}" type="parTrans" cxnId="{DA81C111-CE5A-45C7-8331-3290FF32FC29}">
      <dgm:prSet/>
      <dgm:spPr/>
      <dgm:t>
        <a:bodyPr/>
        <a:lstStyle/>
        <a:p>
          <a:endParaRPr lang="en-US" sz="2400"/>
        </a:p>
      </dgm:t>
    </dgm:pt>
    <dgm:pt modelId="{D84D6350-CBCB-4786-919B-3CCAEC502FFF}" type="sibTrans" cxnId="{DA81C111-CE5A-45C7-8331-3290FF32FC29}">
      <dgm:prSet/>
      <dgm:spPr/>
      <dgm:t>
        <a:bodyPr/>
        <a:lstStyle/>
        <a:p>
          <a:endParaRPr lang="en-US" sz="2400"/>
        </a:p>
      </dgm:t>
    </dgm:pt>
    <dgm:pt modelId="{7E433426-78C8-46EF-8C18-3E7C9408929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 dirty="0"/>
            <a:t>Tratamiento de datos</a:t>
          </a:r>
        </a:p>
      </dgm:t>
    </dgm:pt>
    <dgm:pt modelId="{34CF68D2-E071-4E91-A1E0-5D5D30AFC926}" type="parTrans" cxnId="{87876320-2695-4800-A422-3F79B1302BAC}">
      <dgm:prSet/>
      <dgm:spPr/>
      <dgm:t>
        <a:bodyPr/>
        <a:lstStyle/>
        <a:p>
          <a:endParaRPr lang="es-ES"/>
        </a:p>
      </dgm:t>
    </dgm:pt>
    <dgm:pt modelId="{2096A2F9-6ACA-471D-A8E0-BC92C8EBAC7E}" type="sibTrans" cxnId="{87876320-2695-4800-A422-3F79B1302BAC}">
      <dgm:prSet/>
      <dgm:spPr/>
      <dgm:t>
        <a:bodyPr/>
        <a:lstStyle/>
        <a:p>
          <a:endParaRPr lang="es-ES"/>
        </a:p>
      </dgm:t>
    </dgm:pt>
    <dgm:pt modelId="{499BC9D6-AEB1-42A4-9BDD-AA3CF96E6B45}" type="pres">
      <dgm:prSet presAssocID="{591359DA-BC2F-4D86-BAD0-C21466517A6F}" presName="root" presStyleCnt="0">
        <dgm:presLayoutVars>
          <dgm:dir/>
          <dgm:resizeHandles val="exact"/>
        </dgm:presLayoutVars>
      </dgm:prSet>
      <dgm:spPr/>
    </dgm:pt>
    <dgm:pt modelId="{9B82C25A-211C-4E5B-9478-F6354CF9BC37}" type="pres">
      <dgm:prSet presAssocID="{CF9BE832-E21C-4C75-9800-C4A47EC355D4}" presName="compNode" presStyleCnt="0"/>
      <dgm:spPr/>
    </dgm:pt>
    <dgm:pt modelId="{59542319-FD6A-4FBD-9CDD-7BA629AB01A6}" type="pres">
      <dgm:prSet presAssocID="{CF9BE832-E21C-4C75-9800-C4A47EC355D4}" presName="bgRect" presStyleLbl="bgShp" presStyleIdx="0" presStyleCnt="6"/>
      <dgm:spPr/>
    </dgm:pt>
    <dgm:pt modelId="{8FB78AD8-D5F0-411D-A966-234C6B133F94}" type="pres">
      <dgm:prSet presAssocID="{CF9BE832-E21C-4C75-9800-C4A47EC355D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etoscopio"/>
        </a:ext>
      </dgm:extLst>
    </dgm:pt>
    <dgm:pt modelId="{6F00162D-D2E4-4CCF-99FF-88C8578EE692}" type="pres">
      <dgm:prSet presAssocID="{CF9BE832-E21C-4C75-9800-C4A47EC355D4}" presName="spaceRect" presStyleCnt="0"/>
      <dgm:spPr/>
    </dgm:pt>
    <dgm:pt modelId="{488CC889-4659-4F40-B85A-5106B39EF9DC}" type="pres">
      <dgm:prSet presAssocID="{CF9BE832-E21C-4C75-9800-C4A47EC355D4}" presName="parTx" presStyleLbl="revTx" presStyleIdx="0" presStyleCnt="6">
        <dgm:presLayoutVars>
          <dgm:chMax val="0"/>
          <dgm:chPref val="0"/>
        </dgm:presLayoutVars>
      </dgm:prSet>
      <dgm:spPr/>
    </dgm:pt>
    <dgm:pt modelId="{43FE8473-8876-44ED-B782-2F256C7A90AA}" type="pres">
      <dgm:prSet presAssocID="{2EAA7908-E9F9-4695-85AB-EF82B292B8FC}" presName="sibTrans" presStyleCnt="0"/>
      <dgm:spPr/>
    </dgm:pt>
    <dgm:pt modelId="{7CBB1E57-D60C-4B4F-908A-36A9B1D19AF4}" type="pres">
      <dgm:prSet presAssocID="{96350BD9-3977-4B19-82EE-E51129D15DC7}" presName="compNode" presStyleCnt="0"/>
      <dgm:spPr/>
    </dgm:pt>
    <dgm:pt modelId="{6A751073-34A6-417C-95F7-8174C3BF2785}" type="pres">
      <dgm:prSet presAssocID="{96350BD9-3977-4B19-82EE-E51129D15DC7}" presName="bgRect" presStyleLbl="bgShp" presStyleIdx="1" presStyleCnt="6"/>
      <dgm:spPr/>
    </dgm:pt>
    <dgm:pt modelId="{B8926AC6-B7D8-40F2-AB0C-9427F41FB863}" type="pres">
      <dgm:prSet presAssocID="{96350BD9-3977-4B19-82EE-E51129D15DC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0164741F-DA5F-41D8-A334-EE03A3D139BB}" type="pres">
      <dgm:prSet presAssocID="{96350BD9-3977-4B19-82EE-E51129D15DC7}" presName="spaceRect" presStyleCnt="0"/>
      <dgm:spPr/>
    </dgm:pt>
    <dgm:pt modelId="{E6F1906A-36E4-451A-A20B-8937078C1018}" type="pres">
      <dgm:prSet presAssocID="{96350BD9-3977-4B19-82EE-E51129D15DC7}" presName="parTx" presStyleLbl="revTx" presStyleIdx="1" presStyleCnt="6">
        <dgm:presLayoutVars>
          <dgm:chMax val="0"/>
          <dgm:chPref val="0"/>
        </dgm:presLayoutVars>
      </dgm:prSet>
      <dgm:spPr/>
    </dgm:pt>
    <dgm:pt modelId="{673F5C99-5545-4BB5-B99D-657810FEEF1A}" type="pres">
      <dgm:prSet presAssocID="{10FD2655-3911-421C-BBD1-88656DBC47AD}" presName="sibTrans" presStyleCnt="0"/>
      <dgm:spPr/>
    </dgm:pt>
    <dgm:pt modelId="{465F65B6-08C7-4458-B755-6A92ED6A13C3}" type="pres">
      <dgm:prSet presAssocID="{32F0A2C9-7B1C-4B55-8337-21CCACCA36CF}" presName="compNode" presStyleCnt="0"/>
      <dgm:spPr/>
    </dgm:pt>
    <dgm:pt modelId="{E89774AF-AC30-4097-9B30-047DD798A3F7}" type="pres">
      <dgm:prSet presAssocID="{32F0A2C9-7B1C-4B55-8337-21CCACCA36CF}" presName="bgRect" presStyleLbl="bgShp" presStyleIdx="2" presStyleCnt="6"/>
      <dgm:spPr/>
    </dgm:pt>
    <dgm:pt modelId="{FFA78B5F-B55B-4735-B14A-42DF70FB9B7F}" type="pres">
      <dgm:prSet presAssocID="{32F0A2C9-7B1C-4B55-8337-21CCACCA36C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498B234-6EED-48A2-A043-00598FD3C69D}" type="pres">
      <dgm:prSet presAssocID="{32F0A2C9-7B1C-4B55-8337-21CCACCA36CF}" presName="spaceRect" presStyleCnt="0"/>
      <dgm:spPr/>
    </dgm:pt>
    <dgm:pt modelId="{262B9481-8052-489B-BC33-14B83B575593}" type="pres">
      <dgm:prSet presAssocID="{32F0A2C9-7B1C-4B55-8337-21CCACCA36CF}" presName="parTx" presStyleLbl="revTx" presStyleIdx="2" presStyleCnt="6">
        <dgm:presLayoutVars>
          <dgm:chMax val="0"/>
          <dgm:chPref val="0"/>
        </dgm:presLayoutVars>
      </dgm:prSet>
      <dgm:spPr/>
    </dgm:pt>
    <dgm:pt modelId="{2BE526B9-D09E-4246-BF7D-5243B4FDE706}" type="pres">
      <dgm:prSet presAssocID="{6F22097D-7C35-4ECF-BB8D-BF1106602DBB}" presName="sibTrans" presStyleCnt="0"/>
      <dgm:spPr/>
    </dgm:pt>
    <dgm:pt modelId="{9749A4E8-A6C0-48BF-B528-C70DF4816285}" type="pres">
      <dgm:prSet presAssocID="{7E433426-78C8-46EF-8C18-3E7C94089299}" presName="compNode" presStyleCnt="0"/>
      <dgm:spPr/>
    </dgm:pt>
    <dgm:pt modelId="{41FBAB24-A875-4BFE-9889-6151FA625FEF}" type="pres">
      <dgm:prSet presAssocID="{7E433426-78C8-46EF-8C18-3E7C94089299}" presName="bgRect" presStyleLbl="bgShp" presStyleIdx="3" presStyleCnt="6"/>
      <dgm:spPr/>
    </dgm:pt>
    <dgm:pt modelId="{204A5C2D-138D-4EF5-8A81-9AC128298D27}" type="pres">
      <dgm:prSet presAssocID="{7E433426-78C8-46EF-8C18-3E7C9408929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vestigación con relleno sólido"/>
        </a:ext>
      </dgm:extLst>
    </dgm:pt>
    <dgm:pt modelId="{CD7F18CF-E121-4D13-B088-503EC5B4EA1D}" type="pres">
      <dgm:prSet presAssocID="{7E433426-78C8-46EF-8C18-3E7C94089299}" presName="spaceRect" presStyleCnt="0"/>
      <dgm:spPr/>
    </dgm:pt>
    <dgm:pt modelId="{DEBE51E9-D9BA-4772-81A2-86FC9FB20788}" type="pres">
      <dgm:prSet presAssocID="{7E433426-78C8-46EF-8C18-3E7C94089299}" presName="parTx" presStyleLbl="revTx" presStyleIdx="3" presStyleCnt="6">
        <dgm:presLayoutVars>
          <dgm:chMax val="0"/>
          <dgm:chPref val="0"/>
        </dgm:presLayoutVars>
      </dgm:prSet>
      <dgm:spPr/>
    </dgm:pt>
    <dgm:pt modelId="{382064C9-0D1F-4148-9EB3-AC2FA1262DCF}" type="pres">
      <dgm:prSet presAssocID="{2096A2F9-6ACA-471D-A8E0-BC92C8EBAC7E}" presName="sibTrans" presStyleCnt="0"/>
      <dgm:spPr/>
    </dgm:pt>
    <dgm:pt modelId="{E5C55ACF-0B05-4968-A516-B31F9FA0EDE2}" type="pres">
      <dgm:prSet presAssocID="{15387919-F2A4-42AE-B0BB-EC43BF887011}" presName="compNode" presStyleCnt="0"/>
      <dgm:spPr/>
    </dgm:pt>
    <dgm:pt modelId="{6B8910DF-F9A7-4722-8872-1B3F15312A2A}" type="pres">
      <dgm:prSet presAssocID="{15387919-F2A4-42AE-B0BB-EC43BF887011}" presName="bgRect" presStyleLbl="bgShp" presStyleIdx="4" presStyleCnt="6"/>
      <dgm:spPr/>
    </dgm:pt>
    <dgm:pt modelId="{87014C86-3F59-4B03-9774-D62543ACC240}" type="pres">
      <dgm:prSet presAssocID="{15387919-F2A4-42AE-B0BB-EC43BF88701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D349255D-5B09-4357-98DE-86A13D6FEE19}" type="pres">
      <dgm:prSet presAssocID="{15387919-F2A4-42AE-B0BB-EC43BF887011}" presName="spaceRect" presStyleCnt="0"/>
      <dgm:spPr/>
    </dgm:pt>
    <dgm:pt modelId="{2128BB16-29DE-4C6C-874B-0AFDF3A0930B}" type="pres">
      <dgm:prSet presAssocID="{15387919-F2A4-42AE-B0BB-EC43BF887011}" presName="parTx" presStyleLbl="revTx" presStyleIdx="4" presStyleCnt="6">
        <dgm:presLayoutVars>
          <dgm:chMax val="0"/>
          <dgm:chPref val="0"/>
        </dgm:presLayoutVars>
      </dgm:prSet>
      <dgm:spPr/>
    </dgm:pt>
    <dgm:pt modelId="{75B8A2EB-A0FA-47D5-99B0-16500BC3DFA7}" type="pres">
      <dgm:prSet presAssocID="{EDED10BC-3171-456C-9598-E1729BD6E8EF}" presName="sibTrans" presStyleCnt="0"/>
      <dgm:spPr/>
    </dgm:pt>
    <dgm:pt modelId="{FFB70CF6-C837-41DC-AC40-52E73479B8F7}" type="pres">
      <dgm:prSet presAssocID="{3E27A5C7-2A9C-49FE-921A-8E635B5144B8}" presName="compNode" presStyleCnt="0"/>
      <dgm:spPr/>
    </dgm:pt>
    <dgm:pt modelId="{A3AB52FF-878D-4668-BAAB-CA804778DB4C}" type="pres">
      <dgm:prSet presAssocID="{3E27A5C7-2A9C-49FE-921A-8E635B5144B8}" presName="bgRect" presStyleLbl="bgShp" presStyleIdx="5" presStyleCnt="6"/>
      <dgm:spPr/>
    </dgm:pt>
    <dgm:pt modelId="{9DAE0D61-171E-4C26-977C-1D6B4F21FD2C}" type="pres">
      <dgm:prSet presAssocID="{3E27A5C7-2A9C-49FE-921A-8E635B5144B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2167182-0321-47DB-B9B0-A1F9BDC304B6}" type="pres">
      <dgm:prSet presAssocID="{3E27A5C7-2A9C-49FE-921A-8E635B5144B8}" presName="spaceRect" presStyleCnt="0"/>
      <dgm:spPr/>
    </dgm:pt>
    <dgm:pt modelId="{3409EE03-878A-4699-BA5F-B197D2A3F9B3}" type="pres">
      <dgm:prSet presAssocID="{3E27A5C7-2A9C-49FE-921A-8E635B5144B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A81C111-CE5A-45C7-8331-3290FF32FC29}" srcId="{591359DA-BC2F-4D86-BAD0-C21466517A6F}" destId="{3E27A5C7-2A9C-49FE-921A-8E635B5144B8}" srcOrd="5" destOrd="0" parTransId="{70D6B734-D9E4-46DB-8CFB-F21F9334235C}" sibTransId="{D84D6350-CBCB-4786-919B-3CCAEC502FFF}"/>
    <dgm:cxn modelId="{87876320-2695-4800-A422-3F79B1302BAC}" srcId="{591359DA-BC2F-4D86-BAD0-C21466517A6F}" destId="{7E433426-78C8-46EF-8C18-3E7C94089299}" srcOrd="3" destOrd="0" parTransId="{34CF68D2-E071-4E91-A1E0-5D5D30AFC926}" sibTransId="{2096A2F9-6ACA-471D-A8E0-BC92C8EBAC7E}"/>
    <dgm:cxn modelId="{67FC1C42-D5D9-4902-8432-D9EA14139A1D}" srcId="{591359DA-BC2F-4D86-BAD0-C21466517A6F}" destId="{CF9BE832-E21C-4C75-9800-C4A47EC355D4}" srcOrd="0" destOrd="0" parTransId="{9EBD5C52-CFC5-4B90-9622-3DC1F403EEB5}" sibTransId="{2EAA7908-E9F9-4695-85AB-EF82B292B8FC}"/>
    <dgm:cxn modelId="{4546F662-22D3-4BB6-90A8-6FC26D513C92}" type="presOf" srcId="{CF9BE832-E21C-4C75-9800-C4A47EC355D4}" destId="{488CC889-4659-4F40-B85A-5106B39EF9DC}" srcOrd="0" destOrd="0" presId="urn:microsoft.com/office/officeart/2018/2/layout/IconVerticalSolidList"/>
    <dgm:cxn modelId="{08B63764-4997-4E2A-8894-350A1152E1F9}" type="presOf" srcId="{7E433426-78C8-46EF-8C18-3E7C94089299}" destId="{DEBE51E9-D9BA-4772-81A2-86FC9FB20788}" srcOrd="0" destOrd="0" presId="urn:microsoft.com/office/officeart/2018/2/layout/IconVerticalSolidList"/>
    <dgm:cxn modelId="{B8B7F965-98ED-4926-BF3F-FC7BA6345685}" srcId="{591359DA-BC2F-4D86-BAD0-C21466517A6F}" destId="{15387919-F2A4-42AE-B0BB-EC43BF887011}" srcOrd="4" destOrd="0" parTransId="{0E86CC10-F001-4E74-946D-0F2061CC8AFA}" sibTransId="{EDED10BC-3171-456C-9598-E1729BD6E8EF}"/>
    <dgm:cxn modelId="{2B39B857-F9FA-489E-A339-087A584A64EA}" type="presOf" srcId="{591359DA-BC2F-4D86-BAD0-C21466517A6F}" destId="{499BC9D6-AEB1-42A4-9BDD-AA3CF96E6B45}" srcOrd="0" destOrd="0" presId="urn:microsoft.com/office/officeart/2018/2/layout/IconVerticalSolidList"/>
    <dgm:cxn modelId="{A6E18491-84D1-4B78-AFC5-50F8AB65D22D}" type="presOf" srcId="{32F0A2C9-7B1C-4B55-8337-21CCACCA36CF}" destId="{262B9481-8052-489B-BC33-14B83B575593}" srcOrd="0" destOrd="0" presId="urn:microsoft.com/office/officeart/2018/2/layout/IconVerticalSolidList"/>
    <dgm:cxn modelId="{A084039B-8EE2-4789-8931-EF20D94D445B}" type="presOf" srcId="{15387919-F2A4-42AE-B0BB-EC43BF887011}" destId="{2128BB16-29DE-4C6C-874B-0AFDF3A0930B}" srcOrd="0" destOrd="0" presId="urn:microsoft.com/office/officeart/2018/2/layout/IconVerticalSolidList"/>
    <dgm:cxn modelId="{6CA7A99B-6EE5-4E9F-81DB-F319BC406028}" srcId="{591359DA-BC2F-4D86-BAD0-C21466517A6F}" destId="{96350BD9-3977-4B19-82EE-E51129D15DC7}" srcOrd="1" destOrd="0" parTransId="{B6660D84-8BCA-4A6B-B1F3-B01FBF55DC81}" sibTransId="{10FD2655-3911-421C-BBD1-88656DBC47AD}"/>
    <dgm:cxn modelId="{9F30D4C4-1EC0-4817-8A9F-9FF53C306B2D}" type="presOf" srcId="{96350BD9-3977-4B19-82EE-E51129D15DC7}" destId="{E6F1906A-36E4-451A-A20B-8937078C1018}" srcOrd="0" destOrd="0" presId="urn:microsoft.com/office/officeart/2018/2/layout/IconVerticalSolidList"/>
    <dgm:cxn modelId="{CF75FACC-0DC6-43AC-98FF-E39DB5795D74}" type="presOf" srcId="{3E27A5C7-2A9C-49FE-921A-8E635B5144B8}" destId="{3409EE03-878A-4699-BA5F-B197D2A3F9B3}" srcOrd="0" destOrd="0" presId="urn:microsoft.com/office/officeart/2018/2/layout/IconVerticalSolidList"/>
    <dgm:cxn modelId="{2FE97FEC-91C8-434A-8AFD-AA4C22B4155E}" srcId="{591359DA-BC2F-4D86-BAD0-C21466517A6F}" destId="{32F0A2C9-7B1C-4B55-8337-21CCACCA36CF}" srcOrd="2" destOrd="0" parTransId="{DE3AA929-B7C2-4098-8906-96185C309746}" sibTransId="{6F22097D-7C35-4ECF-BB8D-BF1106602DBB}"/>
    <dgm:cxn modelId="{79FE5347-1058-4289-A8B3-6B30C2EAF346}" type="presParOf" srcId="{499BC9D6-AEB1-42A4-9BDD-AA3CF96E6B45}" destId="{9B82C25A-211C-4E5B-9478-F6354CF9BC37}" srcOrd="0" destOrd="0" presId="urn:microsoft.com/office/officeart/2018/2/layout/IconVerticalSolidList"/>
    <dgm:cxn modelId="{445DCB27-8073-4D86-91B7-9A9AEFF3C34A}" type="presParOf" srcId="{9B82C25A-211C-4E5B-9478-F6354CF9BC37}" destId="{59542319-FD6A-4FBD-9CDD-7BA629AB01A6}" srcOrd="0" destOrd="0" presId="urn:microsoft.com/office/officeart/2018/2/layout/IconVerticalSolidList"/>
    <dgm:cxn modelId="{97B8C3CC-CE4E-46CA-8D26-C3FED7B504AF}" type="presParOf" srcId="{9B82C25A-211C-4E5B-9478-F6354CF9BC37}" destId="{8FB78AD8-D5F0-411D-A966-234C6B133F94}" srcOrd="1" destOrd="0" presId="urn:microsoft.com/office/officeart/2018/2/layout/IconVerticalSolidList"/>
    <dgm:cxn modelId="{B653F739-3A80-4E77-BE64-1292AEF85EC0}" type="presParOf" srcId="{9B82C25A-211C-4E5B-9478-F6354CF9BC37}" destId="{6F00162D-D2E4-4CCF-99FF-88C8578EE692}" srcOrd="2" destOrd="0" presId="urn:microsoft.com/office/officeart/2018/2/layout/IconVerticalSolidList"/>
    <dgm:cxn modelId="{15A8A66B-3F1C-4515-9E85-776D34A6CB29}" type="presParOf" srcId="{9B82C25A-211C-4E5B-9478-F6354CF9BC37}" destId="{488CC889-4659-4F40-B85A-5106B39EF9DC}" srcOrd="3" destOrd="0" presId="urn:microsoft.com/office/officeart/2018/2/layout/IconVerticalSolidList"/>
    <dgm:cxn modelId="{6FA02B9E-847F-404F-BC85-7FF7F1543895}" type="presParOf" srcId="{499BC9D6-AEB1-42A4-9BDD-AA3CF96E6B45}" destId="{43FE8473-8876-44ED-B782-2F256C7A90AA}" srcOrd="1" destOrd="0" presId="urn:microsoft.com/office/officeart/2018/2/layout/IconVerticalSolidList"/>
    <dgm:cxn modelId="{E7BF973E-E0FE-4179-AE21-41F803546747}" type="presParOf" srcId="{499BC9D6-AEB1-42A4-9BDD-AA3CF96E6B45}" destId="{7CBB1E57-D60C-4B4F-908A-36A9B1D19AF4}" srcOrd="2" destOrd="0" presId="urn:microsoft.com/office/officeart/2018/2/layout/IconVerticalSolidList"/>
    <dgm:cxn modelId="{F55FB136-87A2-4F40-9990-8A0CF4AF50A8}" type="presParOf" srcId="{7CBB1E57-D60C-4B4F-908A-36A9B1D19AF4}" destId="{6A751073-34A6-417C-95F7-8174C3BF2785}" srcOrd="0" destOrd="0" presId="urn:microsoft.com/office/officeart/2018/2/layout/IconVerticalSolidList"/>
    <dgm:cxn modelId="{C32EE49B-4844-4BDC-8B4E-14CDCD9D1699}" type="presParOf" srcId="{7CBB1E57-D60C-4B4F-908A-36A9B1D19AF4}" destId="{B8926AC6-B7D8-40F2-AB0C-9427F41FB863}" srcOrd="1" destOrd="0" presId="urn:microsoft.com/office/officeart/2018/2/layout/IconVerticalSolidList"/>
    <dgm:cxn modelId="{E18A038A-AF2D-4CB6-BCDC-DA8F7C7D5152}" type="presParOf" srcId="{7CBB1E57-D60C-4B4F-908A-36A9B1D19AF4}" destId="{0164741F-DA5F-41D8-A334-EE03A3D139BB}" srcOrd="2" destOrd="0" presId="urn:microsoft.com/office/officeart/2018/2/layout/IconVerticalSolidList"/>
    <dgm:cxn modelId="{0B85F6DA-97F3-4FD4-8A84-0E473B4C294B}" type="presParOf" srcId="{7CBB1E57-D60C-4B4F-908A-36A9B1D19AF4}" destId="{E6F1906A-36E4-451A-A20B-8937078C1018}" srcOrd="3" destOrd="0" presId="urn:microsoft.com/office/officeart/2018/2/layout/IconVerticalSolidList"/>
    <dgm:cxn modelId="{1DFD8596-4104-4712-A479-AA38B4658A50}" type="presParOf" srcId="{499BC9D6-AEB1-42A4-9BDD-AA3CF96E6B45}" destId="{673F5C99-5545-4BB5-B99D-657810FEEF1A}" srcOrd="3" destOrd="0" presId="urn:microsoft.com/office/officeart/2018/2/layout/IconVerticalSolidList"/>
    <dgm:cxn modelId="{BF431D81-372E-4102-8723-C66D8E088A4A}" type="presParOf" srcId="{499BC9D6-AEB1-42A4-9BDD-AA3CF96E6B45}" destId="{465F65B6-08C7-4458-B755-6A92ED6A13C3}" srcOrd="4" destOrd="0" presId="urn:microsoft.com/office/officeart/2018/2/layout/IconVerticalSolidList"/>
    <dgm:cxn modelId="{233B394F-B679-44EB-A8B8-B83CC9F2AC12}" type="presParOf" srcId="{465F65B6-08C7-4458-B755-6A92ED6A13C3}" destId="{E89774AF-AC30-4097-9B30-047DD798A3F7}" srcOrd="0" destOrd="0" presId="urn:microsoft.com/office/officeart/2018/2/layout/IconVerticalSolidList"/>
    <dgm:cxn modelId="{AC6CD735-9824-48F8-98CD-D3F6C82B2A5F}" type="presParOf" srcId="{465F65B6-08C7-4458-B755-6A92ED6A13C3}" destId="{FFA78B5F-B55B-4735-B14A-42DF70FB9B7F}" srcOrd="1" destOrd="0" presId="urn:microsoft.com/office/officeart/2018/2/layout/IconVerticalSolidList"/>
    <dgm:cxn modelId="{03C51E2B-5D71-4C66-A78D-344F85AF02D4}" type="presParOf" srcId="{465F65B6-08C7-4458-B755-6A92ED6A13C3}" destId="{2498B234-6EED-48A2-A043-00598FD3C69D}" srcOrd="2" destOrd="0" presId="urn:microsoft.com/office/officeart/2018/2/layout/IconVerticalSolidList"/>
    <dgm:cxn modelId="{291CFFEC-146F-4EA9-8ABB-CF1934E81383}" type="presParOf" srcId="{465F65B6-08C7-4458-B755-6A92ED6A13C3}" destId="{262B9481-8052-489B-BC33-14B83B575593}" srcOrd="3" destOrd="0" presId="urn:microsoft.com/office/officeart/2018/2/layout/IconVerticalSolidList"/>
    <dgm:cxn modelId="{3D97A870-B08E-46F1-8019-2966359C96BA}" type="presParOf" srcId="{499BC9D6-AEB1-42A4-9BDD-AA3CF96E6B45}" destId="{2BE526B9-D09E-4246-BF7D-5243B4FDE706}" srcOrd="5" destOrd="0" presId="urn:microsoft.com/office/officeart/2018/2/layout/IconVerticalSolidList"/>
    <dgm:cxn modelId="{0F23552E-2F77-4344-AF42-4DBF77432992}" type="presParOf" srcId="{499BC9D6-AEB1-42A4-9BDD-AA3CF96E6B45}" destId="{9749A4E8-A6C0-48BF-B528-C70DF4816285}" srcOrd="6" destOrd="0" presId="urn:microsoft.com/office/officeart/2018/2/layout/IconVerticalSolidList"/>
    <dgm:cxn modelId="{00A5E007-E136-4DD2-924E-389AEF6F7CD6}" type="presParOf" srcId="{9749A4E8-A6C0-48BF-B528-C70DF4816285}" destId="{41FBAB24-A875-4BFE-9889-6151FA625FEF}" srcOrd="0" destOrd="0" presId="urn:microsoft.com/office/officeart/2018/2/layout/IconVerticalSolidList"/>
    <dgm:cxn modelId="{51E8D197-FA63-4A64-9577-CA93EBBAD29B}" type="presParOf" srcId="{9749A4E8-A6C0-48BF-B528-C70DF4816285}" destId="{204A5C2D-138D-4EF5-8A81-9AC128298D27}" srcOrd="1" destOrd="0" presId="urn:microsoft.com/office/officeart/2018/2/layout/IconVerticalSolidList"/>
    <dgm:cxn modelId="{26C10812-5FF7-4C6E-A077-EFAE320BEAE9}" type="presParOf" srcId="{9749A4E8-A6C0-48BF-B528-C70DF4816285}" destId="{CD7F18CF-E121-4D13-B088-503EC5B4EA1D}" srcOrd="2" destOrd="0" presId="urn:microsoft.com/office/officeart/2018/2/layout/IconVerticalSolidList"/>
    <dgm:cxn modelId="{B6EE00C7-B78E-4782-9240-532A531A4D57}" type="presParOf" srcId="{9749A4E8-A6C0-48BF-B528-C70DF4816285}" destId="{DEBE51E9-D9BA-4772-81A2-86FC9FB20788}" srcOrd="3" destOrd="0" presId="urn:microsoft.com/office/officeart/2018/2/layout/IconVerticalSolidList"/>
    <dgm:cxn modelId="{2B4861E9-3CFF-4B97-9913-40DBEDC62D29}" type="presParOf" srcId="{499BC9D6-AEB1-42A4-9BDD-AA3CF96E6B45}" destId="{382064C9-0D1F-4148-9EB3-AC2FA1262DCF}" srcOrd="7" destOrd="0" presId="urn:microsoft.com/office/officeart/2018/2/layout/IconVerticalSolidList"/>
    <dgm:cxn modelId="{C57A9934-C48E-4671-B2F4-B2CF551F63D6}" type="presParOf" srcId="{499BC9D6-AEB1-42A4-9BDD-AA3CF96E6B45}" destId="{E5C55ACF-0B05-4968-A516-B31F9FA0EDE2}" srcOrd="8" destOrd="0" presId="urn:microsoft.com/office/officeart/2018/2/layout/IconVerticalSolidList"/>
    <dgm:cxn modelId="{09D3DE39-34E2-4932-A698-8A2F257BE537}" type="presParOf" srcId="{E5C55ACF-0B05-4968-A516-B31F9FA0EDE2}" destId="{6B8910DF-F9A7-4722-8872-1B3F15312A2A}" srcOrd="0" destOrd="0" presId="urn:microsoft.com/office/officeart/2018/2/layout/IconVerticalSolidList"/>
    <dgm:cxn modelId="{C1A23BC1-B4FB-4A79-869F-3C0DB7863BF2}" type="presParOf" srcId="{E5C55ACF-0B05-4968-A516-B31F9FA0EDE2}" destId="{87014C86-3F59-4B03-9774-D62543ACC240}" srcOrd="1" destOrd="0" presId="urn:microsoft.com/office/officeart/2018/2/layout/IconVerticalSolidList"/>
    <dgm:cxn modelId="{3DEA0F3B-BAD0-4FD8-BE50-483601FFDBDC}" type="presParOf" srcId="{E5C55ACF-0B05-4968-A516-B31F9FA0EDE2}" destId="{D349255D-5B09-4357-98DE-86A13D6FEE19}" srcOrd="2" destOrd="0" presId="urn:microsoft.com/office/officeart/2018/2/layout/IconVerticalSolidList"/>
    <dgm:cxn modelId="{5F747788-580F-4A9F-AC3B-352A9D8491D6}" type="presParOf" srcId="{E5C55ACF-0B05-4968-A516-B31F9FA0EDE2}" destId="{2128BB16-29DE-4C6C-874B-0AFDF3A0930B}" srcOrd="3" destOrd="0" presId="urn:microsoft.com/office/officeart/2018/2/layout/IconVerticalSolidList"/>
    <dgm:cxn modelId="{17074EE8-EF89-4ACF-9398-33C41BAF701D}" type="presParOf" srcId="{499BC9D6-AEB1-42A4-9BDD-AA3CF96E6B45}" destId="{75B8A2EB-A0FA-47D5-99B0-16500BC3DFA7}" srcOrd="9" destOrd="0" presId="urn:microsoft.com/office/officeart/2018/2/layout/IconVerticalSolidList"/>
    <dgm:cxn modelId="{AB0EC92F-B9E0-4C89-932B-4E01C8B9F33F}" type="presParOf" srcId="{499BC9D6-AEB1-42A4-9BDD-AA3CF96E6B45}" destId="{FFB70CF6-C837-41DC-AC40-52E73479B8F7}" srcOrd="10" destOrd="0" presId="urn:microsoft.com/office/officeart/2018/2/layout/IconVerticalSolidList"/>
    <dgm:cxn modelId="{4530F1D3-64EC-4987-A56A-6F150DF19373}" type="presParOf" srcId="{FFB70CF6-C837-41DC-AC40-52E73479B8F7}" destId="{A3AB52FF-878D-4668-BAAB-CA804778DB4C}" srcOrd="0" destOrd="0" presId="urn:microsoft.com/office/officeart/2018/2/layout/IconVerticalSolidList"/>
    <dgm:cxn modelId="{6F57C2F9-0C50-4B04-BB76-ACEBFC42CF45}" type="presParOf" srcId="{FFB70CF6-C837-41DC-AC40-52E73479B8F7}" destId="{9DAE0D61-171E-4C26-977C-1D6B4F21FD2C}" srcOrd="1" destOrd="0" presId="urn:microsoft.com/office/officeart/2018/2/layout/IconVerticalSolidList"/>
    <dgm:cxn modelId="{11AD04F7-B792-4380-9B57-53890CE700DC}" type="presParOf" srcId="{FFB70CF6-C837-41DC-AC40-52E73479B8F7}" destId="{52167182-0321-47DB-B9B0-A1F9BDC304B6}" srcOrd="2" destOrd="0" presId="urn:microsoft.com/office/officeart/2018/2/layout/IconVerticalSolidList"/>
    <dgm:cxn modelId="{994B32D5-8F73-4C15-B031-A58703EDC499}" type="presParOf" srcId="{FFB70CF6-C837-41DC-AC40-52E73479B8F7}" destId="{3409EE03-878A-4699-BA5F-B197D2A3F9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42319-FD6A-4FBD-9CDD-7BA629AB01A6}">
      <dsp:nvSpPr>
        <dsp:cNvPr id="0" name=""/>
        <dsp:cNvSpPr/>
      </dsp:nvSpPr>
      <dsp:spPr>
        <a:xfrm>
          <a:off x="0" y="2342"/>
          <a:ext cx="6224007" cy="9983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78AD8-D5F0-411D-A966-234C6B133F94}">
      <dsp:nvSpPr>
        <dsp:cNvPr id="0" name=""/>
        <dsp:cNvSpPr/>
      </dsp:nvSpPr>
      <dsp:spPr>
        <a:xfrm>
          <a:off x="301993" y="226966"/>
          <a:ext cx="549078" cy="5490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CC889-4659-4F40-B85A-5106B39EF9DC}">
      <dsp:nvSpPr>
        <dsp:cNvPr id="0" name=""/>
        <dsp:cNvSpPr/>
      </dsp:nvSpPr>
      <dsp:spPr>
        <a:xfrm>
          <a:off x="1153065" y="2342"/>
          <a:ext cx="5070941" cy="998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56" tIns="105656" rIns="105656" bIns="10565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¿Qué son las enfermedades raras? Definiciones necesarias</a:t>
          </a:r>
          <a:endParaRPr lang="en-US" sz="2400" kern="1200" dirty="0"/>
        </a:p>
      </dsp:txBody>
      <dsp:txXfrm>
        <a:off x="1153065" y="2342"/>
        <a:ext cx="5070941" cy="998325"/>
      </dsp:txXfrm>
    </dsp:sp>
    <dsp:sp modelId="{6A751073-34A6-417C-95F7-8174C3BF2785}">
      <dsp:nvSpPr>
        <dsp:cNvPr id="0" name=""/>
        <dsp:cNvSpPr/>
      </dsp:nvSpPr>
      <dsp:spPr>
        <a:xfrm>
          <a:off x="0" y="1250249"/>
          <a:ext cx="6224007" cy="9983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26AC6-B7D8-40F2-AB0C-9427F41FB863}">
      <dsp:nvSpPr>
        <dsp:cNvPr id="0" name=""/>
        <dsp:cNvSpPr/>
      </dsp:nvSpPr>
      <dsp:spPr>
        <a:xfrm>
          <a:off x="301993" y="1474872"/>
          <a:ext cx="549078" cy="5490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1906A-36E4-451A-A20B-8937078C1018}">
      <dsp:nvSpPr>
        <dsp:cNvPr id="0" name=""/>
        <dsp:cNvSpPr/>
      </dsp:nvSpPr>
      <dsp:spPr>
        <a:xfrm>
          <a:off x="1153065" y="1250249"/>
          <a:ext cx="5070941" cy="998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56" tIns="105656" rIns="105656" bIns="10565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Objetivos del estudio</a:t>
          </a:r>
          <a:endParaRPr lang="en-US" sz="2400" kern="1200"/>
        </a:p>
      </dsp:txBody>
      <dsp:txXfrm>
        <a:off x="1153065" y="1250249"/>
        <a:ext cx="5070941" cy="998325"/>
      </dsp:txXfrm>
    </dsp:sp>
    <dsp:sp modelId="{E89774AF-AC30-4097-9B30-047DD798A3F7}">
      <dsp:nvSpPr>
        <dsp:cNvPr id="0" name=""/>
        <dsp:cNvSpPr/>
      </dsp:nvSpPr>
      <dsp:spPr>
        <a:xfrm>
          <a:off x="0" y="2498156"/>
          <a:ext cx="6224007" cy="9983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A78B5F-B55B-4735-B14A-42DF70FB9B7F}">
      <dsp:nvSpPr>
        <dsp:cNvPr id="0" name=""/>
        <dsp:cNvSpPr/>
      </dsp:nvSpPr>
      <dsp:spPr>
        <a:xfrm>
          <a:off x="301993" y="2722779"/>
          <a:ext cx="549078" cy="5490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B9481-8052-489B-BC33-14B83B575593}">
      <dsp:nvSpPr>
        <dsp:cNvPr id="0" name=""/>
        <dsp:cNvSpPr/>
      </dsp:nvSpPr>
      <dsp:spPr>
        <a:xfrm>
          <a:off x="1153065" y="2498156"/>
          <a:ext cx="5070941" cy="998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56" tIns="105656" rIns="105656" bIns="10565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Colección de datos</a:t>
          </a:r>
        </a:p>
      </dsp:txBody>
      <dsp:txXfrm>
        <a:off x="1153065" y="2498156"/>
        <a:ext cx="5070941" cy="998325"/>
      </dsp:txXfrm>
    </dsp:sp>
    <dsp:sp modelId="{41FBAB24-A875-4BFE-9889-6151FA625FEF}">
      <dsp:nvSpPr>
        <dsp:cNvPr id="0" name=""/>
        <dsp:cNvSpPr/>
      </dsp:nvSpPr>
      <dsp:spPr>
        <a:xfrm>
          <a:off x="0" y="3746063"/>
          <a:ext cx="6224007" cy="9983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4A5C2D-138D-4EF5-8A81-9AC128298D27}">
      <dsp:nvSpPr>
        <dsp:cNvPr id="0" name=""/>
        <dsp:cNvSpPr/>
      </dsp:nvSpPr>
      <dsp:spPr>
        <a:xfrm>
          <a:off x="301993" y="3970686"/>
          <a:ext cx="549078" cy="5490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E51E9-D9BA-4772-81A2-86FC9FB20788}">
      <dsp:nvSpPr>
        <dsp:cNvPr id="0" name=""/>
        <dsp:cNvSpPr/>
      </dsp:nvSpPr>
      <dsp:spPr>
        <a:xfrm>
          <a:off x="1153065" y="3746063"/>
          <a:ext cx="5070941" cy="998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56" tIns="105656" rIns="105656" bIns="10565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Tratamiento de datos</a:t>
          </a:r>
        </a:p>
      </dsp:txBody>
      <dsp:txXfrm>
        <a:off x="1153065" y="3746063"/>
        <a:ext cx="5070941" cy="998325"/>
      </dsp:txXfrm>
    </dsp:sp>
    <dsp:sp modelId="{6B8910DF-F9A7-4722-8872-1B3F15312A2A}">
      <dsp:nvSpPr>
        <dsp:cNvPr id="0" name=""/>
        <dsp:cNvSpPr/>
      </dsp:nvSpPr>
      <dsp:spPr>
        <a:xfrm>
          <a:off x="0" y="4993969"/>
          <a:ext cx="6224007" cy="9983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14C86-3F59-4B03-9774-D62543ACC240}">
      <dsp:nvSpPr>
        <dsp:cNvPr id="0" name=""/>
        <dsp:cNvSpPr/>
      </dsp:nvSpPr>
      <dsp:spPr>
        <a:xfrm>
          <a:off x="301993" y="5218593"/>
          <a:ext cx="549078" cy="5490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8BB16-29DE-4C6C-874B-0AFDF3A0930B}">
      <dsp:nvSpPr>
        <dsp:cNvPr id="0" name=""/>
        <dsp:cNvSpPr/>
      </dsp:nvSpPr>
      <dsp:spPr>
        <a:xfrm>
          <a:off x="1153065" y="4993969"/>
          <a:ext cx="5070941" cy="998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56" tIns="105656" rIns="105656" bIns="10565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Resultados</a:t>
          </a:r>
          <a:endParaRPr lang="en-US" sz="2400" kern="1200"/>
        </a:p>
      </dsp:txBody>
      <dsp:txXfrm>
        <a:off x="1153065" y="4993969"/>
        <a:ext cx="5070941" cy="998325"/>
      </dsp:txXfrm>
    </dsp:sp>
    <dsp:sp modelId="{A3AB52FF-878D-4668-BAAB-CA804778DB4C}">
      <dsp:nvSpPr>
        <dsp:cNvPr id="0" name=""/>
        <dsp:cNvSpPr/>
      </dsp:nvSpPr>
      <dsp:spPr>
        <a:xfrm>
          <a:off x="0" y="6241876"/>
          <a:ext cx="6224007" cy="9983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AE0D61-171E-4C26-977C-1D6B4F21FD2C}">
      <dsp:nvSpPr>
        <dsp:cNvPr id="0" name=""/>
        <dsp:cNvSpPr/>
      </dsp:nvSpPr>
      <dsp:spPr>
        <a:xfrm>
          <a:off x="301993" y="6466499"/>
          <a:ext cx="549078" cy="54907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9EE03-878A-4699-BA5F-B197D2A3F9B3}">
      <dsp:nvSpPr>
        <dsp:cNvPr id="0" name=""/>
        <dsp:cNvSpPr/>
      </dsp:nvSpPr>
      <dsp:spPr>
        <a:xfrm>
          <a:off x="1153065" y="6241876"/>
          <a:ext cx="5070941" cy="998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56" tIns="105656" rIns="105656" bIns="10565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Conclusiones</a:t>
          </a:r>
          <a:endParaRPr lang="en-US" sz="2400" kern="1200"/>
        </a:p>
      </dsp:txBody>
      <dsp:txXfrm>
        <a:off x="1153065" y="6241876"/>
        <a:ext cx="5070941" cy="9983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D820FCC-B859-E8EB-18EA-C474E3C876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5F64D3-0BBE-8644-5C5C-10C14DCE52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3D0FC-A1EA-4E8B-881E-03C99949F151}" type="datetimeFigureOut">
              <a:rPr lang="es-ES" smtClean="0"/>
              <a:t>22/04/2025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A32940C-0325-56CC-848D-2D761D6DBA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A03DEA-2699-0F91-3249-60CBCD1F0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3C6D4-838C-4E29-A605-33B2135D55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2856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080C7-4108-48F9-AA5B-C798612F0FBC}" type="datetimeFigureOut">
              <a:rPr lang="es-ES" smtClean="0"/>
              <a:t>22/04/2025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D6287-8F06-4BF2-AC90-69C9A69868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51060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6287-8F06-4BF2-AC90-69C9A69868BD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5607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ES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6287-8F06-4BF2-AC90-69C9A69868BD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631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6287-8F06-4BF2-AC90-69C9A69868BD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1323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06B1B-4262-F987-3084-E1BDBD876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810FF30-A8A2-07E2-26B0-DB201D606F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2332505-B7C8-0F36-A906-E60369320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C4F2FE-013C-8167-1CBC-5741B60223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6287-8F06-4BF2-AC90-69C9A69868BD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030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0087B-BC0C-8486-77B7-3E8C1B556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6A10167-B0E4-643B-5F0F-5571420A1E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0541247-44D8-5BC2-35E0-360A2D3E4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001D35"/>
                </a:solidFill>
                <a:effectLst/>
                <a:latin typeface="Google Sans"/>
              </a:rPr>
              <a:t>Los medicamentos huérfanos </a:t>
            </a:r>
            <a:r>
              <a:rPr lang="es-ES" dirty="0"/>
              <a:t>son aquellos destinados a tratar enfermedades raras o graves que, por su baja prevalencia, no son económicamente rentables para la industria farmacéutica.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ECF00B-F076-030D-62BB-48C05AA13D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6287-8F06-4BF2-AC90-69C9A69868BD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9045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711D8-70E4-D00F-B266-CFEA5D8A3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F0E09CB-3125-D2C4-6587-594BDDF83B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60D244E-2C51-166A-A745-C26FF0A18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5164E4-F37E-009D-752A-79A52EAA4D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6287-8F06-4BF2-AC90-69C9A69868BD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146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F54F7-1F17-32B2-ED92-3F0A5541A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386CEED-7592-A1F6-B474-367198F955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61A570B-2274-8F47-C909-AE5130208A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7EA736-1923-044B-9B56-74F3008C3E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6287-8F06-4BF2-AC90-69C9A69868BD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9604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6287-8F06-4BF2-AC90-69C9A69868BD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81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E834-90B3-465D-9A57-E4F755C1F187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F7E-58A9-4984-9D98-FADE0FE08C72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115F-DA87-4518-A4AB-EFDC622DD49D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18D8-BF7D-42FB-A6FA-5B2A8AB9D1E7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E619-74AB-4CA8-B923-DE58B7584603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C639-0627-498D-A158-697E8B3FA267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D1C3-6013-4608-86D8-9E065608DDE9}" type="datetime1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35B6-B05B-4AB3-BBBA-DDD212115A77}" type="datetime1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507C-68DE-49B3-8C7B-2263A858AF37}" type="datetime1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D4EE-81D8-48F9-9F2B-4DF4A1C92FBD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DBEB-4B83-4CEE-A74A-03B2D2942235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2BAAD-4700-4613-8149-14CDA4CAD92D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21.svg"/><Relationship Id="rId9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2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57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2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2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diagramLayout" Target="../diagrams/layou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11" Type="http://schemas.openxmlformats.org/officeDocument/2006/relationships/diagramData" Target="../diagrams/data1.xml"/><Relationship Id="rId5" Type="http://schemas.openxmlformats.org/officeDocument/2006/relationships/image" Target="../media/image24.png"/><Relationship Id="rId15" Type="http://schemas.microsoft.com/office/2007/relationships/diagramDrawing" Target="../diagrams/drawing1.xml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Relationship Id="rId14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7.svg"/><Relationship Id="rId4" Type="http://schemas.openxmlformats.org/officeDocument/2006/relationships/image" Target="../media/image15.sv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955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72C78B-8A2B-2EA8-47F6-826D00F5F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37299542-B57B-5707-D050-148B59820659}"/>
              </a:ext>
            </a:extLst>
          </p:cNvPr>
          <p:cNvSpPr/>
          <p:nvPr/>
        </p:nvSpPr>
        <p:spPr>
          <a:xfrm rot="-1793077">
            <a:off x="16486792" y="3748667"/>
            <a:ext cx="2859370" cy="3981402"/>
          </a:xfrm>
          <a:custGeom>
            <a:avLst/>
            <a:gdLst/>
            <a:ahLst/>
            <a:cxnLst/>
            <a:rect l="l" t="t" r="r" b="b"/>
            <a:pathLst>
              <a:path w="2859370" h="3981402">
                <a:moveTo>
                  <a:pt x="0" y="0"/>
                </a:moveTo>
                <a:lnTo>
                  <a:pt x="2859370" y="0"/>
                </a:lnTo>
                <a:lnTo>
                  <a:pt x="2859370" y="3981402"/>
                </a:lnTo>
                <a:lnTo>
                  <a:pt x="0" y="39814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E3C88D38-9E1B-811A-1E5E-137E38134E1F}"/>
              </a:ext>
            </a:extLst>
          </p:cNvPr>
          <p:cNvSpPr/>
          <p:nvPr/>
        </p:nvSpPr>
        <p:spPr>
          <a:xfrm rot="-137149">
            <a:off x="16810138" y="679878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0804A07-14A5-F7A4-4C62-C13EC67CBA68}"/>
              </a:ext>
            </a:extLst>
          </p:cNvPr>
          <p:cNvSpPr/>
          <p:nvPr/>
        </p:nvSpPr>
        <p:spPr>
          <a:xfrm rot="-137149">
            <a:off x="-322102" y="887463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40" name="TextBox 40">
            <a:extLst>
              <a:ext uri="{FF2B5EF4-FFF2-40B4-BE49-F238E27FC236}">
                <a16:creationId xmlns:a16="http://schemas.microsoft.com/office/drawing/2014/main" id="{111DAC41-419D-E6F5-A871-BF17E47827E0}"/>
              </a:ext>
            </a:extLst>
          </p:cNvPr>
          <p:cNvSpPr txBox="1"/>
          <p:nvPr/>
        </p:nvSpPr>
        <p:spPr>
          <a:xfrm>
            <a:off x="1750431" y="271715"/>
            <a:ext cx="14763189" cy="1000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Tratamiento de Datos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AC440CB1-F941-85F8-D7B2-D080DF5378B8}"/>
              </a:ext>
            </a:extLst>
          </p:cNvPr>
          <p:cNvGrpSpPr/>
          <p:nvPr/>
        </p:nvGrpSpPr>
        <p:grpSpPr>
          <a:xfrm>
            <a:off x="585880" y="1829514"/>
            <a:ext cx="5761060" cy="3542586"/>
            <a:chOff x="2582198" y="1943100"/>
            <a:chExt cx="5761060" cy="3542586"/>
          </a:xfrm>
        </p:grpSpPr>
        <p:sp>
          <p:nvSpPr>
            <p:cNvPr id="42" name="TextBox 32">
              <a:extLst>
                <a:ext uri="{FF2B5EF4-FFF2-40B4-BE49-F238E27FC236}">
                  <a16:creationId xmlns:a16="http://schemas.microsoft.com/office/drawing/2014/main" id="{443CB964-30E7-51D3-40B6-8A0CE8A89F66}"/>
                </a:ext>
              </a:extLst>
            </p:cNvPr>
            <p:cNvSpPr txBox="1"/>
            <p:nvPr/>
          </p:nvSpPr>
          <p:spPr>
            <a:xfrm>
              <a:off x="2582198" y="2645685"/>
              <a:ext cx="5761060" cy="2840001"/>
            </a:xfrm>
            <a:prstGeom prst="rect">
              <a:avLst/>
            </a:pr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>
              <a:defPPr>
                <a:defRPr lang="en-US"/>
              </a:defPPr>
            </a:lstStyle>
            <a:p>
              <a:pPr algn="ctr"/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Orphanet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 es una base de datos online de acceso libre dedicada a las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enfermedades raras 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y los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medicamentos huérfanos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.</a:t>
              </a:r>
            </a:p>
            <a:p>
              <a:pPr algn="ctr"/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Orphadata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 es una plataforma que proporciona datos a la comunidad científica.</a:t>
              </a:r>
            </a:p>
          </p:txBody>
        </p: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77435A0B-0DE1-90FD-618F-FA697DA94D63}"/>
                </a:ext>
              </a:extLst>
            </p:cNvPr>
            <p:cNvGrpSpPr/>
            <p:nvPr/>
          </p:nvGrpSpPr>
          <p:grpSpPr>
            <a:xfrm>
              <a:off x="3065636" y="1943100"/>
              <a:ext cx="4794184" cy="639381"/>
              <a:chOff x="3065636" y="1943100"/>
              <a:chExt cx="4794184" cy="639381"/>
            </a:xfrm>
          </p:grpSpPr>
          <p:grpSp>
            <p:nvGrpSpPr>
              <p:cNvPr id="44" name="Group 20">
                <a:extLst>
                  <a:ext uri="{FF2B5EF4-FFF2-40B4-BE49-F238E27FC236}">
                    <a16:creationId xmlns:a16="http://schemas.microsoft.com/office/drawing/2014/main" id="{5B2B1F82-FE31-BB38-672B-BEE8601CCDF3}"/>
                  </a:ext>
                </a:extLst>
              </p:cNvPr>
              <p:cNvGrpSpPr/>
              <p:nvPr/>
            </p:nvGrpSpPr>
            <p:grpSpPr>
              <a:xfrm>
                <a:off x="3065636" y="1943100"/>
                <a:ext cx="4794184" cy="639381"/>
                <a:chOff x="0" y="0"/>
                <a:chExt cx="2860316" cy="381469"/>
              </a:xfrm>
            </p:grpSpPr>
            <p:sp>
              <p:nvSpPr>
                <p:cNvPr id="46" name="Freeform 21">
                  <a:extLst>
                    <a:ext uri="{FF2B5EF4-FFF2-40B4-BE49-F238E27FC236}">
                      <a16:creationId xmlns:a16="http://schemas.microsoft.com/office/drawing/2014/main" id="{536F0890-BEE5-D8A5-5E0D-9C9237922CE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860316" cy="38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316" h="381469">
                      <a:moveTo>
                        <a:pt x="2657116" y="0"/>
                      </a:moveTo>
                      <a:cubicBezTo>
                        <a:pt x="2769341" y="0"/>
                        <a:pt x="2860316" y="85395"/>
                        <a:pt x="2860316" y="190734"/>
                      </a:cubicBezTo>
                      <a:cubicBezTo>
                        <a:pt x="2860316" y="296074"/>
                        <a:pt x="2769341" y="381469"/>
                        <a:pt x="2657116" y="381469"/>
                      </a:cubicBezTo>
                      <a:lnTo>
                        <a:pt x="203200" y="381469"/>
                      </a:lnTo>
                      <a:cubicBezTo>
                        <a:pt x="90976" y="381469"/>
                        <a:pt x="0" y="296074"/>
                        <a:pt x="0" y="190734"/>
                      </a:cubicBezTo>
                      <a:cubicBezTo>
                        <a:pt x="0" y="85395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BDD2EA"/>
                </a:solidFill>
              </p:spPr>
              <p:txBody>
                <a:bodyPr/>
                <a:lstStyle/>
                <a:p>
                  <a:endParaRPr lang="es-ES" noProof="0" dirty="0"/>
                </a:p>
              </p:txBody>
            </p:sp>
            <p:sp>
              <p:nvSpPr>
                <p:cNvPr id="47" name="TextBox 22">
                  <a:extLst>
                    <a:ext uri="{FF2B5EF4-FFF2-40B4-BE49-F238E27FC236}">
                      <a16:creationId xmlns:a16="http://schemas.microsoft.com/office/drawing/2014/main" id="{C60CDA31-537B-41D6-ABC3-07F9E4EA153C}"/>
                    </a:ext>
                  </a:extLst>
                </p:cNvPr>
                <p:cNvSpPr txBox="1"/>
                <p:nvPr/>
              </p:nvSpPr>
              <p:spPr>
                <a:xfrm>
                  <a:off x="0" y="-38100"/>
                  <a:ext cx="2860316" cy="419569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 lang="es-ES" noProof="0" dirty="0"/>
                </a:p>
              </p:txBody>
            </p:sp>
          </p:grpSp>
          <p:sp>
            <p:nvSpPr>
              <p:cNvPr id="45" name="TextBox 38">
                <a:extLst>
                  <a:ext uri="{FF2B5EF4-FFF2-40B4-BE49-F238E27FC236}">
                    <a16:creationId xmlns:a16="http://schemas.microsoft.com/office/drawing/2014/main" id="{289F1136-6085-794F-CD13-4ECC3670A1FD}"/>
                  </a:ext>
                </a:extLst>
              </p:cNvPr>
              <p:cNvSpPr txBox="1"/>
              <p:nvPr/>
            </p:nvSpPr>
            <p:spPr>
              <a:xfrm>
                <a:off x="3205543" y="2018874"/>
                <a:ext cx="4514368" cy="45762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919"/>
                  </a:lnSpc>
                </a:pPr>
                <a:r>
                  <a:rPr lang="es-ES" sz="2799" b="1" noProof="0" dirty="0">
                    <a:solidFill>
                      <a:srgbClr val="222366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API Orphadata</a:t>
                </a:r>
              </a:p>
            </p:txBody>
          </p:sp>
        </p:grp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FAF562FF-90BB-5C17-FA9F-F4479713E2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880" y="5770462"/>
            <a:ext cx="5761060" cy="402123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D8D8D58-DCDF-4BCC-1679-28729308ED8A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- 7 -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620F3DF7-7941-A7E6-F1CC-A3EC630EA1B7}"/>
              </a:ext>
            </a:extLst>
          </p:cNvPr>
          <p:cNvGrpSpPr/>
          <p:nvPr/>
        </p:nvGrpSpPr>
        <p:grpSpPr>
          <a:xfrm>
            <a:off x="7617897" y="1714500"/>
            <a:ext cx="8628465" cy="6068430"/>
            <a:chOff x="7617897" y="2109285"/>
            <a:chExt cx="8628465" cy="6068430"/>
          </a:xfrm>
        </p:grpSpPr>
        <p:pic>
          <p:nvPicPr>
            <p:cNvPr id="6" name="Imagen 5" descr="Interfaz de usuario gráfica, Diagrama&#10;&#10;El contenido generado por IA puede ser incorrecto.">
              <a:extLst>
                <a:ext uri="{FF2B5EF4-FFF2-40B4-BE49-F238E27FC236}">
                  <a16:creationId xmlns:a16="http://schemas.microsoft.com/office/drawing/2014/main" id="{D19A6B8A-9BCF-B69D-DAF0-54E5A56C8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5762" y="2196015"/>
              <a:ext cx="8610600" cy="5981700"/>
            </a:xfrm>
            <a:prstGeom prst="rect">
              <a:avLst/>
            </a:prstGeom>
          </p:spPr>
        </p:pic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2FD1A804-E93C-602C-E65A-A0C67E844969}"/>
                </a:ext>
              </a:extLst>
            </p:cNvPr>
            <p:cNvSpPr/>
            <p:nvPr/>
          </p:nvSpPr>
          <p:spPr>
            <a:xfrm>
              <a:off x="7617897" y="5981700"/>
              <a:ext cx="4165549" cy="1646981"/>
            </a:xfrm>
            <a:prstGeom prst="rect">
              <a:avLst/>
            </a:prstGeom>
            <a:noFill/>
            <a:ln>
              <a:solidFill>
                <a:srgbClr val="EE702D"/>
              </a:solidFill>
              <a:prstDash val="lgDash"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5FE02242-D265-ACC5-E4B6-1BF8E438B68A}"/>
                </a:ext>
              </a:extLst>
            </p:cNvPr>
            <p:cNvSpPr/>
            <p:nvPr/>
          </p:nvSpPr>
          <p:spPr>
            <a:xfrm>
              <a:off x="9728061" y="2109285"/>
              <a:ext cx="4165549" cy="2074557"/>
            </a:xfrm>
            <a:prstGeom prst="rect">
              <a:avLst/>
            </a:prstGeom>
            <a:noFill/>
            <a:ln>
              <a:solidFill>
                <a:srgbClr val="EE702D"/>
              </a:solidFill>
              <a:prstDash val="lgDash"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61538F9E-6DC1-A909-CDD6-70BB022103E1}"/>
                </a:ext>
              </a:extLst>
            </p:cNvPr>
            <p:cNvSpPr/>
            <p:nvPr/>
          </p:nvSpPr>
          <p:spPr>
            <a:xfrm>
              <a:off x="10447749" y="4714958"/>
              <a:ext cx="2506802" cy="1314284"/>
            </a:xfrm>
            <a:prstGeom prst="rect">
              <a:avLst/>
            </a:prstGeom>
            <a:noFill/>
            <a:ln>
              <a:solidFill>
                <a:srgbClr val="EE702D"/>
              </a:solidFill>
              <a:prstDash val="lgDash"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" name="TextBox 23">
            <a:extLst>
              <a:ext uri="{FF2B5EF4-FFF2-40B4-BE49-F238E27FC236}">
                <a16:creationId xmlns:a16="http://schemas.microsoft.com/office/drawing/2014/main" id="{4FD63C43-1D81-4E5C-3ADC-3DA106FC82BD}"/>
              </a:ext>
            </a:extLst>
          </p:cNvPr>
          <p:cNvSpPr txBox="1"/>
          <p:nvPr/>
        </p:nvSpPr>
        <p:spPr>
          <a:xfrm>
            <a:off x="7808398" y="8191500"/>
            <a:ext cx="8610599" cy="17901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Requests</a:t>
            </a: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para acceder a la API (formato JSON).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Reestructuración de tablas.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Limpieza de datos.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Tablas utilizadas: </a:t>
            </a:r>
            <a:r>
              <a:rPr lang="es-ES" sz="2000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ENFERMEDADES</a:t>
            </a: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000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GENES</a:t>
            </a: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y </a:t>
            </a:r>
            <a:r>
              <a:rPr lang="es-ES" sz="2000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FENOTIPOS.</a:t>
            </a:r>
            <a:endParaRPr lang="es-ES" sz="2000" b="1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  <p:extLst>
      <p:ext uri="{BB962C8B-B14F-4D97-AF65-F5344CB8AC3E}">
        <p14:creationId xmlns:p14="http://schemas.microsoft.com/office/powerpoint/2010/main" val="2924135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8E264E-9522-EB47-FD31-67B833C1C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3">
            <a:extLst>
              <a:ext uri="{FF2B5EF4-FFF2-40B4-BE49-F238E27FC236}">
                <a16:creationId xmlns:a16="http://schemas.microsoft.com/office/drawing/2014/main" id="{6EC7C00E-9C11-BAB8-AB60-83EC69717473}"/>
              </a:ext>
            </a:extLst>
          </p:cNvPr>
          <p:cNvSpPr/>
          <p:nvPr/>
        </p:nvSpPr>
        <p:spPr>
          <a:xfrm rot="-137149">
            <a:off x="-322102" y="887463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40" name="TextBox 40">
            <a:extLst>
              <a:ext uri="{FF2B5EF4-FFF2-40B4-BE49-F238E27FC236}">
                <a16:creationId xmlns:a16="http://schemas.microsoft.com/office/drawing/2014/main" id="{133B6F0A-E9A5-B396-0279-E6A1EC963535}"/>
              </a:ext>
            </a:extLst>
          </p:cNvPr>
          <p:cNvSpPr txBox="1"/>
          <p:nvPr/>
        </p:nvSpPr>
        <p:spPr>
          <a:xfrm>
            <a:off x="1750431" y="271715"/>
            <a:ext cx="14763189" cy="1000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Tratamiento de Datos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CA6CD52D-8E3C-3318-9CFB-6FE4A2BECD7C}"/>
              </a:ext>
            </a:extLst>
          </p:cNvPr>
          <p:cNvGrpSpPr/>
          <p:nvPr/>
        </p:nvGrpSpPr>
        <p:grpSpPr>
          <a:xfrm>
            <a:off x="585880" y="1829514"/>
            <a:ext cx="5761060" cy="3852771"/>
            <a:chOff x="2582198" y="1943100"/>
            <a:chExt cx="5761060" cy="3852771"/>
          </a:xfrm>
        </p:grpSpPr>
        <p:sp>
          <p:nvSpPr>
            <p:cNvPr id="42" name="TextBox 32">
              <a:extLst>
                <a:ext uri="{FF2B5EF4-FFF2-40B4-BE49-F238E27FC236}">
                  <a16:creationId xmlns:a16="http://schemas.microsoft.com/office/drawing/2014/main" id="{44EB7343-BA9E-1BD4-371C-6E5D078077DA}"/>
                </a:ext>
              </a:extLst>
            </p:cNvPr>
            <p:cNvSpPr txBox="1"/>
            <p:nvPr/>
          </p:nvSpPr>
          <p:spPr>
            <a:xfrm>
              <a:off x="2582198" y="2645685"/>
              <a:ext cx="5761060" cy="3150186"/>
            </a:xfrm>
            <a:prstGeom prst="rect">
              <a:avLst/>
            </a:pr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>
              <a:defPPr>
                <a:defRPr lang="en-US"/>
              </a:defPPr>
            </a:lstStyle>
            <a:p>
              <a:pPr algn="ctr"/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El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Registro Estatal de Enfermedades Raras 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es un sistema de información del Ministerio de Sanidad, a través del Instituto de Salud Carlos III,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registra todos los casos de enfermedades raras en España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. </a:t>
              </a:r>
            </a:p>
            <a:p>
              <a:pPr algn="ctr"/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Red de registros autonómicos (RAER) transmiten los datos al ReeR central</a:t>
              </a:r>
            </a:p>
          </p:txBody>
        </p: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0A1F5DE4-920D-0188-9D0C-EFF719D80CC3}"/>
                </a:ext>
              </a:extLst>
            </p:cNvPr>
            <p:cNvGrpSpPr/>
            <p:nvPr/>
          </p:nvGrpSpPr>
          <p:grpSpPr>
            <a:xfrm>
              <a:off x="3065636" y="1943100"/>
              <a:ext cx="4794184" cy="639381"/>
              <a:chOff x="3065636" y="1943100"/>
              <a:chExt cx="4794184" cy="639381"/>
            </a:xfrm>
          </p:grpSpPr>
          <p:grpSp>
            <p:nvGrpSpPr>
              <p:cNvPr id="44" name="Group 20">
                <a:extLst>
                  <a:ext uri="{FF2B5EF4-FFF2-40B4-BE49-F238E27FC236}">
                    <a16:creationId xmlns:a16="http://schemas.microsoft.com/office/drawing/2014/main" id="{18CC215E-5776-EB67-C4C1-CBE548F760B7}"/>
                  </a:ext>
                </a:extLst>
              </p:cNvPr>
              <p:cNvGrpSpPr/>
              <p:nvPr/>
            </p:nvGrpSpPr>
            <p:grpSpPr>
              <a:xfrm>
                <a:off x="3065636" y="1943100"/>
                <a:ext cx="4794184" cy="639381"/>
                <a:chOff x="0" y="0"/>
                <a:chExt cx="2860316" cy="381469"/>
              </a:xfrm>
            </p:grpSpPr>
            <p:sp>
              <p:nvSpPr>
                <p:cNvPr id="46" name="Freeform 21">
                  <a:extLst>
                    <a:ext uri="{FF2B5EF4-FFF2-40B4-BE49-F238E27FC236}">
                      <a16:creationId xmlns:a16="http://schemas.microsoft.com/office/drawing/2014/main" id="{94EC4BE4-A101-735F-12A3-C5EA744C0C0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860316" cy="38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316" h="381469">
                      <a:moveTo>
                        <a:pt x="2657116" y="0"/>
                      </a:moveTo>
                      <a:cubicBezTo>
                        <a:pt x="2769341" y="0"/>
                        <a:pt x="2860316" y="85395"/>
                        <a:pt x="2860316" y="190734"/>
                      </a:cubicBezTo>
                      <a:cubicBezTo>
                        <a:pt x="2860316" y="296074"/>
                        <a:pt x="2769341" y="381469"/>
                        <a:pt x="2657116" y="381469"/>
                      </a:cubicBezTo>
                      <a:lnTo>
                        <a:pt x="203200" y="381469"/>
                      </a:lnTo>
                      <a:cubicBezTo>
                        <a:pt x="90976" y="381469"/>
                        <a:pt x="0" y="296074"/>
                        <a:pt x="0" y="190734"/>
                      </a:cubicBezTo>
                      <a:cubicBezTo>
                        <a:pt x="0" y="85395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BDD2EA"/>
                </a:solidFill>
              </p:spPr>
              <p:txBody>
                <a:bodyPr/>
                <a:lstStyle/>
                <a:p>
                  <a:endParaRPr lang="es-ES" noProof="0" dirty="0"/>
                </a:p>
              </p:txBody>
            </p:sp>
            <p:sp>
              <p:nvSpPr>
                <p:cNvPr id="47" name="TextBox 22">
                  <a:extLst>
                    <a:ext uri="{FF2B5EF4-FFF2-40B4-BE49-F238E27FC236}">
                      <a16:creationId xmlns:a16="http://schemas.microsoft.com/office/drawing/2014/main" id="{624E60A8-CE28-4CC5-6126-A6487E1A0CD9}"/>
                    </a:ext>
                  </a:extLst>
                </p:cNvPr>
                <p:cNvSpPr txBox="1"/>
                <p:nvPr/>
              </p:nvSpPr>
              <p:spPr>
                <a:xfrm>
                  <a:off x="0" y="-38100"/>
                  <a:ext cx="2860316" cy="419569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 lang="es-ES" noProof="0" dirty="0"/>
                </a:p>
              </p:txBody>
            </p:sp>
          </p:grpSp>
          <p:sp>
            <p:nvSpPr>
              <p:cNvPr id="45" name="TextBox 38">
                <a:extLst>
                  <a:ext uri="{FF2B5EF4-FFF2-40B4-BE49-F238E27FC236}">
                    <a16:creationId xmlns:a16="http://schemas.microsoft.com/office/drawing/2014/main" id="{E4A772BF-5A16-BAE8-6CD1-42068BE60852}"/>
                  </a:ext>
                </a:extLst>
              </p:cNvPr>
              <p:cNvSpPr txBox="1"/>
              <p:nvPr/>
            </p:nvSpPr>
            <p:spPr>
              <a:xfrm>
                <a:off x="3205543" y="2018874"/>
                <a:ext cx="4514368" cy="45762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919"/>
                  </a:lnSpc>
                </a:pPr>
                <a:r>
                  <a:rPr lang="es-ES" sz="2799" b="1" noProof="0" dirty="0">
                    <a:solidFill>
                      <a:srgbClr val="222366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ReeR</a:t>
                </a:r>
              </a:p>
            </p:txBody>
          </p:sp>
        </p:grp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45A6C9DA-E83D-ED5F-0152-E9DDBD96FDC1}"/>
              </a:ext>
            </a:extLst>
          </p:cNvPr>
          <p:cNvGrpSpPr/>
          <p:nvPr/>
        </p:nvGrpSpPr>
        <p:grpSpPr>
          <a:xfrm>
            <a:off x="122904" y="5981700"/>
            <a:ext cx="6687010" cy="3930995"/>
            <a:chOff x="18590" y="5577849"/>
            <a:chExt cx="7322068" cy="4487246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F6789FD4-7AF0-C573-2CE1-4A506D57D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590" y="5577849"/>
              <a:ext cx="7322068" cy="3595950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9012E744-ED4D-A759-E68E-B645C763B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9224" y="8045513"/>
              <a:ext cx="6620799" cy="2019582"/>
            </a:xfrm>
            <a:prstGeom prst="rect">
              <a:avLst/>
            </a:prstGeo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C4AA9700-194A-F8E4-2E78-43CAF6FD74B8}"/>
              </a:ext>
            </a:extLst>
          </p:cNvPr>
          <p:cNvGrpSpPr/>
          <p:nvPr/>
        </p:nvGrpSpPr>
        <p:grpSpPr>
          <a:xfrm>
            <a:off x="13079095" y="4000500"/>
            <a:ext cx="6869050" cy="5607967"/>
            <a:chOff x="10090660" y="6013149"/>
            <a:chExt cx="6869050" cy="560796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DED3AC1A-DF5A-E343-0971-8B284C4C7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917050" y="6013149"/>
              <a:ext cx="2972353" cy="4202066"/>
            </a:xfrm>
            <a:prstGeom prst="rect">
              <a:avLst/>
            </a:prstGeom>
          </p:spPr>
        </p:pic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836EDD5B-7D79-C0BF-CB70-26CF6E89E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0564340">
              <a:off x="10090660" y="7489112"/>
              <a:ext cx="2938960" cy="4132004"/>
            </a:xfrm>
            <a:prstGeom prst="rect">
              <a:avLst/>
            </a:prstGeom>
          </p:spPr>
        </p:pic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8D8F341D-BD28-D1B5-C1C6-5E3467E54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784418">
              <a:off x="14000509" y="7149709"/>
              <a:ext cx="2959201" cy="4202066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AFD8C691-56B4-9EF0-44EF-217151244C4D}"/>
              </a:ext>
            </a:extLst>
          </p:cNvPr>
          <p:cNvGrpSpPr/>
          <p:nvPr/>
        </p:nvGrpSpPr>
        <p:grpSpPr>
          <a:xfrm>
            <a:off x="7391499" y="1790700"/>
            <a:ext cx="5761060" cy="2107384"/>
            <a:chOff x="2582198" y="1943100"/>
            <a:chExt cx="5761060" cy="2107384"/>
          </a:xfrm>
        </p:grpSpPr>
        <p:sp>
          <p:nvSpPr>
            <p:cNvPr id="25" name="TextBox 32">
              <a:extLst>
                <a:ext uri="{FF2B5EF4-FFF2-40B4-BE49-F238E27FC236}">
                  <a16:creationId xmlns:a16="http://schemas.microsoft.com/office/drawing/2014/main" id="{16155277-CA2D-C0DF-DC00-A4A3428593DF}"/>
                </a:ext>
              </a:extLst>
            </p:cNvPr>
            <p:cNvSpPr txBox="1"/>
            <p:nvPr/>
          </p:nvSpPr>
          <p:spPr>
            <a:xfrm>
              <a:off x="2582198" y="2645685"/>
              <a:ext cx="5761060" cy="1404799"/>
            </a:xfrm>
            <a:prstGeom prst="rect">
              <a:avLst/>
            </a:pr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>
              <a:defPPr>
                <a:defRPr lang="en-US"/>
              </a:defPPr>
            </a:lstStyle>
            <a:p>
              <a:pPr algn="ctr"/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Instituto Nacional de Estadística, es el organismo encargado de producir las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estadísticas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oficiales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 de España.</a:t>
              </a:r>
            </a:p>
          </p:txBody>
        </p: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579FE83E-FC90-0D1B-6D36-814F96E0C72D}"/>
                </a:ext>
              </a:extLst>
            </p:cNvPr>
            <p:cNvGrpSpPr/>
            <p:nvPr/>
          </p:nvGrpSpPr>
          <p:grpSpPr>
            <a:xfrm>
              <a:off x="3065636" y="1943100"/>
              <a:ext cx="4794184" cy="639381"/>
              <a:chOff x="3065636" y="1943100"/>
              <a:chExt cx="4794184" cy="639381"/>
            </a:xfrm>
          </p:grpSpPr>
          <p:grpSp>
            <p:nvGrpSpPr>
              <p:cNvPr id="27" name="Group 20">
                <a:extLst>
                  <a:ext uri="{FF2B5EF4-FFF2-40B4-BE49-F238E27FC236}">
                    <a16:creationId xmlns:a16="http://schemas.microsoft.com/office/drawing/2014/main" id="{172709C6-85BB-F6F7-314B-A3A04AD07A24}"/>
                  </a:ext>
                </a:extLst>
              </p:cNvPr>
              <p:cNvGrpSpPr/>
              <p:nvPr/>
            </p:nvGrpSpPr>
            <p:grpSpPr>
              <a:xfrm>
                <a:off x="3065636" y="1943100"/>
                <a:ext cx="4794184" cy="639381"/>
                <a:chOff x="0" y="0"/>
                <a:chExt cx="2860316" cy="381469"/>
              </a:xfrm>
            </p:grpSpPr>
            <p:sp>
              <p:nvSpPr>
                <p:cNvPr id="29" name="Freeform 21">
                  <a:extLst>
                    <a:ext uri="{FF2B5EF4-FFF2-40B4-BE49-F238E27FC236}">
                      <a16:creationId xmlns:a16="http://schemas.microsoft.com/office/drawing/2014/main" id="{78DBD744-AE24-093C-F269-836B1E66B6C7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860316" cy="38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316" h="381469">
                      <a:moveTo>
                        <a:pt x="2657116" y="0"/>
                      </a:moveTo>
                      <a:cubicBezTo>
                        <a:pt x="2769341" y="0"/>
                        <a:pt x="2860316" y="85395"/>
                        <a:pt x="2860316" y="190734"/>
                      </a:cubicBezTo>
                      <a:cubicBezTo>
                        <a:pt x="2860316" y="296074"/>
                        <a:pt x="2769341" y="381469"/>
                        <a:pt x="2657116" y="381469"/>
                      </a:cubicBezTo>
                      <a:lnTo>
                        <a:pt x="203200" y="381469"/>
                      </a:lnTo>
                      <a:cubicBezTo>
                        <a:pt x="90976" y="381469"/>
                        <a:pt x="0" y="296074"/>
                        <a:pt x="0" y="190734"/>
                      </a:cubicBezTo>
                      <a:cubicBezTo>
                        <a:pt x="0" y="85395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BDD2EA"/>
                </a:solidFill>
              </p:spPr>
              <p:txBody>
                <a:bodyPr/>
                <a:lstStyle/>
                <a:p>
                  <a:endParaRPr lang="es-ES" noProof="0" dirty="0"/>
                </a:p>
              </p:txBody>
            </p:sp>
            <p:sp>
              <p:nvSpPr>
                <p:cNvPr id="30" name="TextBox 22">
                  <a:extLst>
                    <a:ext uri="{FF2B5EF4-FFF2-40B4-BE49-F238E27FC236}">
                      <a16:creationId xmlns:a16="http://schemas.microsoft.com/office/drawing/2014/main" id="{1615CF4E-F607-C466-58EE-7D695A9CC8B6}"/>
                    </a:ext>
                  </a:extLst>
                </p:cNvPr>
                <p:cNvSpPr txBox="1"/>
                <p:nvPr/>
              </p:nvSpPr>
              <p:spPr>
                <a:xfrm>
                  <a:off x="0" y="-38100"/>
                  <a:ext cx="2860316" cy="419569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 lang="es-ES" noProof="0" dirty="0"/>
                </a:p>
              </p:txBody>
            </p:sp>
          </p:grpSp>
          <p:sp>
            <p:nvSpPr>
              <p:cNvPr id="28" name="TextBox 38">
                <a:extLst>
                  <a:ext uri="{FF2B5EF4-FFF2-40B4-BE49-F238E27FC236}">
                    <a16:creationId xmlns:a16="http://schemas.microsoft.com/office/drawing/2014/main" id="{FC52AD39-343C-AAE2-E7C6-96A8CC459C61}"/>
                  </a:ext>
                </a:extLst>
              </p:cNvPr>
              <p:cNvSpPr txBox="1"/>
              <p:nvPr/>
            </p:nvSpPr>
            <p:spPr>
              <a:xfrm>
                <a:off x="3205543" y="2018874"/>
                <a:ext cx="4514368" cy="45762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919"/>
                  </a:lnSpc>
                </a:pPr>
                <a:r>
                  <a:rPr lang="es-ES" sz="2799" b="1" noProof="0" dirty="0">
                    <a:solidFill>
                      <a:srgbClr val="222366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INE</a:t>
                </a:r>
              </a:p>
            </p:txBody>
          </p:sp>
        </p:grpSp>
      </p:grpSp>
      <p:sp>
        <p:nvSpPr>
          <p:cNvPr id="51" name="TextBox 23">
            <a:extLst>
              <a:ext uri="{FF2B5EF4-FFF2-40B4-BE49-F238E27FC236}">
                <a16:creationId xmlns:a16="http://schemas.microsoft.com/office/drawing/2014/main" id="{C4C674CB-6130-9E82-55C3-EA578FFD9CFF}"/>
              </a:ext>
            </a:extLst>
          </p:cNvPr>
          <p:cNvSpPr txBox="1"/>
          <p:nvPr/>
        </p:nvSpPr>
        <p:spPr>
          <a:xfrm>
            <a:off x="7308772" y="4397806"/>
            <a:ext cx="6283784" cy="40984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b="1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PDFPlumber</a:t>
            </a: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es una librería de Python para extraer datos y tablas de archivos PDF.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Información limitada</a:t>
            </a:r>
            <a:r>
              <a:rPr lang="es-ES" sz="2000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Faltan años, Comunidades Autónomas y faltan enfermedades.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Tablas utilizadas: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Casos notificados 2010 – 2018 por CC.AA.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Población total 2018 por CC.AA.	 (INE)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Casos según género 2020 – 2022.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Enfermedades según género 2022.</a:t>
            </a:r>
            <a:endParaRPr lang="es-ES" sz="2000" b="1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" name="Freeform 8">
            <a:extLst>
              <a:ext uri="{FF2B5EF4-FFF2-40B4-BE49-F238E27FC236}">
                <a16:creationId xmlns:a16="http://schemas.microsoft.com/office/drawing/2014/main" id="{186D0B2C-56EC-40D4-22B5-A2527F14F878}"/>
              </a:ext>
            </a:extLst>
          </p:cNvPr>
          <p:cNvSpPr/>
          <p:nvPr/>
        </p:nvSpPr>
        <p:spPr>
          <a:xfrm rot="16035391">
            <a:off x="17177750" y="1545367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8F31AD1-A2EF-9265-9160-2E4CAC1EDCC0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- 8 -</a:t>
            </a:r>
          </a:p>
        </p:txBody>
      </p:sp>
    </p:spTree>
    <p:extLst>
      <p:ext uri="{BB962C8B-B14F-4D97-AF65-F5344CB8AC3E}">
        <p14:creationId xmlns:p14="http://schemas.microsoft.com/office/powerpoint/2010/main" val="3323513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B9E57DA0-E127-0771-B9D5-94583E7DFC7F}"/>
              </a:ext>
            </a:extLst>
          </p:cNvPr>
          <p:cNvGrpSpPr/>
          <p:nvPr/>
        </p:nvGrpSpPr>
        <p:grpSpPr>
          <a:xfrm>
            <a:off x="13944600" y="5787986"/>
            <a:ext cx="3935820" cy="3643117"/>
            <a:chOff x="8161158" y="966983"/>
            <a:chExt cx="9109662" cy="8478142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6CCFEC8B-56F7-9CE3-915D-E9533E1CB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645677">
              <a:off x="12285803" y="2005799"/>
              <a:ext cx="4985017" cy="7439326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B310B3C4-E7E2-9273-2351-89302D5CB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190314">
              <a:off x="8161158" y="966983"/>
              <a:ext cx="4985016" cy="7285792"/>
            </a:xfrm>
            <a:prstGeom prst="rect">
              <a:avLst/>
            </a:prstGeom>
          </p:spPr>
        </p:pic>
      </p:grpSp>
      <p:sp>
        <p:nvSpPr>
          <p:cNvPr id="8" name="Freeform 8"/>
          <p:cNvSpPr/>
          <p:nvPr/>
        </p:nvSpPr>
        <p:spPr>
          <a:xfrm rot="-137149">
            <a:off x="17291235" y="3202027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9" name="TextBox 9"/>
          <p:cNvSpPr txBox="1"/>
          <p:nvPr/>
        </p:nvSpPr>
        <p:spPr>
          <a:xfrm>
            <a:off x="2230176" y="8761859"/>
            <a:ext cx="13827648" cy="10832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 primera publicación de enfermedades raras fue en el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año 1906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Aumento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significativo del número de investigaciones publicadas en la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década del 2010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38765" y="2455233"/>
            <a:ext cx="16625069" cy="527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Extracción del número de publicaciones científicas con </a:t>
            </a:r>
            <a:r>
              <a:rPr lang="es-ES" sz="3200" b="1" i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“rare </a:t>
            </a:r>
            <a:r>
              <a:rPr lang="es-ES" sz="3200" b="1" i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disease</a:t>
            </a:r>
            <a:r>
              <a:rPr lang="es-ES" sz="3200" b="1" i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” en el título</a:t>
            </a:r>
            <a:endParaRPr lang="es-ES" sz="3200" b="1" noProof="0" dirty="0">
              <a:solidFill>
                <a:srgbClr val="222366"/>
              </a:solidFill>
              <a:latin typeface="Public Sans Heavy"/>
              <a:ea typeface="Public Sans Heavy"/>
              <a:cs typeface="Public Sans Heavy"/>
              <a:sym typeface="Public Sans Heavy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672932" y="271715"/>
            <a:ext cx="14942136" cy="212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Resultados</a:t>
            </a:r>
          </a:p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- PubMed -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7185BAF-9FD4-062C-B90B-1C8108B704C7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- 9 -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DB78C92-3384-7EA6-C70D-6BB8459974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21600" y="9769074"/>
            <a:ext cx="4815644" cy="10358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Imagen 3" descr="Gráfico&#10;&#10;El contenido generado por IA puede ser incorrecto.">
            <a:extLst>
              <a:ext uri="{FF2B5EF4-FFF2-40B4-BE49-F238E27FC236}">
                <a16:creationId xmlns:a16="http://schemas.microsoft.com/office/drawing/2014/main" id="{07D830B2-D0DA-2106-D4BF-B91E1164DC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690" y="3382699"/>
            <a:ext cx="7108620" cy="4810575"/>
          </a:xfrm>
          <a:prstGeom prst="rect">
            <a:avLst/>
          </a:prstGeom>
        </p:spPr>
      </p:pic>
      <p:sp>
        <p:nvSpPr>
          <p:cNvPr id="6" name="Freeform 7">
            <a:extLst>
              <a:ext uri="{FF2B5EF4-FFF2-40B4-BE49-F238E27FC236}">
                <a16:creationId xmlns:a16="http://schemas.microsoft.com/office/drawing/2014/main" id="{CA3B6C6A-BDF6-0484-9566-827A0F200B5A}"/>
              </a:ext>
            </a:extLst>
          </p:cNvPr>
          <p:cNvSpPr/>
          <p:nvPr/>
        </p:nvSpPr>
        <p:spPr>
          <a:xfrm rot="21462851">
            <a:off x="-400707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6D512D-FE72-0147-9A83-99C9F11C5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418DD0B9-4243-7C1A-FB2A-1FD772598BC3}"/>
              </a:ext>
            </a:extLst>
          </p:cNvPr>
          <p:cNvSpPr/>
          <p:nvPr/>
        </p:nvSpPr>
        <p:spPr>
          <a:xfrm rot="-137149">
            <a:off x="-400707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8F731CEC-49D6-1DF7-E0AA-9218EE1F0EE9}"/>
              </a:ext>
            </a:extLst>
          </p:cNvPr>
          <p:cNvSpPr/>
          <p:nvPr/>
        </p:nvSpPr>
        <p:spPr>
          <a:xfrm rot="-137149">
            <a:off x="17420051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D273CB25-1494-8A74-688D-BF1AE2160C6E}"/>
              </a:ext>
            </a:extLst>
          </p:cNvPr>
          <p:cNvSpPr txBox="1"/>
          <p:nvPr/>
        </p:nvSpPr>
        <p:spPr>
          <a:xfrm>
            <a:off x="1672932" y="271715"/>
            <a:ext cx="14942136" cy="212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Resultados</a:t>
            </a:r>
          </a:p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- </a:t>
            </a:r>
            <a:r>
              <a:rPr lang="es-ES" sz="630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Orphadata</a:t>
            </a: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-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pic>
        <p:nvPicPr>
          <p:cNvPr id="5" name="Imagen 4" descr="Gráfico&#10;&#10;El contenido generado por IA puede ser incorrecto.">
            <a:extLst>
              <a:ext uri="{FF2B5EF4-FFF2-40B4-BE49-F238E27FC236}">
                <a16:creationId xmlns:a16="http://schemas.microsoft.com/office/drawing/2014/main" id="{918ADD28-B49A-7814-4E50-03DDA5A88C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04" y="3238500"/>
            <a:ext cx="16160730" cy="4983485"/>
          </a:xfrm>
          <a:prstGeom prst="rect">
            <a:avLst/>
          </a:prstGeom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10F18E22-4EC0-BC74-7C5D-510AEF1D565D}"/>
              </a:ext>
            </a:extLst>
          </p:cNvPr>
          <p:cNvSpPr txBox="1"/>
          <p:nvPr/>
        </p:nvSpPr>
        <p:spPr>
          <a:xfrm>
            <a:off x="2212247" y="8648700"/>
            <a:ext cx="15162473" cy="10832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mayoría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de las enfermedades tienen un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origen genético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Las enfermedades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pueden catalogarse en más de una clase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la mayoría pertenecen a 2 o 3 clases.</a:t>
            </a: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3205F553-E800-CE24-6714-D9598C6B90A2}"/>
              </a:ext>
            </a:extLst>
          </p:cNvPr>
          <p:cNvSpPr txBox="1"/>
          <p:nvPr/>
        </p:nvSpPr>
        <p:spPr>
          <a:xfrm>
            <a:off x="638765" y="2455233"/>
            <a:ext cx="16625069" cy="527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9673 registros de Enfermedades Raras distribuidas en 35 clases según Orphadata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143648E-C160-43D9-A179-22F3AEA20E19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- 10 -</a:t>
            </a:r>
          </a:p>
        </p:txBody>
      </p:sp>
    </p:spTree>
    <p:extLst>
      <p:ext uri="{BB962C8B-B14F-4D97-AF65-F5344CB8AC3E}">
        <p14:creationId xmlns:p14="http://schemas.microsoft.com/office/powerpoint/2010/main" val="820766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38CE7D-37D6-0AE2-8B35-BD2113BAB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D0653924-482E-F73E-50F3-1E76C7BA5A7E}"/>
              </a:ext>
            </a:extLst>
          </p:cNvPr>
          <p:cNvSpPr/>
          <p:nvPr/>
        </p:nvSpPr>
        <p:spPr>
          <a:xfrm rot="-137149">
            <a:off x="-400707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A96EC143-D022-0FD2-9A2D-3FEB961F0ACB}"/>
              </a:ext>
            </a:extLst>
          </p:cNvPr>
          <p:cNvSpPr/>
          <p:nvPr/>
        </p:nvSpPr>
        <p:spPr>
          <a:xfrm rot="16035391">
            <a:off x="17177750" y="1545367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9BC3F041-BFE3-C615-149D-546DCFF35637}"/>
              </a:ext>
            </a:extLst>
          </p:cNvPr>
          <p:cNvSpPr txBox="1"/>
          <p:nvPr/>
        </p:nvSpPr>
        <p:spPr>
          <a:xfrm>
            <a:off x="1672932" y="271715"/>
            <a:ext cx="14942136" cy="212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Resultados</a:t>
            </a:r>
          </a:p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- </a:t>
            </a:r>
            <a:r>
              <a:rPr lang="es-ES" sz="630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Orphadata</a:t>
            </a: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-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8F78903F-D4AF-6A04-F30B-C28FAA47351E}"/>
              </a:ext>
            </a:extLst>
          </p:cNvPr>
          <p:cNvSpPr txBox="1"/>
          <p:nvPr/>
        </p:nvSpPr>
        <p:spPr>
          <a:xfrm>
            <a:off x="8001000" y="3853514"/>
            <a:ext cx="9144000" cy="5121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Correlación de Spearman = 0.0392 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Wingdings" panose="05000000000000000000" pitchFamily="2" charset="2"/>
              </a:rPr>
              <a:t>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Wingdings" panose="05000000000000000000" pitchFamily="2" charset="2"/>
              </a:rPr>
              <a:t>No se observa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Wingdings" panose="05000000000000000000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Genes por enfermedad:</a:t>
            </a:r>
          </a:p>
          <a:p>
            <a:pPr lvl="2">
              <a:lnSpc>
                <a:spcPct val="150000"/>
              </a:lnSpc>
            </a:pP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Discapacidad intelectual no sindrómica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(</a:t>
            </a:r>
            <a:r>
              <a:rPr lang="es-ES" sz="2499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ORPHAcode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: 528084) está asociada a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108 genes 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distintos.</a:t>
            </a:r>
          </a:p>
          <a:p>
            <a:pPr lvl="2">
              <a:lnSpc>
                <a:spcPct val="150000"/>
              </a:lnSpc>
            </a:pP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Enfermedades por gen:</a:t>
            </a:r>
          </a:p>
          <a:p>
            <a:pPr lvl="2">
              <a:lnSpc>
                <a:spcPct val="150000"/>
              </a:lnSpc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Genes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LMNA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y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TP53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implicados en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21 enfermedades 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cada uno.</a:t>
            </a: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75A1D5DA-A030-3744-1BD8-A9F85C8A4646}"/>
              </a:ext>
            </a:extLst>
          </p:cNvPr>
          <p:cNvSpPr txBox="1"/>
          <p:nvPr/>
        </p:nvSpPr>
        <p:spPr>
          <a:xfrm>
            <a:off x="638765" y="2455233"/>
            <a:ext cx="16625069" cy="527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Análisis de la dependencia del número de genes y fenotipos asociados a una ER</a:t>
            </a:r>
          </a:p>
        </p:txBody>
      </p:sp>
      <p:pic>
        <p:nvPicPr>
          <p:cNvPr id="3" name="Imagen 2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9D1690B1-0A1F-33F3-4E69-9BBB33667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4" y="3067186"/>
            <a:ext cx="6955546" cy="715461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1DFA5B3-FA97-E9D9-E606-E2932A82991A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- 11 -</a:t>
            </a:r>
          </a:p>
        </p:txBody>
      </p:sp>
    </p:spTree>
    <p:extLst>
      <p:ext uri="{BB962C8B-B14F-4D97-AF65-F5344CB8AC3E}">
        <p14:creationId xmlns:p14="http://schemas.microsoft.com/office/powerpoint/2010/main" val="99957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F79BC2-530D-3A77-800E-AED149D0D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C1E65C79-8B65-230D-D9F0-E67319E9C3C4}"/>
              </a:ext>
            </a:extLst>
          </p:cNvPr>
          <p:cNvSpPr/>
          <p:nvPr/>
        </p:nvSpPr>
        <p:spPr>
          <a:xfrm rot="-137149">
            <a:off x="-400707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1B7F216E-091E-EA06-2ED3-875CA189D90A}"/>
              </a:ext>
            </a:extLst>
          </p:cNvPr>
          <p:cNvSpPr/>
          <p:nvPr/>
        </p:nvSpPr>
        <p:spPr>
          <a:xfrm rot="16035391">
            <a:off x="17177750" y="1545367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6DCEA948-C45D-82B3-D6D7-F02F1731AA0F}"/>
              </a:ext>
            </a:extLst>
          </p:cNvPr>
          <p:cNvSpPr txBox="1"/>
          <p:nvPr/>
        </p:nvSpPr>
        <p:spPr>
          <a:xfrm>
            <a:off x="1672932" y="271715"/>
            <a:ext cx="14942136" cy="212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>
                    <a:alpha val="50000"/>
                  </a:srgbClr>
                </a:solidFill>
                <a:latin typeface="Brick Sans"/>
                <a:ea typeface="Brick Sans"/>
                <a:cs typeface="Brick Sans"/>
                <a:sym typeface="Brick Sans"/>
              </a:rPr>
              <a:t>Resultados</a:t>
            </a:r>
          </a:p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>
                    <a:alpha val="50000"/>
                  </a:srgbClr>
                </a:solidFill>
                <a:latin typeface="Brick Sans"/>
                <a:ea typeface="Brick Sans"/>
                <a:cs typeface="Brick Sans"/>
                <a:sym typeface="Brick Sans"/>
              </a:rPr>
              <a:t>- </a:t>
            </a:r>
            <a:r>
              <a:rPr lang="es-ES" sz="6300" dirty="0" err="1">
                <a:solidFill>
                  <a:srgbClr val="222366">
                    <a:alpha val="50000"/>
                  </a:srgbClr>
                </a:solidFill>
                <a:latin typeface="Brick Sans"/>
                <a:ea typeface="Brick Sans"/>
                <a:cs typeface="Brick Sans"/>
                <a:sym typeface="Brick Sans"/>
              </a:rPr>
              <a:t>Orphadata</a:t>
            </a:r>
            <a:r>
              <a:rPr lang="es-ES" sz="6300" dirty="0">
                <a:solidFill>
                  <a:srgbClr val="222366">
                    <a:alpha val="50000"/>
                  </a:srgbClr>
                </a:solidFill>
                <a:latin typeface="Brick Sans"/>
                <a:ea typeface="Brick Sans"/>
                <a:cs typeface="Brick Sans"/>
                <a:sym typeface="Brick Sans"/>
              </a:rPr>
              <a:t> -</a:t>
            </a:r>
            <a:endParaRPr lang="es-ES" sz="6300" noProof="0" dirty="0">
              <a:solidFill>
                <a:srgbClr val="222366">
                  <a:alpha val="50000"/>
                </a:srgbClr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1E4E190C-AC4B-C9BD-41B2-C61F4E795F74}"/>
              </a:ext>
            </a:extLst>
          </p:cNvPr>
          <p:cNvSpPr txBox="1"/>
          <p:nvPr/>
        </p:nvSpPr>
        <p:spPr>
          <a:xfrm>
            <a:off x="8001000" y="3853514"/>
            <a:ext cx="9144000" cy="5121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>
                    <a:alpha val="30000"/>
                  </a:srgbClr>
                </a:solidFill>
                <a:latin typeface="Public Sans"/>
                <a:ea typeface="Public Sans"/>
                <a:cs typeface="Public Sans"/>
                <a:sym typeface="Public Sans"/>
              </a:rPr>
              <a:t>Correlación de Spearman = 0.0392 </a:t>
            </a:r>
            <a:r>
              <a:rPr lang="es-ES" sz="2499" dirty="0">
                <a:solidFill>
                  <a:srgbClr val="222366">
                    <a:alpha val="30000"/>
                  </a:srgbClr>
                </a:solidFill>
                <a:latin typeface="Public Sans"/>
                <a:ea typeface="Public Sans"/>
                <a:cs typeface="Public Sans"/>
                <a:sym typeface="Wingdings" panose="05000000000000000000" pitchFamily="2" charset="2"/>
              </a:rPr>
              <a:t> No se observa.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499" noProof="0" dirty="0">
              <a:solidFill>
                <a:srgbClr val="222366">
                  <a:alpha val="30000"/>
                </a:srgbClr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noProof="0" dirty="0">
                <a:solidFill>
                  <a:srgbClr val="222366">
                    <a:alpha val="30000"/>
                  </a:srgbClr>
                </a:solidFill>
                <a:latin typeface="Public Sans"/>
                <a:ea typeface="Public Sans"/>
                <a:cs typeface="Public Sans"/>
                <a:sym typeface="Public Sans"/>
              </a:rPr>
              <a:t>Genes por enfermedad:</a:t>
            </a:r>
          </a:p>
          <a:p>
            <a:pPr lvl="2">
              <a:lnSpc>
                <a:spcPct val="150000"/>
              </a:lnSpc>
            </a:pPr>
            <a:r>
              <a:rPr lang="es-ES" sz="2499" dirty="0">
                <a:solidFill>
                  <a:srgbClr val="222366">
                    <a:alpha val="30000"/>
                  </a:srgbClr>
                </a:solidFill>
                <a:latin typeface="Public Sans"/>
                <a:ea typeface="Public Sans"/>
                <a:cs typeface="Public Sans"/>
                <a:sym typeface="Public Sans"/>
              </a:rPr>
              <a:t>Discapacidad intelectual no sindrómica (</a:t>
            </a:r>
            <a:r>
              <a:rPr lang="es-ES" sz="2499" dirty="0" err="1">
                <a:solidFill>
                  <a:srgbClr val="222366">
                    <a:alpha val="30000"/>
                  </a:srgbClr>
                </a:solidFill>
                <a:latin typeface="Public Sans"/>
                <a:ea typeface="Public Sans"/>
                <a:cs typeface="Public Sans"/>
                <a:sym typeface="Public Sans"/>
              </a:rPr>
              <a:t>ORPHAcode</a:t>
            </a:r>
            <a:r>
              <a:rPr lang="es-ES" sz="2499" dirty="0">
                <a:solidFill>
                  <a:srgbClr val="222366">
                    <a:alpha val="30000"/>
                  </a:srgbClr>
                </a:solidFill>
                <a:latin typeface="Public Sans"/>
                <a:ea typeface="Public Sans"/>
                <a:cs typeface="Public Sans"/>
                <a:sym typeface="Public Sans"/>
              </a:rPr>
              <a:t>: 528084) está asociada a 108 genes distintos.</a:t>
            </a:r>
          </a:p>
          <a:p>
            <a:pPr lvl="2">
              <a:lnSpc>
                <a:spcPct val="150000"/>
              </a:lnSpc>
            </a:pPr>
            <a:endParaRPr lang="es-ES" sz="2499" noProof="0" dirty="0">
              <a:solidFill>
                <a:srgbClr val="222366">
                  <a:alpha val="30000"/>
                </a:srgbClr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>
                    <a:alpha val="30000"/>
                  </a:srgbClr>
                </a:solidFill>
                <a:latin typeface="Public Sans"/>
                <a:ea typeface="Public Sans"/>
                <a:cs typeface="Public Sans"/>
                <a:sym typeface="Public Sans"/>
              </a:rPr>
              <a:t>Enfermedades por gen:</a:t>
            </a:r>
          </a:p>
          <a:p>
            <a:pPr lvl="2">
              <a:lnSpc>
                <a:spcPct val="150000"/>
              </a:lnSpc>
            </a:pPr>
            <a:r>
              <a:rPr lang="es-ES" sz="2499" noProof="0" dirty="0">
                <a:solidFill>
                  <a:srgbClr val="222366">
                    <a:alpha val="30000"/>
                  </a:srgbClr>
                </a:solidFill>
                <a:latin typeface="Public Sans"/>
                <a:ea typeface="Public Sans"/>
                <a:cs typeface="Public Sans"/>
                <a:sym typeface="Public Sans"/>
              </a:rPr>
              <a:t>Genes LMNA y TP53 implicados en 21 enfermedades cada uno.</a:t>
            </a: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69B1066F-9081-F485-3B73-6A88779DEF83}"/>
              </a:ext>
            </a:extLst>
          </p:cNvPr>
          <p:cNvSpPr txBox="1"/>
          <p:nvPr/>
        </p:nvSpPr>
        <p:spPr>
          <a:xfrm>
            <a:off x="638765" y="2455233"/>
            <a:ext cx="16625069" cy="527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>
                <a:solidFill>
                  <a:srgbClr val="222366">
                    <a:alpha val="30000"/>
                  </a:srgbClr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Análisis de la dependencia del número de genes y fenotipos asociados a una ER</a:t>
            </a:r>
          </a:p>
        </p:txBody>
      </p:sp>
      <p:pic>
        <p:nvPicPr>
          <p:cNvPr id="3" name="Imagen 2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7C46F83A-8EC7-ABE2-676E-06FA3A1911E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4" y="3067186"/>
            <a:ext cx="6955546" cy="7154610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E8957D29-ED71-B896-946C-FB9D3BA5A92C}"/>
              </a:ext>
            </a:extLst>
          </p:cNvPr>
          <p:cNvGrpSpPr/>
          <p:nvPr/>
        </p:nvGrpSpPr>
        <p:grpSpPr>
          <a:xfrm>
            <a:off x="2561674" y="2027485"/>
            <a:ext cx="13164651" cy="7154615"/>
            <a:chOff x="2561674" y="2718799"/>
            <a:chExt cx="13164651" cy="7154615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398E1222-F37E-EFA3-C626-40BFDCFBC87D}"/>
                </a:ext>
              </a:extLst>
            </p:cNvPr>
            <p:cNvSpPr/>
            <p:nvPr/>
          </p:nvSpPr>
          <p:spPr>
            <a:xfrm>
              <a:off x="2790299" y="2718799"/>
              <a:ext cx="12707402" cy="7154615"/>
            </a:xfrm>
            <a:custGeom>
              <a:avLst/>
              <a:gdLst/>
              <a:ahLst/>
              <a:cxnLst/>
              <a:rect l="l" t="t" r="r" b="b"/>
              <a:pathLst>
                <a:path w="774713" h="425425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FB7637EE-9702-2EDF-50AB-251698FBF256}"/>
                </a:ext>
              </a:extLst>
            </p:cNvPr>
            <p:cNvSpPr txBox="1"/>
            <p:nvPr/>
          </p:nvSpPr>
          <p:spPr>
            <a:xfrm>
              <a:off x="3980349" y="4008615"/>
              <a:ext cx="10327302" cy="33908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s-ES" sz="2499" b="1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¡Es posible consultar información genética directamente desde Python!</a:t>
              </a:r>
            </a:p>
            <a:p>
              <a:pPr algn="ctr">
                <a:lnSpc>
                  <a:spcPct val="150000"/>
                </a:lnSpc>
              </a:pP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Existe una librería llamada </a:t>
              </a:r>
              <a:r>
                <a:rPr lang="es-ES" sz="2499" dirty="0" err="1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BioPython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que permite acceder a bases de datos biomédicas como el NCBI (</a:t>
              </a:r>
              <a:r>
                <a:rPr lang="es-ES" sz="2499" dirty="0" err="1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National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Center </a:t>
              </a:r>
              <a:r>
                <a:rPr lang="es-ES" sz="2499" dirty="0" err="1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for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</a:t>
              </a:r>
              <a:r>
                <a:rPr lang="es-ES" sz="2499" dirty="0" err="1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Biotechnology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</a:t>
              </a:r>
              <a:r>
                <a:rPr lang="es-ES" sz="2499" dirty="0" err="1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Information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) y obtener información de genes, proteínas y secuencias genómicas directamente desde tu código.</a:t>
              </a:r>
              <a:endPara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132A3E20-F142-8CC8-422B-B45531AFA18D}"/>
                </a:ext>
              </a:extLst>
            </p:cNvPr>
            <p:cNvSpPr txBox="1"/>
            <p:nvPr/>
          </p:nvSpPr>
          <p:spPr>
            <a:xfrm>
              <a:off x="5158615" y="2945275"/>
              <a:ext cx="7585367" cy="96411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819"/>
                </a:lnSpc>
              </a:pPr>
              <a:r>
                <a:rPr lang="es-ES" sz="4800" noProof="0" dirty="0">
                  <a:solidFill>
                    <a:srgbClr val="222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ick Sans"/>
                  <a:ea typeface="Brick Sans"/>
                  <a:cs typeface="Brick Sans"/>
                  <a:sym typeface="Brick Sans"/>
                </a:rPr>
                <a:t>¿Sabías que…?</a:t>
              </a:r>
            </a:p>
          </p:txBody>
        </p:sp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380206FB-E103-80F8-6934-A196FF376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r="53806" b="67637"/>
            <a:stretch/>
          </p:blipFill>
          <p:spPr>
            <a:xfrm>
              <a:off x="7315200" y="7662981"/>
              <a:ext cx="4505331" cy="584223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ACFCFCC7-BFD2-A125-FDE7-62236C2A6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628"/>
            <a:stretch/>
          </p:blipFill>
          <p:spPr>
            <a:xfrm>
              <a:off x="2561674" y="8420100"/>
              <a:ext cx="13164651" cy="1075744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98B9E03C-7BE7-F1FF-3DE3-F487CD5BDF0F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- 12 -</a:t>
            </a:r>
          </a:p>
        </p:txBody>
      </p:sp>
    </p:spTree>
    <p:extLst>
      <p:ext uri="{BB962C8B-B14F-4D97-AF65-F5344CB8AC3E}">
        <p14:creationId xmlns:p14="http://schemas.microsoft.com/office/powerpoint/2010/main" val="1730126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BBA087-9A6F-9979-2A97-804EA7506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ADA33A80-D5A3-26DD-F381-C45653EE6443}"/>
              </a:ext>
            </a:extLst>
          </p:cNvPr>
          <p:cNvSpPr/>
          <p:nvPr/>
        </p:nvSpPr>
        <p:spPr>
          <a:xfrm rot="-137149">
            <a:off x="-400707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3BA467B6-0FC3-AC51-6129-5CC216044AD3}"/>
              </a:ext>
            </a:extLst>
          </p:cNvPr>
          <p:cNvSpPr/>
          <p:nvPr/>
        </p:nvSpPr>
        <p:spPr>
          <a:xfrm rot="-137149">
            <a:off x="17420051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29ABCD02-100C-B88E-5492-22E93CA62618}"/>
              </a:ext>
            </a:extLst>
          </p:cNvPr>
          <p:cNvSpPr txBox="1"/>
          <p:nvPr/>
        </p:nvSpPr>
        <p:spPr>
          <a:xfrm>
            <a:off x="1672932" y="271715"/>
            <a:ext cx="14942136" cy="212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Resultados</a:t>
            </a:r>
          </a:p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- </a:t>
            </a:r>
            <a:r>
              <a:rPr lang="es-ES" sz="630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ReeR</a:t>
            </a: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-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pic>
        <p:nvPicPr>
          <p:cNvPr id="5" name="Imagen 4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0F3D4CAF-FAEF-0C2D-46A6-E4F73AB25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123924"/>
            <a:ext cx="9052578" cy="4480569"/>
          </a:xfrm>
          <a:prstGeom prst="rect">
            <a:avLst/>
          </a:prstGeom>
        </p:spPr>
      </p:pic>
      <p:sp>
        <p:nvSpPr>
          <p:cNvPr id="22" name="TextBox 10">
            <a:extLst>
              <a:ext uri="{FF2B5EF4-FFF2-40B4-BE49-F238E27FC236}">
                <a16:creationId xmlns:a16="http://schemas.microsoft.com/office/drawing/2014/main" id="{12607967-0F0F-D80C-24A2-4706F6E61DDA}"/>
              </a:ext>
            </a:extLst>
          </p:cNvPr>
          <p:cNvSpPr txBox="1"/>
          <p:nvPr/>
        </p:nvSpPr>
        <p:spPr>
          <a:xfrm>
            <a:off x="0" y="2401080"/>
            <a:ext cx="11400835" cy="527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Incidencia de las ER en España (2010 – 2018)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1DD5AE58-F96C-F951-88C9-675124A89D15}"/>
              </a:ext>
            </a:extLst>
          </p:cNvPr>
          <p:cNvSpPr txBox="1"/>
          <p:nvPr/>
        </p:nvSpPr>
        <p:spPr>
          <a:xfrm>
            <a:off x="300584" y="7778262"/>
            <a:ext cx="11205616" cy="22370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Aumento de casos notifica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dos en Galicia, Aragón y Madrid.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Las comunidades con mayor tasa de notificación 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de ER por habitante son Aragón y Galicia, pero las más pobladas son Cataluña y Madrid.</a:t>
            </a: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No hay relación directa entre cantidad de diagnósticos y población.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2EB0599-A229-8921-8C3B-A7E6A29C8263}"/>
              </a:ext>
            </a:extLst>
          </p:cNvPr>
          <p:cNvGrpSpPr/>
          <p:nvPr/>
        </p:nvGrpSpPr>
        <p:grpSpPr>
          <a:xfrm>
            <a:off x="11565934" y="1943880"/>
            <a:ext cx="6391743" cy="8071405"/>
            <a:chOff x="11743857" y="1871915"/>
            <a:chExt cx="6391743" cy="8071405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2CBE88CE-FF05-E551-6963-3629CA5FDA33}"/>
                </a:ext>
              </a:extLst>
            </p:cNvPr>
            <p:cNvGrpSpPr/>
            <p:nvPr/>
          </p:nvGrpSpPr>
          <p:grpSpPr>
            <a:xfrm>
              <a:off x="11743858" y="1871915"/>
              <a:ext cx="6391742" cy="8071405"/>
              <a:chOff x="11887293" y="2660809"/>
              <a:chExt cx="6391742" cy="8071405"/>
            </a:xfrm>
          </p:grpSpPr>
          <p:pic>
            <p:nvPicPr>
              <p:cNvPr id="18" name="Imagen 17" descr="Gráfico, Gráfico de barras&#10;&#10;El contenido generado por IA puede ser incorrecto.">
                <a:extLst>
                  <a:ext uri="{FF2B5EF4-FFF2-40B4-BE49-F238E27FC236}">
                    <a16:creationId xmlns:a16="http://schemas.microsoft.com/office/drawing/2014/main" id="{1B09783E-8659-505D-73C4-4F514F2250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7293" y="2660809"/>
                <a:ext cx="6391742" cy="3809220"/>
              </a:xfrm>
              <a:prstGeom prst="rect">
                <a:avLst/>
              </a:prstGeom>
            </p:spPr>
          </p:pic>
          <p:pic>
            <p:nvPicPr>
              <p:cNvPr id="20" name="Imagen 19" descr="Gráfico, Gráfico de barras&#10;&#10;El contenido generado por IA puede ser incorrecto.">
                <a:extLst>
                  <a:ext uri="{FF2B5EF4-FFF2-40B4-BE49-F238E27FC236}">
                    <a16:creationId xmlns:a16="http://schemas.microsoft.com/office/drawing/2014/main" id="{68F7DBAE-9058-B26F-9313-36D5A5D66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7293" y="6922994"/>
                <a:ext cx="6391742" cy="380922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474FF8CC-4D50-DD8B-C365-64036EDED2FA}"/>
                    </a:ext>
                  </a:extLst>
                </p:cNvPr>
                <p:cNvSpPr txBox="1"/>
                <p:nvPr/>
              </p:nvSpPr>
              <p:spPr>
                <a:xfrm>
                  <a:off x="11743857" y="5654292"/>
                  <a:ext cx="6391743" cy="48404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sz="1400">
                            <a:latin typeface="Cambria Math" panose="02040503050406030204" pitchFamily="18" charset="0"/>
                          </a:rPr>
                          <m:t>Tasa</m:t>
                        </m:r>
                        <m:r>
                          <a:rPr lang="es-E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1400">
                            <a:latin typeface="Cambria Math" panose="02040503050406030204" pitchFamily="18" charset="0"/>
                          </a:rPr>
                          <m:t>casos</m:t>
                        </m:r>
                        <m:r>
                          <a:rPr lang="es-E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1400">
                            <a:latin typeface="Cambria Math" panose="02040503050406030204" pitchFamily="18" charset="0"/>
                          </a:rPr>
                          <m:t>ER</m:t>
                        </m:r>
                        <m:r>
                          <a:rPr lang="es-E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1400">
                            <a:latin typeface="Cambria Math" panose="02040503050406030204" pitchFamily="18" charset="0"/>
                          </a:rPr>
                          <m:t>por</m:t>
                        </m:r>
                        <m:r>
                          <a:rPr lang="es-ES" sz="1400">
                            <a:latin typeface="Cambria Math" panose="02040503050406030204" pitchFamily="18" charset="0"/>
                          </a:rPr>
                          <m:t> 100.000 </m:t>
                        </m:r>
                        <m:r>
                          <m:rPr>
                            <m:sty m:val="p"/>
                          </m:rPr>
                          <a:rPr lang="es-ES" sz="1400">
                            <a:latin typeface="Cambria Math" panose="02040503050406030204" pitchFamily="18" charset="0"/>
                          </a:rPr>
                          <m:t>hab</m:t>
                        </m:r>
                        <m:r>
                          <a:rPr lang="es-ES" sz="1400">
                            <a:latin typeface="Cambria Math" panose="02040503050406030204" pitchFamily="18" charset="0"/>
                          </a:rPr>
                          <m:t>. = </m:t>
                        </m:r>
                        <m:d>
                          <m:d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Casos</m:t>
                                </m:r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ER</m:t>
                                </m:r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notificados</m:t>
                                </m:r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en</m:t>
                                </m:r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 2018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Poblaci</m:t>
                                </m:r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total</m:t>
                                </m:r>
                              </m:den>
                            </m:f>
                          </m:e>
                        </m:d>
                        <m:r>
                          <a:rPr lang="es-ES" sz="1400">
                            <a:latin typeface="Cambria Math" panose="02040503050406030204" pitchFamily="18" charset="0"/>
                          </a:rPr>
                          <m:t>×100.000</m:t>
                        </m:r>
                      </m:oMath>
                    </m:oMathPara>
                  </a14:m>
                  <a:endParaRPr lang="es-ES" sz="1400" dirty="0">
                    <a:latin typeface="Public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474FF8CC-4D50-DD8B-C365-64036EDED2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43857" y="5654292"/>
                  <a:ext cx="6391743" cy="4840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7EAA1D2F-FC97-64C5-FC6D-425DD796940B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- 13 -</a:t>
            </a:r>
          </a:p>
        </p:txBody>
      </p:sp>
    </p:spTree>
    <p:extLst>
      <p:ext uri="{BB962C8B-B14F-4D97-AF65-F5344CB8AC3E}">
        <p14:creationId xmlns:p14="http://schemas.microsoft.com/office/powerpoint/2010/main" val="2740081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998A38-1CB2-5154-A619-FE0182B52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7841DC4F-021A-77D5-5583-0A67D11939F3}"/>
              </a:ext>
            </a:extLst>
          </p:cNvPr>
          <p:cNvSpPr/>
          <p:nvPr/>
        </p:nvSpPr>
        <p:spPr>
          <a:xfrm rot="-137149">
            <a:off x="-400707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E2A8FAB0-8E4F-F0CD-BF37-BED87CF25E71}"/>
              </a:ext>
            </a:extLst>
          </p:cNvPr>
          <p:cNvSpPr/>
          <p:nvPr/>
        </p:nvSpPr>
        <p:spPr>
          <a:xfrm rot="-137149">
            <a:off x="17420051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DF12E5C1-4D2D-3636-ADD8-2714C73EB952}"/>
              </a:ext>
            </a:extLst>
          </p:cNvPr>
          <p:cNvSpPr txBox="1"/>
          <p:nvPr/>
        </p:nvSpPr>
        <p:spPr>
          <a:xfrm>
            <a:off x="1672932" y="271715"/>
            <a:ext cx="14942136" cy="212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Resultados</a:t>
            </a:r>
          </a:p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- </a:t>
            </a:r>
            <a:r>
              <a:rPr lang="es-ES" sz="630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ReeR</a:t>
            </a: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-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0E8EEB9D-0167-7903-9AC6-D53235A61CEE}"/>
              </a:ext>
            </a:extLst>
          </p:cNvPr>
          <p:cNvSpPr txBox="1"/>
          <p:nvPr/>
        </p:nvSpPr>
        <p:spPr>
          <a:xfrm>
            <a:off x="0" y="2401080"/>
            <a:ext cx="11734800" cy="527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Incidencia de las ER según género (2020 – 2022)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A58442FE-22E6-A851-FF7B-4FAED3A36270}"/>
              </a:ext>
            </a:extLst>
          </p:cNvPr>
          <p:cNvSpPr txBox="1"/>
          <p:nvPr/>
        </p:nvSpPr>
        <p:spPr>
          <a:xfrm>
            <a:off x="300296" y="8030927"/>
            <a:ext cx="11100539" cy="16601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Inicialmente los hombres presentaban una mayor incidencia (55%).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En 2022 los diagnósticos en mujeres se incrementaron (50%).</a:t>
            </a: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Tres de las cinco ER más notificadas presentan una incidencia similar.</a:t>
            </a: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8C77957-E314-B866-5730-6781F2895923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- 14 -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9650331E-AA95-2610-E10C-759F4310497B}"/>
              </a:ext>
            </a:extLst>
          </p:cNvPr>
          <p:cNvGrpSpPr/>
          <p:nvPr/>
        </p:nvGrpSpPr>
        <p:grpSpPr>
          <a:xfrm>
            <a:off x="11378552" y="2171700"/>
            <a:ext cx="6309373" cy="7132334"/>
            <a:chOff x="11005005" y="2256072"/>
            <a:chExt cx="6309373" cy="7132334"/>
          </a:xfrm>
        </p:grpSpPr>
        <p:pic>
          <p:nvPicPr>
            <p:cNvPr id="20" name="Imagen 19" descr="Gráfico&#10;&#10;El contenido generado por IA puede ser incorrecto.">
              <a:extLst>
                <a:ext uri="{FF2B5EF4-FFF2-40B4-BE49-F238E27FC236}">
                  <a16:creationId xmlns:a16="http://schemas.microsoft.com/office/drawing/2014/main" id="{2AB68764-6C75-165F-7F12-4B54A70E8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5005" y="5822239"/>
              <a:ext cx="6309373" cy="3566167"/>
            </a:xfrm>
            <a:prstGeom prst="rect">
              <a:avLst/>
            </a:prstGeom>
          </p:spPr>
        </p:pic>
        <p:pic>
          <p:nvPicPr>
            <p:cNvPr id="24" name="Imagen 23" descr="Gráfico, Gráfico de barras&#10;&#10;El contenido generado por IA puede ser incorrecto.">
              <a:extLst>
                <a:ext uri="{FF2B5EF4-FFF2-40B4-BE49-F238E27FC236}">
                  <a16:creationId xmlns:a16="http://schemas.microsoft.com/office/drawing/2014/main" id="{E072605E-E5DC-C7B0-C042-D96181487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5005" y="2256072"/>
              <a:ext cx="6309373" cy="3566167"/>
            </a:xfrm>
            <a:prstGeom prst="rect">
              <a:avLst/>
            </a:prstGeom>
          </p:spPr>
        </p:pic>
      </p:grpSp>
      <p:pic>
        <p:nvPicPr>
          <p:cNvPr id="27" name="Imagen 26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95DD8A62-481D-2B8D-9548-EC9AB21C6B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319302"/>
            <a:ext cx="7223774" cy="44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76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FED033-3D00-81AA-4C12-18F31D185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6">
            <a:extLst>
              <a:ext uri="{FF2B5EF4-FFF2-40B4-BE49-F238E27FC236}">
                <a16:creationId xmlns:a16="http://schemas.microsoft.com/office/drawing/2014/main" id="{397FB4D2-84A1-4B7A-28C4-29CF30C54246}"/>
              </a:ext>
            </a:extLst>
          </p:cNvPr>
          <p:cNvSpPr/>
          <p:nvPr/>
        </p:nvSpPr>
        <p:spPr>
          <a:xfrm>
            <a:off x="111746" y="6989858"/>
            <a:ext cx="2265479" cy="2283017"/>
          </a:xfrm>
          <a:custGeom>
            <a:avLst/>
            <a:gdLst/>
            <a:ahLst/>
            <a:cxnLst/>
            <a:rect l="l" t="t" r="r" b="b"/>
            <a:pathLst>
              <a:path w="3549762" h="344004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EACC0E63-6186-3F25-01B9-9B65C9F6C0A9}"/>
              </a:ext>
            </a:extLst>
          </p:cNvPr>
          <p:cNvSpPr/>
          <p:nvPr/>
        </p:nvSpPr>
        <p:spPr>
          <a:xfrm rot="-1248570">
            <a:off x="15899635" y="7238889"/>
            <a:ext cx="1935426" cy="2905275"/>
          </a:xfrm>
          <a:custGeom>
            <a:avLst/>
            <a:gdLst/>
            <a:ahLst/>
            <a:cxnLst/>
            <a:rect l="l" t="t" r="r" b="b"/>
            <a:pathLst>
              <a:path w="2599568" h="3704047">
                <a:moveTo>
                  <a:pt x="0" y="0"/>
                </a:moveTo>
                <a:lnTo>
                  <a:pt x="2599567" y="0"/>
                </a:lnTo>
                <a:lnTo>
                  <a:pt x="2599567" y="3704048"/>
                </a:lnTo>
                <a:lnTo>
                  <a:pt x="0" y="37040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24" name="Freeform 24">
            <a:extLst>
              <a:ext uri="{FF2B5EF4-FFF2-40B4-BE49-F238E27FC236}">
                <a16:creationId xmlns:a16="http://schemas.microsoft.com/office/drawing/2014/main" id="{7912E64B-15A4-B188-BD4D-022937765A89}"/>
              </a:ext>
            </a:extLst>
          </p:cNvPr>
          <p:cNvSpPr/>
          <p:nvPr/>
        </p:nvSpPr>
        <p:spPr>
          <a:xfrm rot="-137149">
            <a:off x="928767" y="266804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25" name="Freeform 25">
            <a:extLst>
              <a:ext uri="{FF2B5EF4-FFF2-40B4-BE49-F238E27FC236}">
                <a16:creationId xmlns:a16="http://schemas.microsoft.com/office/drawing/2014/main" id="{E83E8C56-1EA7-75EA-CD08-B2103B21622C}"/>
              </a:ext>
            </a:extLst>
          </p:cNvPr>
          <p:cNvSpPr/>
          <p:nvPr/>
        </p:nvSpPr>
        <p:spPr>
          <a:xfrm rot="-5400000">
            <a:off x="16176745" y="2863637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90898715-D687-BFB0-3F01-09E2846FCA35}"/>
              </a:ext>
            </a:extLst>
          </p:cNvPr>
          <p:cNvSpPr txBox="1"/>
          <p:nvPr/>
        </p:nvSpPr>
        <p:spPr>
          <a:xfrm>
            <a:off x="1028700" y="271715"/>
            <a:ext cx="16230600" cy="1000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Conclusiones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id="{2C29C8A2-15F6-5310-4E16-C95782C8457B}"/>
              </a:ext>
            </a:extLst>
          </p:cNvPr>
          <p:cNvSpPr txBox="1"/>
          <p:nvPr/>
        </p:nvSpPr>
        <p:spPr>
          <a:xfrm>
            <a:off x="2514600" y="1922371"/>
            <a:ext cx="13662145" cy="6788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Se confirma el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crecimiento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sostenido de la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investigación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en el ámbito de las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Enfermedades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Raras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N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o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existe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una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correlación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significativa entre el número de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genes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y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fenotipos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asociados a las Enfermedades Raras de origen genético.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En España, l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as comunidades autónomas con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mayor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población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no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concentran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necesariamente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más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diagnósticos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</a:p>
          <a:p>
            <a:pPr marL="1257300" lvl="2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Posibles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diferencias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en la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organización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sanitaria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a nivel autonómico. Desigualdad estructural.</a:t>
            </a: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análisis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por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género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reveló un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aumento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significativo de diagnósticos en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mujeres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hasta el 50 % en 2022.</a:t>
            </a:r>
          </a:p>
          <a:p>
            <a:pPr marL="1257300" lvl="2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Posibles mejoras en el acceso al diagnóstico o una reducción de sesgos clínicos.</a:t>
            </a: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A2AF170-F5C6-DA56-6A48-49DAB0D71B35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- 15 -</a:t>
            </a:r>
          </a:p>
        </p:txBody>
      </p:sp>
    </p:spTree>
    <p:extLst>
      <p:ext uri="{BB962C8B-B14F-4D97-AF65-F5344CB8AC3E}">
        <p14:creationId xmlns:p14="http://schemas.microsoft.com/office/powerpoint/2010/main" val="3227234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3">
            <a:extLst>
              <a:ext uri="{FF2B5EF4-FFF2-40B4-BE49-F238E27FC236}">
                <a16:creationId xmlns:a16="http://schemas.microsoft.com/office/drawing/2014/main" id="{A23BDB2C-A555-872D-C55F-A461A65FE3A5}"/>
              </a:ext>
            </a:extLst>
          </p:cNvPr>
          <p:cNvSpPr/>
          <p:nvPr/>
        </p:nvSpPr>
        <p:spPr>
          <a:xfrm rot="19806923">
            <a:off x="966852" y="8878515"/>
            <a:ext cx="1297519" cy="1990825"/>
          </a:xfrm>
          <a:custGeom>
            <a:avLst/>
            <a:gdLst/>
            <a:ahLst/>
            <a:cxnLst/>
            <a:rect l="l" t="t" r="r" b="b"/>
            <a:pathLst>
              <a:path w="1769402" h="2463725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Freeform 17"/>
          <p:cNvSpPr/>
          <p:nvPr/>
        </p:nvSpPr>
        <p:spPr>
          <a:xfrm>
            <a:off x="7177984" y="7341553"/>
            <a:ext cx="2172806" cy="2105647"/>
          </a:xfrm>
          <a:custGeom>
            <a:avLst/>
            <a:gdLst/>
            <a:ahLst/>
            <a:cxnLst/>
            <a:rect l="l" t="t" r="r" b="b"/>
            <a:pathLst>
              <a:path w="2172806" h="2105647">
                <a:moveTo>
                  <a:pt x="0" y="0"/>
                </a:moveTo>
                <a:lnTo>
                  <a:pt x="2172806" y="0"/>
                </a:lnTo>
                <a:lnTo>
                  <a:pt x="2172806" y="2105647"/>
                </a:lnTo>
                <a:lnTo>
                  <a:pt x="0" y="2105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8" name="Freeform 18"/>
          <p:cNvSpPr/>
          <p:nvPr/>
        </p:nvSpPr>
        <p:spPr>
          <a:xfrm rot="10800000">
            <a:off x="-190384" y="-284833"/>
            <a:ext cx="2797736" cy="2797736"/>
          </a:xfrm>
          <a:custGeom>
            <a:avLst/>
            <a:gdLst/>
            <a:ahLst/>
            <a:cxnLst/>
            <a:rect l="l" t="t" r="r" b="b"/>
            <a:pathLst>
              <a:path w="2797736" h="2797736">
                <a:moveTo>
                  <a:pt x="0" y="0"/>
                </a:moveTo>
                <a:lnTo>
                  <a:pt x="2797736" y="0"/>
                </a:lnTo>
                <a:lnTo>
                  <a:pt x="2797736" y="2797736"/>
                </a:lnTo>
                <a:lnTo>
                  <a:pt x="0" y="27977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7773CFEE-F8AB-2C78-B751-EBC43DF9880A}"/>
              </a:ext>
            </a:extLst>
          </p:cNvPr>
          <p:cNvSpPr txBox="1"/>
          <p:nvPr/>
        </p:nvSpPr>
        <p:spPr>
          <a:xfrm>
            <a:off x="9917725" y="368392"/>
            <a:ext cx="7557956" cy="978893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 lang="es-ES" noProof="0" dirty="0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05F0A099-6FE7-39E5-9CD7-1C921A739912}"/>
              </a:ext>
            </a:extLst>
          </p:cNvPr>
          <p:cNvGrpSpPr/>
          <p:nvPr/>
        </p:nvGrpSpPr>
        <p:grpSpPr>
          <a:xfrm>
            <a:off x="8493139" y="973743"/>
            <a:ext cx="9757200" cy="8611370"/>
            <a:chOff x="598386" y="952500"/>
            <a:chExt cx="9757200" cy="8078437"/>
          </a:xfrm>
        </p:grpSpPr>
        <p:sp>
          <p:nvSpPr>
            <p:cNvPr id="25" name="TextBox 25"/>
            <p:cNvSpPr txBox="1"/>
            <p:nvPr/>
          </p:nvSpPr>
          <p:spPr>
            <a:xfrm>
              <a:off x="598386" y="952500"/>
              <a:ext cx="9757200" cy="111421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9799"/>
                </a:lnSpc>
              </a:pPr>
              <a:r>
                <a:rPr lang="es-ES" sz="6999" noProof="0" dirty="0">
                  <a:solidFill>
                    <a:srgbClr val="222366"/>
                  </a:solidFill>
                  <a:latin typeface="Brick Sans"/>
                  <a:ea typeface="Brick Sans"/>
                  <a:cs typeface="Brick Sans"/>
                  <a:sym typeface="Brick Sans"/>
                </a:rPr>
                <a:t>Trabajo futuro…</a:t>
              </a:r>
            </a:p>
          </p:txBody>
        </p:sp>
        <p:sp>
          <p:nvSpPr>
            <p:cNvPr id="31" name="TextBox 9">
              <a:extLst>
                <a:ext uri="{FF2B5EF4-FFF2-40B4-BE49-F238E27FC236}">
                  <a16:creationId xmlns:a16="http://schemas.microsoft.com/office/drawing/2014/main" id="{28A12A14-A90E-6BC4-31B9-F631A4FBA229}"/>
                </a:ext>
              </a:extLst>
            </p:cNvPr>
            <p:cNvSpPr txBox="1"/>
            <p:nvPr/>
          </p:nvSpPr>
          <p:spPr>
            <a:xfrm>
              <a:off x="1186672" y="2362256"/>
              <a:ext cx="8649427" cy="66686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spcAft>
                  <a:spcPts val="400"/>
                </a:spcAft>
                <a:buFont typeface="Wingdings" panose="05000000000000000000" pitchFamily="2" charset="2"/>
                <a:buChar char="q"/>
              </a:pPr>
              <a:r>
                <a:rPr lang="es-ES" sz="2499" b="1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Clasificación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de enfermedades por sistema afectado (Aprendizaje Supervisado). </a:t>
              </a:r>
            </a:p>
            <a:p>
              <a:pPr lvl="1" algn="just">
                <a:lnSpc>
                  <a:spcPct val="150000"/>
                </a:lnSpc>
                <a:spcAft>
                  <a:spcPts val="400"/>
                </a:spcAft>
              </a:pPr>
              <a:r>
                <a:rPr lang="es-ES" sz="2499" b="1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Predecir</a:t>
              </a: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a qué sistema del cuerpo afecta una ER a partir del estudio de características 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(prevalencia, edad de inicio, fenotipos, etc.).</a:t>
              </a:r>
            </a:p>
            <a:p>
              <a:pPr marL="342900" indent="-342900" algn="just">
                <a:lnSpc>
                  <a:spcPct val="150000"/>
                </a:lnSpc>
                <a:spcAft>
                  <a:spcPts val="400"/>
                </a:spcAft>
                <a:buFont typeface="Wingdings" panose="05000000000000000000" pitchFamily="2" charset="2"/>
                <a:buChar char="q"/>
              </a:pP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Analizar las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interacciones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entre un fármaco huérfano y la proteína de un gen.</a:t>
              </a:r>
            </a:p>
            <a:p>
              <a:pPr lvl="1" algn="just">
                <a:lnSpc>
                  <a:spcPct val="150000"/>
                </a:lnSpc>
                <a:spcAft>
                  <a:spcPts val="400"/>
                </a:spcAft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Por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ejemplo: interacción CBD y proteínas de los genes causantes de las EED (SYNGAP1, SLC6A1, etc.).</a:t>
              </a:r>
            </a:p>
            <a:p>
              <a:pPr marL="800100" lvl="1" indent="-342900" algn="just">
                <a:lnSpc>
                  <a:spcPct val="150000"/>
                </a:lnSpc>
                <a:spcAft>
                  <a:spcPts val="400"/>
                </a:spcAft>
                <a:buFont typeface="Wingdings" panose="05000000000000000000" pitchFamily="2" charset="2"/>
                <a:buChar char="q"/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Estudiar rutas metabólicas e interferencias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con proteínas similares.</a:t>
              </a:r>
            </a:p>
            <a:p>
              <a:pPr marL="800100" lvl="1" indent="-342900" algn="just">
                <a:lnSpc>
                  <a:spcPct val="150000"/>
                </a:lnSpc>
                <a:spcAft>
                  <a:spcPts val="400"/>
                </a:spcAft>
                <a:buFont typeface="Wingdings" panose="05000000000000000000" pitchFamily="2" charset="2"/>
                <a:buChar char="q"/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Estudiar 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fármacos químicamente similares.</a:t>
              </a:r>
              <a:endPara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C936E357-8044-B4C1-6B07-233486BD79BA}"/>
              </a:ext>
            </a:extLst>
          </p:cNvPr>
          <p:cNvGrpSpPr/>
          <p:nvPr/>
        </p:nvGrpSpPr>
        <p:grpSpPr>
          <a:xfrm>
            <a:off x="368248" y="2087688"/>
            <a:ext cx="7895225" cy="6599939"/>
            <a:chOff x="10135953" y="2353561"/>
            <a:chExt cx="7895225" cy="6599939"/>
          </a:xfrm>
        </p:grpSpPr>
        <p:sp>
          <p:nvSpPr>
            <p:cNvPr id="29" name="Rectángulo: esquinas redondeadas 28">
              <a:extLst>
                <a:ext uri="{FF2B5EF4-FFF2-40B4-BE49-F238E27FC236}">
                  <a16:creationId xmlns:a16="http://schemas.microsoft.com/office/drawing/2014/main" id="{A398D946-2158-21A9-D5AE-E71852FEC829}"/>
                </a:ext>
              </a:extLst>
            </p:cNvPr>
            <p:cNvSpPr/>
            <p:nvPr/>
          </p:nvSpPr>
          <p:spPr>
            <a:xfrm>
              <a:off x="10135953" y="2353561"/>
              <a:ext cx="7895225" cy="6599939"/>
            </a:xfrm>
            <a:prstGeom prst="roundRect">
              <a:avLst/>
            </a:prstGeom>
            <a:solidFill>
              <a:srgbClr val="E9EAF6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0427678" y="2940729"/>
              <a:ext cx="7311774" cy="5271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s-ES" sz="3200" b="1" noProof="0" dirty="0">
                  <a:solidFill>
                    <a:srgbClr val="222366"/>
                  </a:solidFill>
                  <a:latin typeface="Public Sans Heavy"/>
                  <a:ea typeface="Public Sans Heavy"/>
                  <a:cs typeface="Public Sans Heavy"/>
                  <a:sym typeface="Public Sans Heavy"/>
                </a:rPr>
                <a:t>Limitaciones del estudio realizado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0910705" y="3791767"/>
              <a:ext cx="6717720" cy="45445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s-ES" sz="2499" b="1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Fuentes de datos incompletas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:</a:t>
              </a:r>
            </a:p>
            <a:p>
              <a:pPr marL="800100" lvl="1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API de Orphadata 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aún en fase de implementación.</a:t>
              </a:r>
            </a:p>
            <a:p>
              <a:pPr marL="800100" lvl="1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Falta de homogeneidad en los criterios de notificación al Registro Estatal de enfermedades Raras entre las diferentes comunidades.</a:t>
              </a:r>
              <a:endPara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Acceso limitado a los datos.</a:t>
              </a: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000D3380-3BD4-6600-5587-A25BB6EE59ED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- 16 -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" y="0"/>
            <a:ext cx="7703956" cy="10307472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E6D1B91C-E4DA-D8E0-6E52-7E17D54E7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r="17280"/>
          <a:stretch/>
        </p:blipFill>
        <p:spPr>
          <a:xfrm>
            <a:off x="4373182" y="10"/>
            <a:ext cx="13914818" cy="10286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32" name="TextBox 32"/>
          <p:cNvSpPr txBox="1"/>
          <p:nvPr/>
        </p:nvSpPr>
        <p:spPr>
          <a:xfrm>
            <a:off x="992874" y="4278571"/>
            <a:ext cx="4742910" cy="3960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  <a:sym typeface="Brick Sans"/>
              </a:rPr>
              <a:t>¿Reconoces esta imagen?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22894" y="1049600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 rot="-1793077">
            <a:off x="2538149" y="94940"/>
            <a:ext cx="1297519" cy="1990825"/>
          </a:xfrm>
          <a:custGeom>
            <a:avLst/>
            <a:gdLst/>
            <a:ahLst/>
            <a:cxnLst/>
            <a:rect l="l" t="t" r="r" b="b"/>
            <a:pathLst>
              <a:path w="1769402" h="2463725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4" name="Freeform 4"/>
          <p:cNvSpPr/>
          <p:nvPr/>
        </p:nvSpPr>
        <p:spPr>
          <a:xfrm>
            <a:off x="12652535" y="2252131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5" name="Freeform 5"/>
          <p:cNvSpPr/>
          <p:nvPr/>
        </p:nvSpPr>
        <p:spPr>
          <a:xfrm rot="855077">
            <a:off x="15027598" y="1082082"/>
            <a:ext cx="1515750" cy="1925863"/>
          </a:xfrm>
          <a:custGeom>
            <a:avLst/>
            <a:gdLst/>
            <a:ahLst/>
            <a:cxnLst/>
            <a:rect l="l" t="t" r="r" b="b"/>
            <a:pathLst>
              <a:path w="2066999" h="2383332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6" name="Group 6"/>
          <p:cNvGrpSpPr/>
          <p:nvPr/>
        </p:nvGrpSpPr>
        <p:grpSpPr>
          <a:xfrm>
            <a:off x="3129847" y="603503"/>
            <a:ext cx="12092272" cy="4190887"/>
            <a:chOff x="0" y="0"/>
            <a:chExt cx="1100680" cy="38146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00680" cy="381469"/>
            </a:xfrm>
            <a:custGeom>
              <a:avLst/>
              <a:gdLst/>
              <a:ahLst/>
              <a:cxnLst/>
              <a:rect l="l" t="t" r="r" b="b"/>
              <a:pathLst>
                <a:path w="1100680" h="381469">
                  <a:moveTo>
                    <a:pt x="897480" y="0"/>
                  </a:moveTo>
                  <a:cubicBezTo>
                    <a:pt x="1009705" y="0"/>
                    <a:pt x="1100680" y="85395"/>
                    <a:pt x="1100680" y="190734"/>
                  </a:cubicBezTo>
                  <a:cubicBezTo>
                    <a:pt x="1100680" y="296074"/>
                    <a:pt x="1009705" y="381469"/>
                    <a:pt x="897480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100680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12" name="Freeform 12"/>
          <p:cNvSpPr/>
          <p:nvPr/>
        </p:nvSpPr>
        <p:spPr>
          <a:xfrm rot="-1257881">
            <a:off x="479741" y="4136476"/>
            <a:ext cx="2603074" cy="2779743"/>
          </a:xfrm>
          <a:custGeom>
            <a:avLst/>
            <a:gdLst/>
            <a:ahLst/>
            <a:cxnLst/>
            <a:rect l="l" t="t" r="r" b="b"/>
            <a:pathLst>
              <a:path w="3549762" h="344004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3" name="Freeform 13"/>
          <p:cNvSpPr/>
          <p:nvPr/>
        </p:nvSpPr>
        <p:spPr>
          <a:xfrm rot="-1248570">
            <a:off x="15607062" y="4629892"/>
            <a:ext cx="2115816" cy="3322055"/>
          </a:xfrm>
          <a:custGeom>
            <a:avLst/>
            <a:gdLst/>
            <a:ahLst/>
            <a:cxnLst/>
            <a:rect l="l" t="t" r="r" b="b"/>
            <a:pathLst>
              <a:path w="2885297" h="4111175">
                <a:moveTo>
                  <a:pt x="0" y="0"/>
                </a:moveTo>
                <a:lnTo>
                  <a:pt x="2885297" y="0"/>
                </a:lnTo>
                <a:lnTo>
                  <a:pt x="2885297" y="4111175"/>
                </a:lnTo>
                <a:lnTo>
                  <a:pt x="0" y="41111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A503DC-C855-7A02-8225-7C37095A98DB}"/>
              </a:ext>
            </a:extLst>
          </p:cNvPr>
          <p:cNvGrpSpPr/>
          <p:nvPr/>
        </p:nvGrpSpPr>
        <p:grpSpPr>
          <a:xfrm>
            <a:off x="3669782" y="5948506"/>
            <a:ext cx="11012402" cy="5160734"/>
            <a:chOff x="2639554" y="5925761"/>
            <a:chExt cx="11012402" cy="5160734"/>
          </a:xfrm>
        </p:grpSpPr>
        <p:sp>
          <p:nvSpPr>
            <p:cNvPr id="9" name="Freeform 9"/>
            <p:cNvSpPr/>
            <p:nvPr/>
          </p:nvSpPr>
          <p:spPr>
            <a:xfrm>
              <a:off x="8508105" y="6092606"/>
              <a:ext cx="4156736" cy="4993889"/>
            </a:xfrm>
            <a:custGeom>
              <a:avLst/>
              <a:gdLst/>
              <a:ahLst/>
              <a:cxnLst/>
              <a:rect l="l" t="t" r="r" b="b"/>
              <a:pathLst>
                <a:path w="5018594" h="5403600">
                  <a:moveTo>
                    <a:pt x="0" y="0"/>
                  </a:moveTo>
                  <a:lnTo>
                    <a:pt x="5018594" y="0"/>
                  </a:lnTo>
                  <a:lnTo>
                    <a:pt x="5018594" y="5403600"/>
                  </a:lnTo>
                  <a:lnTo>
                    <a:pt x="0" y="5403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2639554" y="5925761"/>
              <a:ext cx="3159389" cy="4676932"/>
            </a:xfrm>
            <a:custGeom>
              <a:avLst/>
              <a:gdLst/>
              <a:ahLst/>
              <a:cxnLst/>
              <a:rect l="l" t="t" r="r" b="b"/>
              <a:pathLst>
                <a:path w="3814457" h="5060639">
                  <a:moveTo>
                    <a:pt x="0" y="0"/>
                  </a:moveTo>
                  <a:lnTo>
                    <a:pt x="3814457" y="0"/>
                  </a:lnTo>
                  <a:lnTo>
                    <a:pt x="3814457" y="5060640"/>
                  </a:lnTo>
                  <a:lnTo>
                    <a:pt x="0" y="50606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5257027" y="6399176"/>
              <a:ext cx="3174038" cy="4385776"/>
            </a:xfrm>
            <a:custGeom>
              <a:avLst/>
              <a:gdLst/>
              <a:ahLst/>
              <a:cxnLst/>
              <a:rect l="l" t="t" r="r" b="b"/>
              <a:pathLst>
                <a:path w="4031635" h="5229715">
                  <a:moveTo>
                    <a:pt x="0" y="0"/>
                  </a:moveTo>
                  <a:lnTo>
                    <a:pt x="4031635" y="0"/>
                  </a:lnTo>
                  <a:lnTo>
                    <a:pt x="4031635" y="5229715"/>
                  </a:lnTo>
                  <a:lnTo>
                    <a:pt x="0" y="5229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11064984" y="5925761"/>
              <a:ext cx="2586972" cy="4810894"/>
            </a:xfrm>
            <a:custGeom>
              <a:avLst/>
              <a:gdLst/>
              <a:ahLst/>
              <a:cxnLst/>
              <a:rect l="l" t="t" r="r" b="b"/>
              <a:pathLst>
                <a:path w="3123355" h="5205592">
                  <a:moveTo>
                    <a:pt x="0" y="0"/>
                  </a:moveTo>
                  <a:lnTo>
                    <a:pt x="3123356" y="0"/>
                  </a:lnTo>
                  <a:lnTo>
                    <a:pt x="3123356" y="5205592"/>
                  </a:lnTo>
                  <a:lnTo>
                    <a:pt x="0" y="52055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</p:grpSp>
      <p:sp>
        <p:nvSpPr>
          <p:cNvPr id="15" name="Freeform 15"/>
          <p:cNvSpPr/>
          <p:nvPr/>
        </p:nvSpPr>
        <p:spPr>
          <a:xfrm rot="-5500207">
            <a:off x="3544370" y="3949723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6" name="Freeform 16"/>
          <p:cNvSpPr/>
          <p:nvPr/>
        </p:nvSpPr>
        <p:spPr>
          <a:xfrm rot="-5500207" flipH="1">
            <a:off x="12877809" y="3865185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1402007" y="0"/>
                </a:moveTo>
                <a:lnTo>
                  <a:pt x="0" y="0"/>
                </a:lnTo>
                <a:lnTo>
                  <a:pt x="0" y="1402006"/>
                </a:lnTo>
                <a:lnTo>
                  <a:pt x="1402007" y="1402006"/>
                </a:lnTo>
                <a:lnTo>
                  <a:pt x="1402007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TextBox 17"/>
          <p:cNvSpPr txBox="1"/>
          <p:nvPr/>
        </p:nvSpPr>
        <p:spPr>
          <a:xfrm>
            <a:off x="3777135" y="2022887"/>
            <a:ext cx="10311897" cy="1114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s-ES" sz="6999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¡Muchas gracias!</a:t>
            </a:r>
          </a:p>
        </p:txBody>
      </p:sp>
      <p:pic>
        <p:nvPicPr>
          <p:cNvPr id="19" name="Picture 25" descr="A pink rectangle with white text&#10;&#10;AI-generated content may be incorrect.">
            <a:extLst>
              <a:ext uri="{FF2B5EF4-FFF2-40B4-BE49-F238E27FC236}">
                <a16:creationId xmlns:a16="http://schemas.microsoft.com/office/drawing/2014/main" id="{448CF848-D655-EF50-5BEA-3D2521A02ED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" t="36642" r="2909" b="38442"/>
          <a:stretch/>
        </p:blipFill>
        <p:spPr>
          <a:xfrm>
            <a:off x="0" y="9698016"/>
            <a:ext cx="2257338" cy="588984"/>
          </a:xfrm>
          <a:prstGeom prst="rect">
            <a:avLst/>
          </a:prstGeom>
        </p:spPr>
      </p:pic>
      <p:pic>
        <p:nvPicPr>
          <p:cNvPr id="20" name="Imagen 19" descr="Logotipo&#10;&#10;El contenido generado por IA puede ser incorrecto.">
            <a:extLst>
              <a:ext uri="{FF2B5EF4-FFF2-40B4-BE49-F238E27FC236}">
                <a16:creationId xmlns:a16="http://schemas.microsoft.com/office/drawing/2014/main" id="{A3633358-A9F5-F33C-46EE-96E09CFCB722}"/>
              </a:ext>
            </a:extLst>
          </p:cNvPr>
          <p:cNvPicPr>
            <a:picLocks noChangeAspect="1"/>
          </p:cNvPicPr>
          <p:nvPr/>
        </p:nvPicPr>
        <p:blipFill>
          <a:blip r:embed="rId2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886" y="146124"/>
            <a:ext cx="2592388" cy="25923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35548" y="1946353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 rot="-1793077">
            <a:off x="1867173" y="693591"/>
            <a:ext cx="1769402" cy="2463725"/>
          </a:xfrm>
          <a:custGeom>
            <a:avLst/>
            <a:gdLst/>
            <a:ahLst/>
            <a:cxnLst/>
            <a:rect l="l" t="t" r="r" b="b"/>
            <a:pathLst>
              <a:path w="1769402" h="2463725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4" name="Freeform 4"/>
          <p:cNvSpPr/>
          <p:nvPr/>
        </p:nvSpPr>
        <p:spPr>
          <a:xfrm>
            <a:off x="11141168" y="3285694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5" name="Freeform 5"/>
          <p:cNvSpPr/>
          <p:nvPr/>
        </p:nvSpPr>
        <p:spPr>
          <a:xfrm rot="855077">
            <a:off x="14123344" y="407456"/>
            <a:ext cx="2066999" cy="2383332"/>
          </a:xfrm>
          <a:custGeom>
            <a:avLst/>
            <a:gdLst/>
            <a:ahLst/>
            <a:cxnLst/>
            <a:rect l="l" t="t" r="r" b="b"/>
            <a:pathLst>
              <a:path w="2066999" h="2383332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6" name="Group 6"/>
          <p:cNvGrpSpPr/>
          <p:nvPr/>
        </p:nvGrpSpPr>
        <p:grpSpPr>
          <a:xfrm>
            <a:off x="3129847" y="759834"/>
            <a:ext cx="12092272" cy="4764666"/>
            <a:chOff x="0" y="0"/>
            <a:chExt cx="1100680" cy="38146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00680" cy="381469"/>
            </a:xfrm>
            <a:custGeom>
              <a:avLst/>
              <a:gdLst/>
              <a:ahLst/>
              <a:cxnLst/>
              <a:rect l="l" t="t" r="r" b="b"/>
              <a:pathLst>
                <a:path w="1100680" h="381469">
                  <a:moveTo>
                    <a:pt x="897480" y="0"/>
                  </a:moveTo>
                  <a:cubicBezTo>
                    <a:pt x="1009705" y="0"/>
                    <a:pt x="1100680" y="85395"/>
                    <a:pt x="1100680" y="190734"/>
                  </a:cubicBezTo>
                  <a:cubicBezTo>
                    <a:pt x="1100680" y="296074"/>
                    <a:pt x="1009705" y="381469"/>
                    <a:pt x="897480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100680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12" name="Freeform 12"/>
          <p:cNvSpPr/>
          <p:nvPr/>
        </p:nvSpPr>
        <p:spPr>
          <a:xfrm rot="-1257881">
            <a:off x="439525" y="4141739"/>
            <a:ext cx="2686675" cy="2370414"/>
          </a:xfrm>
          <a:custGeom>
            <a:avLst/>
            <a:gdLst/>
            <a:ahLst/>
            <a:cxnLst/>
            <a:rect l="l" t="t" r="r" b="b"/>
            <a:pathLst>
              <a:path w="3549762" h="344004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3" name="Freeform 13"/>
          <p:cNvSpPr/>
          <p:nvPr/>
        </p:nvSpPr>
        <p:spPr>
          <a:xfrm rot="-1248570">
            <a:off x="15891462" y="4182640"/>
            <a:ext cx="2101345" cy="3428484"/>
          </a:xfrm>
          <a:custGeom>
            <a:avLst/>
            <a:gdLst/>
            <a:ahLst/>
            <a:cxnLst/>
            <a:rect l="l" t="t" r="r" b="b"/>
            <a:pathLst>
              <a:path w="2885297" h="4111175">
                <a:moveTo>
                  <a:pt x="0" y="0"/>
                </a:moveTo>
                <a:lnTo>
                  <a:pt x="2885297" y="0"/>
                </a:lnTo>
                <a:lnTo>
                  <a:pt x="2885297" y="4111175"/>
                </a:lnTo>
                <a:lnTo>
                  <a:pt x="0" y="41111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6580D25D-C04E-C063-215F-546848BEF702}"/>
              </a:ext>
            </a:extLst>
          </p:cNvPr>
          <p:cNvGrpSpPr/>
          <p:nvPr/>
        </p:nvGrpSpPr>
        <p:grpSpPr>
          <a:xfrm>
            <a:off x="3880670" y="6111475"/>
            <a:ext cx="10732683" cy="4722944"/>
            <a:chOff x="3798405" y="6166809"/>
            <a:chExt cx="10732683" cy="4722944"/>
          </a:xfrm>
        </p:grpSpPr>
        <p:sp>
          <p:nvSpPr>
            <p:cNvPr id="9" name="Freeform 9"/>
            <p:cNvSpPr/>
            <p:nvPr/>
          </p:nvSpPr>
          <p:spPr>
            <a:xfrm>
              <a:off x="9501354" y="6166809"/>
              <a:ext cx="3937400" cy="4722944"/>
            </a:xfrm>
            <a:custGeom>
              <a:avLst/>
              <a:gdLst/>
              <a:ahLst/>
              <a:cxnLst/>
              <a:rect l="l" t="t" r="r" b="b"/>
              <a:pathLst>
                <a:path w="5018594" h="5403600">
                  <a:moveTo>
                    <a:pt x="0" y="0"/>
                  </a:moveTo>
                  <a:lnTo>
                    <a:pt x="5018594" y="0"/>
                  </a:lnTo>
                  <a:lnTo>
                    <a:pt x="5018594" y="5403600"/>
                  </a:lnTo>
                  <a:lnTo>
                    <a:pt x="0" y="5403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798405" y="6240698"/>
              <a:ext cx="2992680" cy="4423184"/>
            </a:xfrm>
            <a:custGeom>
              <a:avLst/>
              <a:gdLst/>
              <a:ahLst/>
              <a:cxnLst/>
              <a:rect l="l" t="t" r="r" b="b"/>
              <a:pathLst>
                <a:path w="3814457" h="5060639">
                  <a:moveTo>
                    <a:pt x="0" y="0"/>
                  </a:moveTo>
                  <a:lnTo>
                    <a:pt x="3814457" y="0"/>
                  </a:lnTo>
                  <a:lnTo>
                    <a:pt x="3814457" y="5060640"/>
                  </a:lnTo>
                  <a:lnTo>
                    <a:pt x="0" y="50606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5996994" y="6166809"/>
              <a:ext cx="3163069" cy="4570962"/>
            </a:xfrm>
            <a:custGeom>
              <a:avLst/>
              <a:gdLst/>
              <a:ahLst/>
              <a:cxnLst/>
              <a:rect l="l" t="t" r="r" b="b"/>
              <a:pathLst>
                <a:path w="4031635" h="5229715">
                  <a:moveTo>
                    <a:pt x="0" y="0"/>
                  </a:moveTo>
                  <a:lnTo>
                    <a:pt x="4031635" y="0"/>
                  </a:lnTo>
                  <a:lnTo>
                    <a:pt x="4031635" y="5229715"/>
                  </a:lnTo>
                  <a:lnTo>
                    <a:pt x="0" y="5229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12080620" y="6166809"/>
              <a:ext cx="2450468" cy="4549878"/>
            </a:xfrm>
            <a:custGeom>
              <a:avLst/>
              <a:gdLst/>
              <a:ahLst/>
              <a:cxnLst/>
              <a:rect l="l" t="t" r="r" b="b"/>
              <a:pathLst>
                <a:path w="3123355" h="5205592">
                  <a:moveTo>
                    <a:pt x="0" y="0"/>
                  </a:moveTo>
                  <a:lnTo>
                    <a:pt x="3123356" y="0"/>
                  </a:lnTo>
                  <a:lnTo>
                    <a:pt x="3123356" y="5205592"/>
                  </a:lnTo>
                  <a:lnTo>
                    <a:pt x="0" y="52055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</p:grpSp>
      <p:sp>
        <p:nvSpPr>
          <p:cNvPr id="15" name="Freeform 15"/>
          <p:cNvSpPr/>
          <p:nvPr/>
        </p:nvSpPr>
        <p:spPr>
          <a:xfrm rot="-5500207">
            <a:off x="2329655" y="5567545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16" name="Group 16"/>
          <p:cNvGrpSpPr/>
          <p:nvPr/>
        </p:nvGrpSpPr>
        <p:grpSpPr>
          <a:xfrm>
            <a:off x="5721748" y="258861"/>
            <a:ext cx="7040819" cy="939006"/>
            <a:chOff x="0" y="0"/>
            <a:chExt cx="2860316" cy="38146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860316" cy="381469"/>
            </a:xfrm>
            <a:custGeom>
              <a:avLst/>
              <a:gdLst/>
              <a:ahLst/>
              <a:cxnLst/>
              <a:rect l="l" t="t" r="r" b="b"/>
              <a:pathLst>
                <a:path w="2860316" h="381469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19" name="Freeform 19"/>
          <p:cNvSpPr/>
          <p:nvPr/>
        </p:nvSpPr>
        <p:spPr>
          <a:xfrm rot="-5500207" flipH="1">
            <a:off x="16436803" y="8480772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1402006" y="0"/>
                </a:moveTo>
                <a:lnTo>
                  <a:pt x="0" y="0"/>
                </a:lnTo>
                <a:lnTo>
                  <a:pt x="0" y="1402006"/>
                </a:lnTo>
                <a:lnTo>
                  <a:pt x="1402006" y="1402006"/>
                </a:lnTo>
                <a:lnTo>
                  <a:pt x="1402006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20" name="TextBox 20"/>
          <p:cNvSpPr txBox="1"/>
          <p:nvPr/>
        </p:nvSpPr>
        <p:spPr>
          <a:xfrm>
            <a:off x="6078906" y="342900"/>
            <a:ext cx="6235667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s-ES" sz="2400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Alumna: </a:t>
            </a:r>
            <a:r>
              <a:rPr lang="es-ES" sz="2400" b="1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María Uriburu Gray</a:t>
            </a:r>
          </a:p>
          <a:p>
            <a:pPr algn="ctr"/>
            <a:r>
              <a:rPr lang="es-ES" sz="2400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Mentor: </a:t>
            </a:r>
            <a:r>
              <a:rPr lang="es-ES" sz="2400" b="1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Joan Gasull Jolis</a:t>
            </a:r>
            <a:endParaRPr lang="es-ES" sz="2400" b="1" noProof="0" dirty="0">
              <a:solidFill>
                <a:srgbClr val="222366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893988" y="1414843"/>
            <a:ext cx="10557551" cy="1193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9"/>
              </a:lnSpc>
            </a:pPr>
            <a:r>
              <a:rPr lang="es-ES" sz="7499" dirty="0">
                <a:solidFill>
                  <a:srgbClr val="222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ck Sans"/>
                <a:ea typeface="Brick Sans"/>
                <a:cs typeface="Brick Sans"/>
                <a:sym typeface="Brick Sans"/>
              </a:rPr>
              <a:t>Más que </a:t>
            </a:r>
            <a:r>
              <a:rPr lang="es-ES" sz="7499" noProof="0" dirty="0">
                <a:solidFill>
                  <a:srgbClr val="222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ck Sans"/>
                <a:ea typeface="Brick Sans"/>
                <a:cs typeface="Brick Sans"/>
                <a:sym typeface="Brick Sans"/>
              </a:rPr>
              <a:t>raras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524C29-7FCD-10A0-1F3B-E4A5D05E7181}"/>
              </a:ext>
            </a:extLst>
          </p:cNvPr>
          <p:cNvSpPr txBox="1"/>
          <p:nvPr/>
        </p:nvSpPr>
        <p:spPr>
          <a:xfrm>
            <a:off x="4170870" y="2698719"/>
            <a:ext cx="10230923" cy="25237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4000" dirty="0">
                <a:solidFill>
                  <a:srgbClr val="90A7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ck Sans"/>
                <a:ea typeface="Brick Sans"/>
                <a:cs typeface="Brick Sans"/>
                <a:sym typeface="Brick Sans"/>
              </a:rPr>
              <a:t>Análisis de las </a:t>
            </a:r>
            <a:r>
              <a:rPr lang="es-ES" sz="4400" b="1" dirty="0">
                <a:solidFill>
                  <a:srgbClr val="5D7F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ck Sans"/>
                <a:ea typeface="Brick Sans"/>
                <a:cs typeface="Brick Sans"/>
                <a:sym typeface="Brick Sans"/>
              </a:rPr>
              <a:t>Enfermedades</a:t>
            </a:r>
            <a:r>
              <a:rPr lang="es-ES" sz="4000" b="1" dirty="0">
                <a:solidFill>
                  <a:srgbClr val="5D7F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ck Sans"/>
                <a:ea typeface="Brick Sans"/>
                <a:cs typeface="Brick Sans"/>
                <a:sym typeface="Brick Sans"/>
              </a:rPr>
              <a:t> </a:t>
            </a:r>
            <a:r>
              <a:rPr lang="es-ES" sz="4400" b="1" dirty="0">
                <a:solidFill>
                  <a:srgbClr val="5D7F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ck Sans"/>
                <a:ea typeface="Brick Sans"/>
                <a:cs typeface="Brick Sans"/>
                <a:sym typeface="Brick Sans"/>
              </a:rPr>
              <a:t>Raras</a:t>
            </a:r>
            <a:r>
              <a:rPr lang="es-ES" sz="4000" b="1" dirty="0">
                <a:solidFill>
                  <a:srgbClr val="5D7F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ck Sans"/>
                <a:ea typeface="Brick Sans"/>
                <a:cs typeface="Brick Sans"/>
                <a:sym typeface="Brick Sans"/>
              </a:rPr>
              <a:t> </a:t>
            </a:r>
            <a:r>
              <a:rPr lang="es-ES" sz="4000" dirty="0">
                <a:solidFill>
                  <a:srgbClr val="90A7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ck Sans"/>
                <a:ea typeface="Brick Sans"/>
                <a:cs typeface="Brick Sans"/>
                <a:sym typeface="Brick Sans"/>
              </a:rPr>
              <a:t>en Europa y su impacto regional en España</a:t>
            </a:r>
            <a:endParaRPr lang="es-ES" sz="4000" noProof="0" dirty="0">
              <a:solidFill>
                <a:srgbClr val="90A7D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ck Sans"/>
              <a:ea typeface="Brick Sans"/>
              <a:cs typeface="Brick Sans"/>
              <a:sym typeface="Brick Sans"/>
            </a:endParaRPr>
          </a:p>
        </p:txBody>
      </p:sp>
      <p:pic>
        <p:nvPicPr>
          <p:cNvPr id="26" name="Picture 25" descr="A pink rectangle with white text&#10;&#10;AI-generated content may be incorrect.">
            <a:extLst>
              <a:ext uri="{FF2B5EF4-FFF2-40B4-BE49-F238E27FC236}">
                <a16:creationId xmlns:a16="http://schemas.microsoft.com/office/drawing/2014/main" id="{653F12B0-BA7A-CEF9-E36D-FD34737E6F9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" t="36642" r="2909" b="38442"/>
          <a:stretch/>
        </p:blipFill>
        <p:spPr>
          <a:xfrm>
            <a:off x="0" y="9698016"/>
            <a:ext cx="2257338" cy="588984"/>
          </a:xfrm>
          <a:prstGeom prst="rect">
            <a:avLst/>
          </a:prstGeom>
        </p:spPr>
      </p:pic>
      <p:pic>
        <p:nvPicPr>
          <p:cNvPr id="29" name="Imagen 28" descr="Logotipo&#10;&#10;El contenido generado por IA puede ser incorrecto.">
            <a:extLst>
              <a:ext uri="{FF2B5EF4-FFF2-40B4-BE49-F238E27FC236}">
                <a16:creationId xmlns:a16="http://schemas.microsoft.com/office/drawing/2014/main" id="{58B45A1C-4A02-D322-D957-7DF22CEF5C4E}"/>
              </a:ext>
            </a:extLst>
          </p:cNvPr>
          <p:cNvPicPr>
            <a:picLocks noChangeAspect="1"/>
          </p:cNvPicPr>
          <p:nvPr/>
        </p:nvPicPr>
        <p:blipFill>
          <a:blip r:embed="rId2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886" y="146124"/>
            <a:ext cx="2592388" cy="25923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67000" y="3409707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>
            <a:off x="8763001" y="-266700"/>
            <a:ext cx="8534400" cy="11402846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4" name="Group 4"/>
          <p:cNvGrpSpPr/>
          <p:nvPr/>
        </p:nvGrpSpPr>
        <p:grpSpPr>
          <a:xfrm>
            <a:off x="9753600" y="1493189"/>
            <a:ext cx="6567645" cy="8118671"/>
            <a:chOff x="0" y="0"/>
            <a:chExt cx="812800" cy="118192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es-ES" noProof="0" dirty="0"/>
            </a:p>
          </p:txBody>
        </p:sp>
      </p:grpSp>
      <p:sp>
        <p:nvSpPr>
          <p:cNvPr id="7" name="Freeform 7"/>
          <p:cNvSpPr/>
          <p:nvPr/>
        </p:nvSpPr>
        <p:spPr>
          <a:xfrm>
            <a:off x="-357512" y="5578953"/>
            <a:ext cx="5191235" cy="5987445"/>
          </a:xfrm>
          <a:custGeom>
            <a:avLst/>
            <a:gdLst/>
            <a:ahLst/>
            <a:cxnLst/>
            <a:rect l="l" t="t" r="r" b="b"/>
            <a:pathLst>
              <a:path w="6410088" h="6901845">
                <a:moveTo>
                  <a:pt x="0" y="0"/>
                </a:moveTo>
                <a:lnTo>
                  <a:pt x="6410088" y="0"/>
                </a:lnTo>
                <a:lnTo>
                  <a:pt x="6410088" y="6901845"/>
                </a:lnTo>
                <a:lnTo>
                  <a:pt x="0" y="69018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/>
          <p:cNvSpPr/>
          <p:nvPr/>
        </p:nvSpPr>
        <p:spPr>
          <a:xfrm rot="-1248570">
            <a:off x="5155007" y="1815091"/>
            <a:ext cx="1301738" cy="2147278"/>
          </a:xfrm>
          <a:custGeom>
            <a:avLst/>
            <a:gdLst/>
            <a:ahLst/>
            <a:cxnLst/>
            <a:rect l="l" t="t" r="r" b="b"/>
            <a:pathLst>
              <a:path w="1885910" h="2687178">
                <a:moveTo>
                  <a:pt x="0" y="0"/>
                </a:moveTo>
                <a:lnTo>
                  <a:pt x="1885910" y="0"/>
                </a:lnTo>
                <a:lnTo>
                  <a:pt x="1885910" y="2687178"/>
                </a:lnTo>
                <a:lnTo>
                  <a:pt x="0" y="268717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2" name="TextBox 12"/>
          <p:cNvSpPr txBox="1"/>
          <p:nvPr/>
        </p:nvSpPr>
        <p:spPr>
          <a:xfrm>
            <a:off x="635137" y="460110"/>
            <a:ext cx="6172949" cy="1193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s-ES" sz="75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Agenda</a:t>
            </a:r>
          </a:p>
        </p:txBody>
      </p:sp>
      <p:graphicFrame>
        <p:nvGraphicFramePr>
          <p:cNvPr id="16" name="TextBox 9">
            <a:extLst>
              <a:ext uri="{FF2B5EF4-FFF2-40B4-BE49-F238E27FC236}">
                <a16:creationId xmlns:a16="http://schemas.microsoft.com/office/drawing/2014/main" id="{655F430E-9E87-C893-4D66-C22F3CC54C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9289370"/>
              </p:ext>
            </p:extLst>
          </p:nvPr>
        </p:nvGraphicFramePr>
        <p:xfrm>
          <a:off x="9854193" y="1789077"/>
          <a:ext cx="6224007" cy="7242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9D880F10-E4B5-698D-625E-CE0320ED9B81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- 2 -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488696" y="364688"/>
            <a:ext cx="17310608" cy="9505931"/>
            <a:chOff x="0" y="0"/>
            <a:chExt cx="774713" cy="4254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74713" cy="425425"/>
            </a:xfrm>
            <a:custGeom>
              <a:avLst/>
              <a:gdLst/>
              <a:ahLst/>
              <a:cxnLst/>
              <a:rect l="l" t="t" r="r" b="b"/>
              <a:pathLst>
                <a:path w="774713" h="425425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774713" cy="463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7" name="Freeform 7"/>
          <p:cNvSpPr/>
          <p:nvPr/>
        </p:nvSpPr>
        <p:spPr>
          <a:xfrm>
            <a:off x="14639108" y="5676900"/>
            <a:ext cx="3648892" cy="4951247"/>
          </a:xfrm>
          <a:custGeom>
            <a:avLst/>
            <a:gdLst/>
            <a:ahLst/>
            <a:cxnLst/>
            <a:rect l="l" t="t" r="r" b="b"/>
            <a:pathLst>
              <a:path w="5689285" h="7379969">
                <a:moveTo>
                  <a:pt x="0" y="0"/>
                </a:moveTo>
                <a:lnTo>
                  <a:pt x="5689285" y="0"/>
                </a:lnTo>
                <a:lnTo>
                  <a:pt x="5689285" y="7379968"/>
                </a:lnTo>
                <a:lnTo>
                  <a:pt x="0" y="73799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/>
          <p:cNvSpPr/>
          <p:nvPr/>
        </p:nvSpPr>
        <p:spPr>
          <a:xfrm rot="-137149">
            <a:off x="798905" y="39208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9" name="Freeform 9"/>
          <p:cNvSpPr/>
          <p:nvPr/>
        </p:nvSpPr>
        <p:spPr>
          <a:xfrm rot="-1248570">
            <a:off x="558321" y="6346755"/>
            <a:ext cx="2532247" cy="3608124"/>
          </a:xfrm>
          <a:custGeom>
            <a:avLst/>
            <a:gdLst/>
            <a:ahLst/>
            <a:cxnLst/>
            <a:rect l="l" t="t" r="r" b="b"/>
            <a:pathLst>
              <a:path w="2532247" h="3608124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071B065-D8D2-188F-277D-EEBE506DA60B}"/>
              </a:ext>
            </a:extLst>
          </p:cNvPr>
          <p:cNvGrpSpPr/>
          <p:nvPr/>
        </p:nvGrpSpPr>
        <p:grpSpPr>
          <a:xfrm>
            <a:off x="2228313" y="3356195"/>
            <a:ext cx="9559224" cy="1406450"/>
            <a:chOff x="1483659" y="3287552"/>
            <a:chExt cx="9559224" cy="1406450"/>
          </a:xfrm>
        </p:grpSpPr>
        <p:sp>
          <p:nvSpPr>
            <p:cNvPr id="10" name="TextBox 10"/>
            <p:cNvSpPr txBox="1"/>
            <p:nvPr/>
          </p:nvSpPr>
          <p:spPr>
            <a:xfrm>
              <a:off x="1499908" y="3834856"/>
              <a:ext cx="9500068" cy="859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Aquella que, con peligro de muerte o invalidez crónica, tiene una </a:t>
              </a:r>
              <a:r>
                <a:rPr lang="es-ES" sz="2499" b="1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prevalencia menor de 5 casos por cada 10.000 habitantes</a:t>
              </a: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483659" y="3287552"/>
              <a:ext cx="9559224" cy="54730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s-ES" sz="3200" b="1" noProof="0" dirty="0">
                  <a:solidFill>
                    <a:srgbClr val="222366"/>
                  </a:solidFill>
                  <a:latin typeface="Public Sans Heavy"/>
                  <a:ea typeface="Public Sans Heavy"/>
                  <a:cs typeface="Public Sans Heavy"/>
                  <a:sym typeface="Public Sans Heavy"/>
                </a:rPr>
                <a:t>Enfermedad Rara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806273" y="584882"/>
            <a:ext cx="12637084" cy="212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¿Qué son las enfermedades raras?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22EF759-8C03-1C96-4FDA-498046EBD652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- 3 -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13A95AB2-F767-4859-19F5-0ED90E4DA306}"/>
              </a:ext>
            </a:extLst>
          </p:cNvPr>
          <p:cNvGrpSpPr/>
          <p:nvPr/>
        </p:nvGrpSpPr>
        <p:grpSpPr>
          <a:xfrm>
            <a:off x="6462239" y="4803850"/>
            <a:ext cx="9576268" cy="1406450"/>
            <a:chOff x="1423708" y="3287552"/>
            <a:chExt cx="9576268" cy="1406450"/>
          </a:xfrm>
        </p:grpSpPr>
        <p:sp>
          <p:nvSpPr>
            <p:cNvPr id="21" name="TextBox 10">
              <a:extLst>
                <a:ext uri="{FF2B5EF4-FFF2-40B4-BE49-F238E27FC236}">
                  <a16:creationId xmlns:a16="http://schemas.microsoft.com/office/drawing/2014/main" id="{EE841BC5-73C9-350B-50C7-E25A8E1AC73D}"/>
                </a:ext>
              </a:extLst>
            </p:cNvPr>
            <p:cNvSpPr txBox="1"/>
            <p:nvPr/>
          </p:nvSpPr>
          <p:spPr>
            <a:xfrm>
              <a:off x="1499908" y="3834856"/>
              <a:ext cx="9500068" cy="859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499"/>
                </a:lnSpc>
              </a:pP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Características</a:t>
              </a: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observables de una enfermedad en un individuo, como signos, </a:t>
              </a:r>
              <a:r>
                <a:rPr lang="es-ES" sz="2499" b="1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síntomas</a:t>
              </a: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y respuestas al tratamiento.</a:t>
              </a:r>
            </a:p>
          </p:txBody>
        </p:sp>
        <p:sp>
          <p:nvSpPr>
            <p:cNvPr id="22" name="TextBox 12">
              <a:extLst>
                <a:ext uri="{FF2B5EF4-FFF2-40B4-BE49-F238E27FC236}">
                  <a16:creationId xmlns:a16="http://schemas.microsoft.com/office/drawing/2014/main" id="{67DD9326-7A9E-198A-9F2F-FAB60EF0226B}"/>
                </a:ext>
              </a:extLst>
            </p:cNvPr>
            <p:cNvSpPr txBox="1"/>
            <p:nvPr/>
          </p:nvSpPr>
          <p:spPr>
            <a:xfrm>
              <a:off x="1423708" y="3287552"/>
              <a:ext cx="9559224" cy="54730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4480"/>
                </a:lnSpc>
              </a:pPr>
              <a:r>
                <a:rPr lang="es-ES" sz="3200" b="1" noProof="0" dirty="0">
                  <a:solidFill>
                    <a:srgbClr val="222366"/>
                  </a:solidFill>
                  <a:latin typeface="Public Sans Heavy"/>
                  <a:ea typeface="Public Sans Heavy"/>
                  <a:cs typeface="Public Sans Heavy"/>
                  <a:sym typeface="Public Sans Heavy"/>
                </a:rPr>
                <a:t>Fenotipos    </a:t>
              </a: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CB6AC93-A0AA-D363-363C-EFBC473C305D}"/>
              </a:ext>
            </a:extLst>
          </p:cNvPr>
          <p:cNvGrpSpPr/>
          <p:nvPr/>
        </p:nvGrpSpPr>
        <p:grpSpPr>
          <a:xfrm>
            <a:off x="4137587" y="7030368"/>
            <a:ext cx="9559224" cy="2304132"/>
            <a:chOff x="1483659" y="3287552"/>
            <a:chExt cx="9559224" cy="2304132"/>
          </a:xfrm>
        </p:grpSpPr>
        <p:sp>
          <p:nvSpPr>
            <p:cNvPr id="24" name="TextBox 10">
              <a:extLst>
                <a:ext uri="{FF2B5EF4-FFF2-40B4-BE49-F238E27FC236}">
                  <a16:creationId xmlns:a16="http://schemas.microsoft.com/office/drawing/2014/main" id="{A9FEC9F3-7055-E4AC-BF4A-037768A6FB32}"/>
                </a:ext>
              </a:extLst>
            </p:cNvPr>
            <p:cNvSpPr txBox="1"/>
            <p:nvPr/>
          </p:nvSpPr>
          <p:spPr>
            <a:xfrm>
              <a:off x="1499908" y="3834856"/>
              <a:ext cx="9500068" cy="17568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La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incidencia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mide el número de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nuevos casos 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de una enfermedad en una población y tiempo determinado, mientras que la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prevalencia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mide el total de personas que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tienen 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una enfermedad.</a:t>
              </a:r>
              <a:endPara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" name="TextBox 12">
              <a:extLst>
                <a:ext uri="{FF2B5EF4-FFF2-40B4-BE49-F238E27FC236}">
                  <a16:creationId xmlns:a16="http://schemas.microsoft.com/office/drawing/2014/main" id="{DC8A2187-050F-DC3D-EC8C-EA0DB7C91A52}"/>
                </a:ext>
              </a:extLst>
            </p:cNvPr>
            <p:cNvSpPr txBox="1"/>
            <p:nvPr/>
          </p:nvSpPr>
          <p:spPr>
            <a:xfrm>
              <a:off x="1483659" y="3287552"/>
              <a:ext cx="9559224" cy="54730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s-ES" sz="3200" b="1" noProof="0" dirty="0">
                  <a:solidFill>
                    <a:srgbClr val="222366"/>
                  </a:solidFill>
                  <a:latin typeface="Public Sans Heavy"/>
                  <a:ea typeface="Public Sans Heavy"/>
                  <a:cs typeface="Public Sans Heavy"/>
                  <a:sym typeface="Public Sans Heavy"/>
                </a:rPr>
                <a:t>Incidencia vs Prevalencia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3"/>
          <p:cNvSpPr/>
          <p:nvPr/>
        </p:nvSpPr>
        <p:spPr>
          <a:xfrm flipH="1">
            <a:off x="9571637" y="5981700"/>
            <a:ext cx="3871016" cy="5226802"/>
          </a:xfrm>
          <a:custGeom>
            <a:avLst/>
            <a:gdLst/>
            <a:ahLst/>
            <a:cxnLst/>
            <a:rect l="l" t="t" r="r" b="b"/>
            <a:pathLst>
              <a:path w="4752275" h="6304842">
                <a:moveTo>
                  <a:pt x="4752275" y="0"/>
                </a:moveTo>
                <a:lnTo>
                  <a:pt x="0" y="0"/>
                </a:lnTo>
                <a:lnTo>
                  <a:pt x="0" y="6304842"/>
                </a:lnTo>
                <a:lnTo>
                  <a:pt x="4752275" y="6304842"/>
                </a:lnTo>
                <a:lnTo>
                  <a:pt x="475227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4" name="Freeform 14"/>
          <p:cNvSpPr/>
          <p:nvPr/>
        </p:nvSpPr>
        <p:spPr>
          <a:xfrm rot="-1248570">
            <a:off x="14468933" y="7092954"/>
            <a:ext cx="1527366" cy="2347512"/>
          </a:xfrm>
          <a:custGeom>
            <a:avLst/>
            <a:gdLst/>
            <a:ahLst/>
            <a:cxnLst/>
            <a:rect l="l" t="t" r="r" b="b"/>
            <a:pathLst>
              <a:path w="2099363" h="2991320">
                <a:moveTo>
                  <a:pt x="0" y="0"/>
                </a:moveTo>
                <a:lnTo>
                  <a:pt x="2099363" y="0"/>
                </a:lnTo>
                <a:lnTo>
                  <a:pt x="2099363" y="2991320"/>
                </a:lnTo>
                <a:lnTo>
                  <a:pt x="0" y="29913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5" name="Freeform 15"/>
          <p:cNvSpPr/>
          <p:nvPr/>
        </p:nvSpPr>
        <p:spPr>
          <a:xfrm rot="-137149">
            <a:off x="16001738" y="5585294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6" name="Freeform 16"/>
          <p:cNvSpPr/>
          <p:nvPr/>
        </p:nvSpPr>
        <p:spPr>
          <a:xfrm rot="855077">
            <a:off x="-761394" y="5160381"/>
            <a:ext cx="2066999" cy="2383332"/>
          </a:xfrm>
          <a:custGeom>
            <a:avLst/>
            <a:gdLst/>
            <a:ahLst/>
            <a:cxnLst/>
            <a:rect l="l" t="t" r="r" b="b"/>
            <a:pathLst>
              <a:path w="2066999" h="2383332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20" name="TextBox 20"/>
          <p:cNvSpPr txBox="1"/>
          <p:nvPr/>
        </p:nvSpPr>
        <p:spPr>
          <a:xfrm>
            <a:off x="8111661" y="699090"/>
            <a:ext cx="9319484" cy="2201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100"/>
              </a:lnSpc>
            </a:pPr>
            <a:r>
              <a:rPr lang="es-ES" sz="65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Objetivos del estudio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91B5B0B-82A9-7752-164D-7BD8382DF9B0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- 4 -</a:t>
            </a:r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id="{D6E3155B-35DC-1D3B-C037-CB6422C70B6C}"/>
              </a:ext>
            </a:extLst>
          </p:cNvPr>
          <p:cNvSpPr txBox="1"/>
          <p:nvPr/>
        </p:nvSpPr>
        <p:spPr>
          <a:xfrm>
            <a:off x="9448800" y="3666980"/>
            <a:ext cx="8545614" cy="1681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80"/>
              </a:lnSpc>
            </a:pP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Identificar patrones que contribuyan a la investigación y gestión sanitaria de las Enfermedades Raras </a:t>
            </a:r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BD190BA-5E09-6DF8-6AC3-C58685D95AF2}"/>
              </a:ext>
            </a:extLst>
          </p:cNvPr>
          <p:cNvGrpSpPr/>
          <p:nvPr/>
        </p:nvGrpSpPr>
        <p:grpSpPr>
          <a:xfrm>
            <a:off x="1451128" y="1790700"/>
            <a:ext cx="6854672" cy="7463639"/>
            <a:chOff x="1256989" y="1790700"/>
            <a:chExt cx="6854672" cy="7463639"/>
          </a:xfrm>
        </p:grpSpPr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72CD2C00-3EA4-0DB2-1CFC-ABC6C60F40EA}"/>
                </a:ext>
              </a:extLst>
            </p:cNvPr>
            <p:cNvGrpSpPr/>
            <p:nvPr/>
          </p:nvGrpSpPr>
          <p:grpSpPr>
            <a:xfrm>
              <a:off x="2350601" y="1790700"/>
              <a:ext cx="5761060" cy="7463639"/>
              <a:chOff x="2350601" y="1790700"/>
              <a:chExt cx="5761060" cy="7463639"/>
            </a:xfrm>
          </p:grpSpPr>
          <p:sp>
            <p:nvSpPr>
              <p:cNvPr id="2" name="TextBox 32">
                <a:extLst>
                  <a:ext uri="{FF2B5EF4-FFF2-40B4-BE49-F238E27FC236}">
                    <a16:creationId xmlns:a16="http://schemas.microsoft.com/office/drawing/2014/main" id="{586BE38B-7945-8ED6-587D-BA10458E23E9}"/>
                  </a:ext>
                </a:extLst>
              </p:cNvPr>
              <p:cNvSpPr txBox="1"/>
              <p:nvPr/>
            </p:nvSpPr>
            <p:spPr>
              <a:xfrm>
                <a:off x="2350601" y="3620159"/>
                <a:ext cx="5761060" cy="1597956"/>
              </a:xfrm>
              <a:prstGeom prst="rect">
                <a:avLst/>
              </a:prstGeom>
              <a:solidFill>
                <a:srgbClr val="E9EAF6"/>
              </a:solidFill>
              <a:ln w="19050" cap="sq">
                <a:solidFill>
                  <a:srgbClr val="414370"/>
                </a:solidFill>
                <a:prstDash val="lgDash"/>
                <a:miter/>
              </a:ln>
            </p:spPr>
            <p:txBody>
              <a:bodyPr anchor="ctr"/>
              <a:lstStyle>
                <a:defPPr>
                  <a:defRPr lang="en-US"/>
                </a:defPPr>
              </a:lstStyle>
              <a:p>
                <a:pPr algn="ctr"/>
                <a:r>
                  <a:rPr lang="es-ES" sz="2000" noProof="0" dirty="0">
                    <a:solidFill>
                      <a:srgbClr val="222366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Estudio de la complejidad de las ER</a:t>
                </a:r>
              </a:p>
              <a:p>
                <a:pPr algn="ctr"/>
                <a:r>
                  <a:rPr lang="es-ES" sz="2000" noProof="0" dirty="0">
                    <a:solidFill>
                      <a:srgbClr val="222366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 </a:t>
                </a:r>
                <a:r>
                  <a:rPr lang="es-ES" sz="2000" b="1" noProof="0" dirty="0">
                    <a:solidFill>
                      <a:srgbClr val="222366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¿Existe relación entre el número de genes implicados y el número de fenotipos que presentan?</a:t>
                </a:r>
              </a:p>
            </p:txBody>
          </p:sp>
          <p:sp>
            <p:nvSpPr>
              <p:cNvPr id="3" name="TextBox 32">
                <a:extLst>
                  <a:ext uri="{FF2B5EF4-FFF2-40B4-BE49-F238E27FC236}">
                    <a16:creationId xmlns:a16="http://schemas.microsoft.com/office/drawing/2014/main" id="{4583E527-D674-B9EB-43EF-4F92A719DDBA}"/>
                  </a:ext>
                </a:extLst>
              </p:cNvPr>
              <p:cNvSpPr txBox="1"/>
              <p:nvPr/>
            </p:nvSpPr>
            <p:spPr>
              <a:xfrm>
                <a:off x="2350601" y="5449618"/>
                <a:ext cx="5761060" cy="1597956"/>
              </a:xfrm>
              <a:prstGeom prst="rect">
                <a:avLst/>
              </a:prstGeom>
              <a:solidFill>
                <a:srgbClr val="E9EAF6"/>
              </a:solidFill>
              <a:ln w="19050" cap="sq">
                <a:solidFill>
                  <a:srgbClr val="414370"/>
                </a:solidFill>
                <a:prstDash val="lgDash"/>
                <a:miter/>
              </a:ln>
            </p:spPr>
            <p:txBody>
              <a:bodyPr anchor="ctr"/>
              <a:lstStyle>
                <a:defPPr>
                  <a:defRPr lang="en-US"/>
                </a:defPPr>
              </a:lstStyle>
              <a:p>
                <a:pPr algn="ctr"/>
                <a:r>
                  <a:rPr lang="es-ES" sz="2000" noProof="0" dirty="0">
                    <a:solidFill>
                      <a:srgbClr val="222366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Estudio regional de la carga de ER en España</a:t>
                </a:r>
              </a:p>
              <a:p>
                <a:pPr algn="ctr"/>
                <a:r>
                  <a:rPr lang="es-ES" sz="2000" b="1" noProof="0" dirty="0">
                    <a:solidFill>
                      <a:srgbClr val="222366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¿Existe alguna relación entre la concentración de diagnósticos de ER y la cantidad de población?</a:t>
                </a:r>
              </a:p>
            </p:txBody>
          </p:sp>
          <p:sp>
            <p:nvSpPr>
              <p:cNvPr id="22" name="TextBox 32">
                <a:extLst>
                  <a:ext uri="{FF2B5EF4-FFF2-40B4-BE49-F238E27FC236}">
                    <a16:creationId xmlns:a16="http://schemas.microsoft.com/office/drawing/2014/main" id="{D7DB0BEA-5859-DF5D-DE0D-CBFC1F3E73C1}"/>
                  </a:ext>
                </a:extLst>
              </p:cNvPr>
              <p:cNvSpPr txBox="1"/>
              <p:nvPr/>
            </p:nvSpPr>
            <p:spPr>
              <a:xfrm>
                <a:off x="2350601" y="7279078"/>
                <a:ext cx="5761060" cy="1975261"/>
              </a:xfrm>
              <a:prstGeom prst="rect">
                <a:avLst/>
              </a:prstGeom>
              <a:solidFill>
                <a:srgbClr val="E9EAF6"/>
              </a:solidFill>
              <a:ln w="19050" cap="sq">
                <a:solidFill>
                  <a:srgbClr val="414370"/>
                </a:solidFill>
                <a:prstDash val="lgDash"/>
                <a:miter/>
              </a:ln>
            </p:spPr>
            <p:txBody>
              <a:bodyPr anchor="ctr"/>
              <a:lstStyle>
                <a:defPPr>
                  <a:defRPr lang="en-US"/>
                </a:defPPr>
              </a:lstStyle>
              <a:p>
                <a:pPr algn="ctr"/>
                <a:r>
                  <a:rPr lang="es-ES" sz="2000" noProof="0" dirty="0">
                    <a:solidFill>
                      <a:srgbClr val="222366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Estudio de la afectación por género</a:t>
                </a:r>
              </a:p>
              <a:p>
                <a:pPr algn="ctr"/>
                <a:r>
                  <a:rPr lang="es-ES" sz="2000" b="1" noProof="0" dirty="0">
                    <a:solidFill>
                      <a:srgbClr val="222366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¿Existe una mayor predisposición a padecer estas enfermedades según el género? En caso afirmativo, ¿cuál es más afectado: hombres o mujeres?</a:t>
                </a:r>
              </a:p>
            </p:txBody>
          </p:sp>
          <p:sp>
            <p:nvSpPr>
              <p:cNvPr id="24" name="TextBox 32">
                <a:extLst>
                  <a:ext uri="{FF2B5EF4-FFF2-40B4-BE49-F238E27FC236}">
                    <a16:creationId xmlns:a16="http://schemas.microsoft.com/office/drawing/2014/main" id="{647D90FF-BCC6-A3C2-E1E3-2596CD66F4CC}"/>
                  </a:ext>
                </a:extLst>
              </p:cNvPr>
              <p:cNvSpPr txBox="1"/>
              <p:nvPr/>
            </p:nvSpPr>
            <p:spPr>
              <a:xfrm>
                <a:off x="2350601" y="1790700"/>
                <a:ext cx="5761060" cy="1597956"/>
              </a:xfrm>
              <a:prstGeom prst="rect">
                <a:avLst/>
              </a:prstGeom>
              <a:solidFill>
                <a:srgbClr val="E9EAF6"/>
              </a:solidFill>
              <a:ln w="19050" cap="sq">
                <a:solidFill>
                  <a:srgbClr val="414370"/>
                </a:solidFill>
                <a:prstDash val="lgDash"/>
                <a:miter/>
              </a:ln>
            </p:spPr>
            <p:txBody>
              <a:bodyPr anchor="ctr"/>
              <a:lstStyle>
                <a:defPPr>
                  <a:defRPr lang="en-US"/>
                </a:defPPr>
              </a:lstStyle>
              <a:p>
                <a:pPr algn="ctr"/>
                <a:r>
                  <a:rPr lang="es-ES" sz="2000" noProof="0" dirty="0">
                    <a:solidFill>
                      <a:srgbClr val="222366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Estudio de la visibilidad científica de las ER</a:t>
                </a:r>
                <a:endParaRPr lang="es-ES" sz="2000" b="1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  <a:p>
                <a:pPr algn="ctr"/>
                <a:r>
                  <a:rPr lang="es-ES" sz="2000" b="1" noProof="0" dirty="0">
                    <a:solidFill>
                      <a:srgbClr val="222366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¿Cuál es la situación de las enfermedades raras en la comunidad científica? ¿Qué tanto se habla de ellas en la literatura especializada?</a:t>
                </a:r>
              </a:p>
            </p:txBody>
          </p:sp>
        </p:grp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8B114893-3377-2480-96A7-89EEF3247739}"/>
                </a:ext>
              </a:extLst>
            </p:cNvPr>
            <p:cNvSpPr txBox="1"/>
            <p:nvPr/>
          </p:nvSpPr>
          <p:spPr>
            <a:xfrm>
              <a:off x="1256989" y="1797903"/>
              <a:ext cx="10936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4800" dirty="0">
                  <a:solidFill>
                    <a:srgbClr val="222366"/>
                  </a:solidFill>
                  <a:latin typeface="Brick Sans"/>
                </a:rPr>
                <a:t>1.</a:t>
              </a: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AF6DC21C-65C5-6D04-4C25-76D72C301E52}"/>
                </a:ext>
              </a:extLst>
            </p:cNvPr>
            <p:cNvSpPr txBox="1"/>
            <p:nvPr/>
          </p:nvSpPr>
          <p:spPr>
            <a:xfrm>
              <a:off x="1256989" y="3620159"/>
              <a:ext cx="10936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4800" dirty="0">
                  <a:solidFill>
                    <a:srgbClr val="222366"/>
                  </a:solidFill>
                  <a:latin typeface="Brick Sans"/>
                </a:rPr>
                <a:t>2.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7CE3A458-A4C6-5FFC-2649-9DCCDD001DB6}"/>
                </a:ext>
              </a:extLst>
            </p:cNvPr>
            <p:cNvSpPr txBox="1"/>
            <p:nvPr/>
          </p:nvSpPr>
          <p:spPr>
            <a:xfrm>
              <a:off x="1268588" y="5455300"/>
              <a:ext cx="10936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4800" dirty="0">
                  <a:solidFill>
                    <a:srgbClr val="222366"/>
                  </a:solidFill>
                  <a:latin typeface="Brick Sans"/>
                </a:rPr>
                <a:t>3.</a:t>
              </a: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8BBF15B9-B73F-0290-9F7E-364001A551C7}"/>
                </a:ext>
              </a:extLst>
            </p:cNvPr>
            <p:cNvSpPr txBox="1"/>
            <p:nvPr/>
          </p:nvSpPr>
          <p:spPr>
            <a:xfrm>
              <a:off x="1268588" y="7284303"/>
              <a:ext cx="10936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4800" dirty="0">
                  <a:solidFill>
                    <a:srgbClr val="222366"/>
                  </a:solidFill>
                  <a:latin typeface="Brick Sans"/>
                </a:rPr>
                <a:t>4.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/>
          <p:cNvSpPr/>
          <p:nvPr/>
        </p:nvSpPr>
        <p:spPr>
          <a:xfrm rot="-1793077">
            <a:off x="16486792" y="3748667"/>
            <a:ext cx="2859370" cy="3981402"/>
          </a:xfrm>
          <a:custGeom>
            <a:avLst/>
            <a:gdLst/>
            <a:ahLst/>
            <a:cxnLst/>
            <a:rect l="l" t="t" r="r" b="b"/>
            <a:pathLst>
              <a:path w="2859370" h="3981402">
                <a:moveTo>
                  <a:pt x="0" y="0"/>
                </a:moveTo>
                <a:lnTo>
                  <a:pt x="2859370" y="0"/>
                </a:lnTo>
                <a:lnTo>
                  <a:pt x="2859370" y="3981402"/>
                </a:lnTo>
                <a:lnTo>
                  <a:pt x="0" y="39814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1" name="Freeform 11"/>
          <p:cNvSpPr/>
          <p:nvPr/>
        </p:nvSpPr>
        <p:spPr>
          <a:xfrm rot="855077">
            <a:off x="-231601" y="5123604"/>
            <a:ext cx="1734974" cy="2099490"/>
          </a:xfrm>
          <a:custGeom>
            <a:avLst/>
            <a:gdLst/>
            <a:ahLst/>
            <a:cxnLst/>
            <a:rect l="l" t="t" r="r" b="b"/>
            <a:pathLst>
              <a:path w="2752419" h="3173649">
                <a:moveTo>
                  <a:pt x="0" y="0"/>
                </a:moveTo>
                <a:lnTo>
                  <a:pt x="2752419" y="0"/>
                </a:lnTo>
                <a:lnTo>
                  <a:pt x="2752419" y="3173649"/>
                </a:lnTo>
                <a:lnTo>
                  <a:pt x="0" y="31736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2" name="Freeform 12"/>
          <p:cNvSpPr/>
          <p:nvPr/>
        </p:nvSpPr>
        <p:spPr>
          <a:xfrm rot="-137149">
            <a:off x="16810138" y="679878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3" name="Freeform 13"/>
          <p:cNvSpPr/>
          <p:nvPr/>
        </p:nvSpPr>
        <p:spPr>
          <a:xfrm rot="-137149">
            <a:off x="-322102" y="887463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AE3BB963-9911-1FC2-6A00-B95741EB179A}"/>
              </a:ext>
            </a:extLst>
          </p:cNvPr>
          <p:cNvGrpSpPr/>
          <p:nvPr/>
        </p:nvGrpSpPr>
        <p:grpSpPr>
          <a:xfrm>
            <a:off x="9789401" y="2259562"/>
            <a:ext cx="5761060" cy="2917357"/>
            <a:chOff x="2582198" y="5600700"/>
            <a:chExt cx="5761060" cy="2917357"/>
          </a:xfrm>
        </p:grpSpPr>
        <p:sp>
          <p:nvSpPr>
            <p:cNvPr id="34" name="TextBox 34"/>
            <p:cNvSpPr txBox="1"/>
            <p:nvPr/>
          </p:nvSpPr>
          <p:spPr>
            <a:xfrm>
              <a:off x="2582198" y="6312389"/>
              <a:ext cx="5761060" cy="2205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Acceso al registro completo de Enfermedades Raras. Contiene información de la epidemiología, historia clínica, prevalencia, genes y fenotipos.</a:t>
              </a:r>
            </a:p>
          </p:txBody>
        </p:sp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486C43BD-AC29-B38F-ADFE-AF068104F56A}"/>
                </a:ext>
              </a:extLst>
            </p:cNvPr>
            <p:cNvGrpSpPr/>
            <p:nvPr/>
          </p:nvGrpSpPr>
          <p:grpSpPr>
            <a:xfrm>
              <a:off x="3065636" y="5600700"/>
              <a:ext cx="4794184" cy="639381"/>
              <a:chOff x="3065636" y="5600700"/>
              <a:chExt cx="4794184" cy="639381"/>
            </a:xfrm>
          </p:grpSpPr>
          <p:grpSp>
            <p:nvGrpSpPr>
              <p:cNvPr id="26" name="Group 26"/>
              <p:cNvGrpSpPr/>
              <p:nvPr/>
            </p:nvGrpSpPr>
            <p:grpSpPr>
              <a:xfrm>
                <a:off x="3065636" y="5600700"/>
                <a:ext cx="4794184" cy="639381"/>
                <a:chOff x="0" y="0"/>
                <a:chExt cx="2860316" cy="381469"/>
              </a:xfrm>
            </p:grpSpPr>
            <p:sp>
              <p:nvSpPr>
                <p:cNvPr id="27" name="Freeform 27"/>
                <p:cNvSpPr/>
                <p:nvPr/>
              </p:nvSpPr>
              <p:spPr>
                <a:xfrm>
                  <a:off x="0" y="0"/>
                  <a:ext cx="2860316" cy="38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316" h="381469">
                      <a:moveTo>
                        <a:pt x="2657116" y="0"/>
                      </a:moveTo>
                      <a:cubicBezTo>
                        <a:pt x="2769341" y="0"/>
                        <a:pt x="2860316" y="85395"/>
                        <a:pt x="2860316" y="190734"/>
                      </a:cubicBezTo>
                      <a:cubicBezTo>
                        <a:pt x="2860316" y="296074"/>
                        <a:pt x="2769341" y="381469"/>
                        <a:pt x="2657116" y="381469"/>
                      </a:cubicBezTo>
                      <a:lnTo>
                        <a:pt x="203200" y="381469"/>
                      </a:lnTo>
                      <a:cubicBezTo>
                        <a:pt x="90976" y="381469"/>
                        <a:pt x="0" y="296074"/>
                        <a:pt x="0" y="190734"/>
                      </a:cubicBezTo>
                      <a:cubicBezTo>
                        <a:pt x="0" y="85395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BDD2EA"/>
                </a:solidFill>
              </p:spPr>
              <p:txBody>
                <a:bodyPr/>
                <a:lstStyle/>
                <a:p>
                  <a:endParaRPr lang="es-ES" noProof="0" dirty="0"/>
                </a:p>
              </p:txBody>
            </p:sp>
            <p:sp>
              <p:nvSpPr>
                <p:cNvPr id="28" name="TextBox 28"/>
                <p:cNvSpPr txBox="1"/>
                <p:nvPr/>
              </p:nvSpPr>
              <p:spPr>
                <a:xfrm>
                  <a:off x="0" y="-38100"/>
                  <a:ext cx="2860316" cy="419569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 lang="es-ES" noProof="0" dirty="0"/>
                </a:p>
              </p:txBody>
            </p:sp>
          </p:grpSp>
          <p:sp>
            <p:nvSpPr>
              <p:cNvPr id="36" name="TextBox 36"/>
              <p:cNvSpPr txBox="1"/>
              <p:nvPr/>
            </p:nvSpPr>
            <p:spPr>
              <a:xfrm>
                <a:off x="3258032" y="5676474"/>
                <a:ext cx="4514368" cy="45762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919"/>
                  </a:lnSpc>
                </a:pPr>
                <a:r>
                  <a:rPr lang="es-ES" sz="2799" b="1" noProof="0" dirty="0">
                    <a:solidFill>
                      <a:srgbClr val="222366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API Orphadata</a:t>
                </a:r>
              </a:p>
            </p:txBody>
          </p:sp>
        </p:grp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6F3AB1A0-DDE7-738E-AA18-467022E5C44E}"/>
              </a:ext>
            </a:extLst>
          </p:cNvPr>
          <p:cNvGrpSpPr/>
          <p:nvPr/>
        </p:nvGrpSpPr>
        <p:grpSpPr>
          <a:xfrm>
            <a:off x="2582198" y="6277998"/>
            <a:ext cx="5761060" cy="2599302"/>
            <a:chOff x="9944742" y="1943100"/>
            <a:chExt cx="5761060" cy="2599302"/>
          </a:xfrm>
        </p:grpSpPr>
        <p:sp>
          <p:nvSpPr>
            <p:cNvPr id="33" name="TextBox 33"/>
            <p:cNvSpPr txBox="1"/>
            <p:nvPr/>
          </p:nvSpPr>
          <p:spPr>
            <a:xfrm>
              <a:off x="9944742" y="2785574"/>
              <a:ext cx="5761060" cy="17568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Informes del Registro Estatal de Enfermedades Raras con información de los casos notificados por cada comunidad autónoma.</a:t>
              </a:r>
            </a:p>
          </p:txBody>
        </p:sp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98057FB9-6666-36FA-9D0D-ED63718419E4}"/>
                </a:ext>
              </a:extLst>
            </p:cNvPr>
            <p:cNvGrpSpPr/>
            <p:nvPr/>
          </p:nvGrpSpPr>
          <p:grpSpPr>
            <a:xfrm>
              <a:off x="10428180" y="1943100"/>
              <a:ext cx="4794184" cy="639381"/>
              <a:chOff x="10428180" y="1943100"/>
              <a:chExt cx="4794184" cy="639381"/>
            </a:xfrm>
          </p:grpSpPr>
          <p:grpSp>
            <p:nvGrpSpPr>
              <p:cNvPr id="23" name="Group 23"/>
              <p:cNvGrpSpPr/>
              <p:nvPr/>
            </p:nvGrpSpPr>
            <p:grpSpPr>
              <a:xfrm>
                <a:off x="10428180" y="1943100"/>
                <a:ext cx="4794184" cy="639381"/>
                <a:chOff x="0" y="0"/>
                <a:chExt cx="2860316" cy="381469"/>
              </a:xfrm>
            </p:grpSpPr>
            <p:sp>
              <p:nvSpPr>
                <p:cNvPr id="24" name="Freeform 24"/>
                <p:cNvSpPr/>
                <p:nvPr/>
              </p:nvSpPr>
              <p:spPr>
                <a:xfrm>
                  <a:off x="0" y="0"/>
                  <a:ext cx="2860316" cy="38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316" h="381469">
                      <a:moveTo>
                        <a:pt x="2657116" y="0"/>
                      </a:moveTo>
                      <a:cubicBezTo>
                        <a:pt x="2769341" y="0"/>
                        <a:pt x="2860316" y="85395"/>
                        <a:pt x="2860316" y="190734"/>
                      </a:cubicBezTo>
                      <a:cubicBezTo>
                        <a:pt x="2860316" y="296074"/>
                        <a:pt x="2769341" y="381469"/>
                        <a:pt x="2657116" y="381469"/>
                      </a:cubicBezTo>
                      <a:lnTo>
                        <a:pt x="203200" y="381469"/>
                      </a:lnTo>
                      <a:cubicBezTo>
                        <a:pt x="90976" y="381469"/>
                        <a:pt x="0" y="296074"/>
                        <a:pt x="0" y="190734"/>
                      </a:cubicBezTo>
                      <a:cubicBezTo>
                        <a:pt x="0" y="85395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BDD2EA"/>
                </a:solidFill>
              </p:spPr>
              <p:txBody>
                <a:bodyPr/>
                <a:lstStyle/>
                <a:p>
                  <a:endParaRPr lang="es-ES" noProof="0" dirty="0"/>
                </a:p>
              </p:txBody>
            </p:sp>
            <p:sp>
              <p:nvSpPr>
                <p:cNvPr id="25" name="TextBox 25"/>
                <p:cNvSpPr txBox="1"/>
                <p:nvPr/>
              </p:nvSpPr>
              <p:spPr>
                <a:xfrm>
                  <a:off x="0" y="-38100"/>
                  <a:ext cx="2860316" cy="419569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 lang="es-ES" noProof="0" dirty="0"/>
                </a:p>
              </p:txBody>
            </p:sp>
          </p:grpSp>
          <p:sp>
            <p:nvSpPr>
              <p:cNvPr id="37" name="TextBox 37"/>
              <p:cNvSpPr txBox="1"/>
              <p:nvPr/>
            </p:nvSpPr>
            <p:spPr>
              <a:xfrm>
                <a:off x="10559492" y="2018874"/>
                <a:ext cx="4514368" cy="45762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919"/>
                  </a:lnSpc>
                </a:pPr>
                <a:r>
                  <a:rPr lang="es-ES" sz="2799" b="1" noProof="0" dirty="0">
                    <a:solidFill>
                      <a:srgbClr val="222366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Informes </a:t>
                </a:r>
                <a:r>
                  <a:rPr lang="es-ES" sz="2799" b="1" noProof="0" dirty="0" err="1">
                    <a:solidFill>
                      <a:srgbClr val="222366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ReeR</a:t>
                </a:r>
                <a:endParaRPr lang="es-ES" sz="2799" b="1" noProof="0" dirty="0">
                  <a:solidFill>
                    <a:srgbClr val="222366"/>
                  </a:solidFill>
                  <a:latin typeface="Public Sans Bold"/>
                  <a:ea typeface="Public Sans Bold"/>
                  <a:cs typeface="Public Sans Bold"/>
                  <a:sym typeface="Public Sans Bold"/>
                </a:endParaRPr>
              </a:p>
            </p:txBody>
          </p:sp>
        </p:grp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BA994727-F712-0673-1F9A-CA21EDE74F92}"/>
              </a:ext>
            </a:extLst>
          </p:cNvPr>
          <p:cNvGrpSpPr/>
          <p:nvPr/>
        </p:nvGrpSpPr>
        <p:grpSpPr>
          <a:xfrm>
            <a:off x="2582198" y="2259562"/>
            <a:ext cx="5761060" cy="2599302"/>
            <a:chOff x="2582198" y="1943100"/>
            <a:chExt cx="5761060" cy="2599302"/>
          </a:xfrm>
        </p:grpSpPr>
        <p:sp>
          <p:nvSpPr>
            <p:cNvPr id="32" name="TextBox 32"/>
            <p:cNvSpPr txBox="1"/>
            <p:nvPr/>
          </p:nvSpPr>
          <p:spPr>
            <a:xfrm>
              <a:off x="2582198" y="2785574"/>
              <a:ext cx="5761060" cy="17568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Acceso al registro de publicaciones científicas que contienen “rare </a:t>
              </a:r>
              <a:r>
                <a:rPr lang="es-ES" sz="2499" noProof="0" dirty="0" err="1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disease</a:t>
              </a: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” en el título y año de publicación.</a:t>
              </a:r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7DFB34B6-6E13-93ED-EBCD-82E090A36382}"/>
                </a:ext>
              </a:extLst>
            </p:cNvPr>
            <p:cNvGrpSpPr/>
            <p:nvPr/>
          </p:nvGrpSpPr>
          <p:grpSpPr>
            <a:xfrm>
              <a:off x="3065636" y="1943100"/>
              <a:ext cx="4794184" cy="639381"/>
              <a:chOff x="3065636" y="1943100"/>
              <a:chExt cx="4794184" cy="639381"/>
            </a:xfrm>
          </p:grpSpPr>
          <p:grpSp>
            <p:nvGrpSpPr>
              <p:cNvPr id="20" name="Group 20"/>
              <p:cNvGrpSpPr/>
              <p:nvPr/>
            </p:nvGrpSpPr>
            <p:grpSpPr>
              <a:xfrm>
                <a:off x="3065636" y="1943100"/>
                <a:ext cx="4794184" cy="639381"/>
                <a:chOff x="0" y="0"/>
                <a:chExt cx="2860316" cy="381469"/>
              </a:xfrm>
            </p:grpSpPr>
            <p:sp>
              <p:nvSpPr>
                <p:cNvPr id="21" name="Freeform 21"/>
                <p:cNvSpPr/>
                <p:nvPr/>
              </p:nvSpPr>
              <p:spPr>
                <a:xfrm>
                  <a:off x="0" y="0"/>
                  <a:ext cx="2860316" cy="38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316" h="381469">
                      <a:moveTo>
                        <a:pt x="2657116" y="0"/>
                      </a:moveTo>
                      <a:cubicBezTo>
                        <a:pt x="2769341" y="0"/>
                        <a:pt x="2860316" y="85395"/>
                        <a:pt x="2860316" y="190734"/>
                      </a:cubicBezTo>
                      <a:cubicBezTo>
                        <a:pt x="2860316" y="296074"/>
                        <a:pt x="2769341" y="381469"/>
                        <a:pt x="2657116" y="381469"/>
                      </a:cubicBezTo>
                      <a:lnTo>
                        <a:pt x="203200" y="381469"/>
                      </a:lnTo>
                      <a:cubicBezTo>
                        <a:pt x="90976" y="381469"/>
                        <a:pt x="0" y="296074"/>
                        <a:pt x="0" y="190734"/>
                      </a:cubicBezTo>
                      <a:cubicBezTo>
                        <a:pt x="0" y="85395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BDD2EA"/>
                </a:solidFill>
              </p:spPr>
              <p:txBody>
                <a:bodyPr/>
                <a:lstStyle/>
                <a:p>
                  <a:endParaRPr lang="es-ES" noProof="0" dirty="0"/>
                </a:p>
              </p:txBody>
            </p:sp>
            <p:sp>
              <p:nvSpPr>
                <p:cNvPr id="22" name="TextBox 22"/>
                <p:cNvSpPr txBox="1"/>
                <p:nvPr/>
              </p:nvSpPr>
              <p:spPr>
                <a:xfrm>
                  <a:off x="0" y="-38100"/>
                  <a:ext cx="2860316" cy="419569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 lang="es-ES" noProof="0" dirty="0"/>
                </a:p>
              </p:txBody>
            </p:sp>
          </p:grpSp>
          <p:sp>
            <p:nvSpPr>
              <p:cNvPr id="38" name="TextBox 38"/>
              <p:cNvSpPr txBox="1"/>
              <p:nvPr/>
            </p:nvSpPr>
            <p:spPr>
              <a:xfrm>
                <a:off x="3205543" y="2018874"/>
                <a:ext cx="4514368" cy="45762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919"/>
                  </a:lnSpc>
                </a:pPr>
                <a:r>
                  <a:rPr lang="es-ES" sz="2799" b="1" noProof="0" dirty="0">
                    <a:solidFill>
                      <a:srgbClr val="222366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API PubMed</a:t>
                </a:r>
              </a:p>
            </p:txBody>
          </p:sp>
        </p:grp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A31A3EB7-9A19-68FB-9198-2AA584A64AAD}"/>
              </a:ext>
            </a:extLst>
          </p:cNvPr>
          <p:cNvGrpSpPr/>
          <p:nvPr/>
        </p:nvGrpSpPr>
        <p:grpSpPr>
          <a:xfrm>
            <a:off x="9789401" y="6277998"/>
            <a:ext cx="5761060" cy="1593548"/>
            <a:chOff x="9944742" y="5577987"/>
            <a:chExt cx="5761060" cy="1593548"/>
          </a:xfrm>
        </p:grpSpPr>
        <p:grpSp>
          <p:nvGrpSpPr>
            <p:cNvPr id="29" name="Group 29"/>
            <p:cNvGrpSpPr/>
            <p:nvPr/>
          </p:nvGrpSpPr>
          <p:grpSpPr>
            <a:xfrm>
              <a:off x="10428180" y="5577987"/>
              <a:ext cx="4794184" cy="639381"/>
              <a:chOff x="0" y="0"/>
              <a:chExt cx="2860316" cy="381469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2860316" cy="381469"/>
              </a:xfrm>
              <a:custGeom>
                <a:avLst/>
                <a:gdLst/>
                <a:ahLst/>
                <a:cxnLst/>
                <a:rect l="l" t="t" r="r" b="b"/>
                <a:pathLst>
                  <a:path w="2860316" h="381469">
                    <a:moveTo>
                      <a:pt x="2657116" y="0"/>
                    </a:moveTo>
                    <a:cubicBezTo>
                      <a:pt x="2769341" y="0"/>
                      <a:pt x="2860316" y="85395"/>
                      <a:pt x="2860316" y="190734"/>
                    </a:cubicBezTo>
                    <a:cubicBezTo>
                      <a:pt x="2860316" y="296074"/>
                      <a:pt x="2769341" y="381469"/>
                      <a:pt x="2657116" y="381469"/>
                    </a:cubicBezTo>
                    <a:lnTo>
                      <a:pt x="203200" y="381469"/>
                    </a:lnTo>
                    <a:cubicBezTo>
                      <a:pt x="90976" y="381469"/>
                      <a:pt x="0" y="296074"/>
                      <a:pt x="0" y="190734"/>
                    </a:cubicBezTo>
                    <a:cubicBezTo>
                      <a:pt x="0" y="85395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BDD2EA"/>
              </a:solidFill>
            </p:spPr>
            <p:txBody>
              <a:bodyPr/>
              <a:lstStyle/>
              <a:p>
                <a:endParaRPr lang="es-ES" noProof="0" dirty="0"/>
              </a:p>
            </p:txBody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2860316" cy="41956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lang="es-ES" noProof="0" dirty="0"/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9944742" y="6312389"/>
              <a:ext cx="5761060" cy="859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Población total por Comunidades Autónomas en 2018.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10559492" y="5676474"/>
              <a:ext cx="4514368" cy="4576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s-ES" sz="2799" b="1" dirty="0">
                  <a:solidFill>
                    <a:srgbClr val="222366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Datos INE</a:t>
              </a:r>
              <a:endParaRPr lang="es-ES" sz="2799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endParaRPr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1750431" y="271715"/>
            <a:ext cx="14763189" cy="1000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Colección de Datos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989CB1E8-9DA5-8C75-CDE2-AF35F2253E72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- 5 -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5E998A-26A3-EDE6-F474-C43B99125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FD5D5F12-3EB7-A7C2-EBC9-21182121C89A}"/>
              </a:ext>
            </a:extLst>
          </p:cNvPr>
          <p:cNvSpPr/>
          <p:nvPr/>
        </p:nvSpPr>
        <p:spPr>
          <a:xfrm rot="-1793077">
            <a:off x="16486792" y="3748667"/>
            <a:ext cx="2859370" cy="3981402"/>
          </a:xfrm>
          <a:custGeom>
            <a:avLst/>
            <a:gdLst/>
            <a:ahLst/>
            <a:cxnLst/>
            <a:rect l="l" t="t" r="r" b="b"/>
            <a:pathLst>
              <a:path w="2859370" h="3981402">
                <a:moveTo>
                  <a:pt x="0" y="0"/>
                </a:moveTo>
                <a:lnTo>
                  <a:pt x="2859370" y="0"/>
                </a:lnTo>
                <a:lnTo>
                  <a:pt x="2859370" y="3981402"/>
                </a:lnTo>
                <a:lnTo>
                  <a:pt x="0" y="39814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EB2C3945-2510-08F9-C99F-0556E439F657}"/>
              </a:ext>
            </a:extLst>
          </p:cNvPr>
          <p:cNvSpPr/>
          <p:nvPr/>
        </p:nvSpPr>
        <p:spPr>
          <a:xfrm rot="-137149">
            <a:off x="16810138" y="679878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823C633-D722-F229-22A9-96A639A8014B}"/>
              </a:ext>
            </a:extLst>
          </p:cNvPr>
          <p:cNvSpPr/>
          <p:nvPr/>
        </p:nvSpPr>
        <p:spPr>
          <a:xfrm rot="-137149">
            <a:off x="-322102" y="887463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40" name="TextBox 40">
            <a:extLst>
              <a:ext uri="{FF2B5EF4-FFF2-40B4-BE49-F238E27FC236}">
                <a16:creationId xmlns:a16="http://schemas.microsoft.com/office/drawing/2014/main" id="{EFFE36DA-AB2A-583C-049E-9610005CDAEC}"/>
              </a:ext>
            </a:extLst>
          </p:cNvPr>
          <p:cNvSpPr txBox="1"/>
          <p:nvPr/>
        </p:nvSpPr>
        <p:spPr>
          <a:xfrm>
            <a:off x="1750431" y="271715"/>
            <a:ext cx="14763189" cy="1000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Tratamiento de Datos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29BA4FB-5EC2-D800-64E1-10A04FF6330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0956" b="11625"/>
          <a:stretch/>
        </p:blipFill>
        <p:spPr>
          <a:xfrm>
            <a:off x="7599862" y="1765655"/>
            <a:ext cx="8560593" cy="3527020"/>
          </a:xfrm>
          <a:prstGeom prst="rect">
            <a:avLst/>
          </a:prstGeom>
        </p:spPr>
      </p:pic>
      <p:grpSp>
        <p:nvGrpSpPr>
          <p:cNvPr id="41" name="Grupo 40">
            <a:extLst>
              <a:ext uri="{FF2B5EF4-FFF2-40B4-BE49-F238E27FC236}">
                <a16:creationId xmlns:a16="http://schemas.microsoft.com/office/drawing/2014/main" id="{E6F03697-3E72-BD9D-E861-6EB2F7A13E92}"/>
              </a:ext>
            </a:extLst>
          </p:cNvPr>
          <p:cNvGrpSpPr/>
          <p:nvPr/>
        </p:nvGrpSpPr>
        <p:grpSpPr>
          <a:xfrm>
            <a:off x="585880" y="1829514"/>
            <a:ext cx="5761060" cy="1942386"/>
            <a:chOff x="2582198" y="1943100"/>
            <a:chExt cx="5761060" cy="1942386"/>
          </a:xfrm>
        </p:grpSpPr>
        <p:sp>
          <p:nvSpPr>
            <p:cNvPr id="42" name="TextBox 32">
              <a:extLst>
                <a:ext uri="{FF2B5EF4-FFF2-40B4-BE49-F238E27FC236}">
                  <a16:creationId xmlns:a16="http://schemas.microsoft.com/office/drawing/2014/main" id="{E995E036-1D40-FCB7-9022-0A866EBD5F92}"/>
                </a:ext>
              </a:extLst>
            </p:cNvPr>
            <p:cNvSpPr txBox="1"/>
            <p:nvPr/>
          </p:nvSpPr>
          <p:spPr>
            <a:xfrm>
              <a:off x="2582198" y="2645685"/>
              <a:ext cx="5761060" cy="1239801"/>
            </a:xfrm>
            <a:prstGeom prst="rect">
              <a:avLst/>
            </a:pr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>
              <a:defPPr>
                <a:defRPr lang="en-US"/>
              </a:defPPr>
            </a:lstStyle>
            <a:p>
              <a:pPr algn="ctr"/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Base de datos gratuita de la Biblioteca Nacional de Medicina de EE.UU.</a:t>
              </a:r>
            </a:p>
          </p:txBody>
        </p: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DAF5271D-01C1-1D8B-2ED2-5E336926B6B2}"/>
                </a:ext>
              </a:extLst>
            </p:cNvPr>
            <p:cNvGrpSpPr/>
            <p:nvPr/>
          </p:nvGrpSpPr>
          <p:grpSpPr>
            <a:xfrm>
              <a:off x="3065636" y="1943100"/>
              <a:ext cx="4794184" cy="639381"/>
              <a:chOff x="3065636" y="1943100"/>
              <a:chExt cx="4794184" cy="639381"/>
            </a:xfrm>
          </p:grpSpPr>
          <p:grpSp>
            <p:nvGrpSpPr>
              <p:cNvPr id="44" name="Group 20">
                <a:extLst>
                  <a:ext uri="{FF2B5EF4-FFF2-40B4-BE49-F238E27FC236}">
                    <a16:creationId xmlns:a16="http://schemas.microsoft.com/office/drawing/2014/main" id="{F6B0478D-7804-7A10-2D70-5E5BD462FB28}"/>
                  </a:ext>
                </a:extLst>
              </p:cNvPr>
              <p:cNvGrpSpPr/>
              <p:nvPr/>
            </p:nvGrpSpPr>
            <p:grpSpPr>
              <a:xfrm>
                <a:off x="3065636" y="1943100"/>
                <a:ext cx="4794184" cy="639381"/>
                <a:chOff x="0" y="0"/>
                <a:chExt cx="2860316" cy="381469"/>
              </a:xfrm>
            </p:grpSpPr>
            <p:sp>
              <p:nvSpPr>
                <p:cNvPr id="46" name="Freeform 21">
                  <a:extLst>
                    <a:ext uri="{FF2B5EF4-FFF2-40B4-BE49-F238E27FC236}">
                      <a16:creationId xmlns:a16="http://schemas.microsoft.com/office/drawing/2014/main" id="{79ED2BB0-1C88-C020-24E3-08E64E0E912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860316" cy="38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316" h="381469">
                      <a:moveTo>
                        <a:pt x="2657116" y="0"/>
                      </a:moveTo>
                      <a:cubicBezTo>
                        <a:pt x="2769341" y="0"/>
                        <a:pt x="2860316" y="85395"/>
                        <a:pt x="2860316" y="190734"/>
                      </a:cubicBezTo>
                      <a:cubicBezTo>
                        <a:pt x="2860316" y="296074"/>
                        <a:pt x="2769341" y="381469"/>
                        <a:pt x="2657116" y="381469"/>
                      </a:cubicBezTo>
                      <a:lnTo>
                        <a:pt x="203200" y="381469"/>
                      </a:lnTo>
                      <a:cubicBezTo>
                        <a:pt x="90976" y="381469"/>
                        <a:pt x="0" y="296074"/>
                        <a:pt x="0" y="190734"/>
                      </a:cubicBezTo>
                      <a:cubicBezTo>
                        <a:pt x="0" y="85395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BDD2EA"/>
                </a:solidFill>
              </p:spPr>
              <p:txBody>
                <a:bodyPr/>
                <a:lstStyle/>
                <a:p>
                  <a:endParaRPr lang="es-ES" noProof="0" dirty="0"/>
                </a:p>
              </p:txBody>
            </p:sp>
            <p:sp>
              <p:nvSpPr>
                <p:cNvPr id="47" name="TextBox 22">
                  <a:extLst>
                    <a:ext uri="{FF2B5EF4-FFF2-40B4-BE49-F238E27FC236}">
                      <a16:creationId xmlns:a16="http://schemas.microsoft.com/office/drawing/2014/main" id="{0E900993-0575-25C0-1E71-19B8028C4FD2}"/>
                    </a:ext>
                  </a:extLst>
                </p:cNvPr>
                <p:cNvSpPr txBox="1"/>
                <p:nvPr/>
              </p:nvSpPr>
              <p:spPr>
                <a:xfrm>
                  <a:off x="0" y="-38100"/>
                  <a:ext cx="2860316" cy="419569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 lang="es-ES" noProof="0" dirty="0"/>
                </a:p>
              </p:txBody>
            </p:sp>
          </p:grpSp>
          <p:sp>
            <p:nvSpPr>
              <p:cNvPr id="45" name="TextBox 38">
                <a:extLst>
                  <a:ext uri="{FF2B5EF4-FFF2-40B4-BE49-F238E27FC236}">
                    <a16:creationId xmlns:a16="http://schemas.microsoft.com/office/drawing/2014/main" id="{7D5C8C54-BF67-7988-CE85-E7E5FCDBCE66}"/>
                  </a:ext>
                </a:extLst>
              </p:cNvPr>
              <p:cNvSpPr txBox="1"/>
              <p:nvPr/>
            </p:nvSpPr>
            <p:spPr>
              <a:xfrm>
                <a:off x="3205543" y="2018874"/>
                <a:ext cx="4514368" cy="45762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919"/>
                  </a:lnSpc>
                </a:pPr>
                <a:r>
                  <a:rPr lang="es-ES" sz="2799" b="1" noProof="0" dirty="0">
                    <a:solidFill>
                      <a:srgbClr val="222366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API PubMed</a:t>
                </a:r>
              </a:p>
            </p:txBody>
          </p:sp>
        </p:grpSp>
      </p:grpSp>
      <p:pic>
        <p:nvPicPr>
          <p:cNvPr id="49" name="Imagen 48">
            <a:extLst>
              <a:ext uri="{FF2B5EF4-FFF2-40B4-BE49-F238E27FC236}">
                <a16:creationId xmlns:a16="http://schemas.microsoft.com/office/drawing/2014/main" id="{75FAD99A-4AC4-33A0-478F-5CDC58F1C9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3592" y="6262856"/>
            <a:ext cx="10616865" cy="352884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1" name="TextBox 23">
            <a:extLst>
              <a:ext uri="{FF2B5EF4-FFF2-40B4-BE49-F238E27FC236}">
                <a16:creationId xmlns:a16="http://schemas.microsoft.com/office/drawing/2014/main" id="{75057301-012C-4861-EF87-6E51EE4ADB25}"/>
              </a:ext>
            </a:extLst>
          </p:cNvPr>
          <p:cNvSpPr txBox="1"/>
          <p:nvPr/>
        </p:nvSpPr>
        <p:spPr>
          <a:xfrm>
            <a:off x="585880" y="4003899"/>
            <a:ext cx="6043520" cy="17901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Librerías </a:t>
            </a:r>
            <a:r>
              <a:rPr lang="es-ES" sz="200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Requests</a:t>
            </a: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y </a:t>
            </a:r>
            <a:r>
              <a:rPr lang="es-ES" sz="200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ElementTree</a:t>
            </a: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para acceder y extraer datos de la API (formato XML).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Dataset</a:t>
            </a: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limpio: 2617 filas y 5 columnas.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Interés en el N.º de publicaciones por año.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BA19EA0-9F3A-7F6F-25BA-02C25E65FE53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- 6 -</a:t>
            </a:r>
          </a:p>
        </p:txBody>
      </p:sp>
    </p:spTree>
    <p:extLst>
      <p:ext uri="{BB962C8B-B14F-4D97-AF65-F5344CB8AC3E}">
        <p14:creationId xmlns:p14="http://schemas.microsoft.com/office/powerpoint/2010/main" val="3287450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1729B7-BBF0-454C-963A-B4158B38E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FF0D6E19-B665-67C8-5844-4B27B3DF6B89}"/>
              </a:ext>
            </a:extLst>
          </p:cNvPr>
          <p:cNvSpPr/>
          <p:nvPr/>
        </p:nvSpPr>
        <p:spPr>
          <a:xfrm rot="-1793077">
            <a:off x="16486792" y="3748667"/>
            <a:ext cx="2859370" cy="3981402"/>
          </a:xfrm>
          <a:custGeom>
            <a:avLst/>
            <a:gdLst/>
            <a:ahLst/>
            <a:cxnLst/>
            <a:rect l="l" t="t" r="r" b="b"/>
            <a:pathLst>
              <a:path w="2859370" h="3981402">
                <a:moveTo>
                  <a:pt x="0" y="0"/>
                </a:moveTo>
                <a:lnTo>
                  <a:pt x="2859370" y="0"/>
                </a:lnTo>
                <a:lnTo>
                  <a:pt x="2859370" y="3981402"/>
                </a:lnTo>
                <a:lnTo>
                  <a:pt x="0" y="39814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A1007527-4572-4275-5FF2-D4A4F816F260}"/>
              </a:ext>
            </a:extLst>
          </p:cNvPr>
          <p:cNvSpPr/>
          <p:nvPr/>
        </p:nvSpPr>
        <p:spPr>
          <a:xfrm rot="-137149">
            <a:off x="16810138" y="679878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51223270-5394-7DE5-BFC9-4F5BA32E80B5}"/>
              </a:ext>
            </a:extLst>
          </p:cNvPr>
          <p:cNvSpPr/>
          <p:nvPr/>
        </p:nvSpPr>
        <p:spPr>
          <a:xfrm rot="-137149">
            <a:off x="-322102" y="887463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40" name="TextBox 40">
            <a:extLst>
              <a:ext uri="{FF2B5EF4-FFF2-40B4-BE49-F238E27FC236}">
                <a16:creationId xmlns:a16="http://schemas.microsoft.com/office/drawing/2014/main" id="{9AE3907A-CBEB-4525-C363-3FEF741A173A}"/>
              </a:ext>
            </a:extLst>
          </p:cNvPr>
          <p:cNvSpPr txBox="1"/>
          <p:nvPr/>
        </p:nvSpPr>
        <p:spPr>
          <a:xfrm>
            <a:off x="1750431" y="271715"/>
            <a:ext cx="14763189" cy="1000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Tratamiento de Datos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A4868D56-F456-6E7E-FBAB-CDB772917300}"/>
              </a:ext>
            </a:extLst>
          </p:cNvPr>
          <p:cNvGrpSpPr/>
          <p:nvPr/>
        </p:nvGrpSpPr>
        <p:grpSpPr>
          <a:xfrm>
            <a:off x="585880" y="1829514"/>
            <a:ext cx="5761060" cy="3542586"/>
            <a:chOff x="2582198" y="1943100"/>
            <a:chExt cx="5761060" cy="3542586"/>
          </a:xfrm>
        </p:grpSpPr>
        <p:sp>
          <p:nvSpPr>
            <p:cNvPr id="42" name="TextBox 32">
              <a:extLst>
                <a:ext uri="{FF2B5EF4-FFF2-40B4-BE49-F238E27FC236}">
                  <a16:creationId xmlns:a16="http://schemas.microsoft.com/office/drawing/2014/main" id="{FEC5794E-20BE-333F-FF6B-D6C1658E6462}"/>
                </a:ext>
              </a:extLst>
            </p:cNvPr>
            <p:cNvSpPr txBox="1"/>
            <p:nvPr/>
          </p:nvSpPr>
          <p:spPr>
            <a:xfrm>
              <a:off x="2582198" y="2645685"/>
              <a:ext cx="5761060" cy="2840001"/>
            </a:xfrm>
            <a:prstGeom prst="rect">
              <a:avLst/>
            </a:pr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>
              <a:defPPr>
                <a:defRPr lang="en-US"/>
              </a:defPPr>
            </a:lstStyle>
            <a:p>
              <a:pPr algn="ctr"/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Orphanet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 es una base de datos online de acceso libre dedicada a las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enfermedades raras 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y los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medicamentos huérfanos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.</a:t>
              </a:r>
            </a:p>
            <a:p>
              <a:pPr algn="ctr"/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Orphadata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 es una plataforma que proporciona datos a la comunidad científica.</a:t>
              </a:r>
            </a:p>
          </p:txBody>
        </p: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FA53C5EB-ED01-AC04-0F6D-D4A7C44AE49A}"/>
                </a:ext>
              </a:extLst>
            </p:cNvPr>
            <p:cNvGrpSpPr/>
            <p:nvPr/>
          </p:nvGrpSpPr>
          <p:grpSpPr>
            <a:xfrm>
              <a:off x="3065636" y="1943100"/>
              <a:ext cx="4794184" cy="639381"/>
              <a:chOff x="3065636" y="1943100"/>
              <a:chExt cx="4794184" cy="639381"/>
            </a:xfrm>
          </p:grpSpPr>
          <p:grpSp>
            <p:nvGrpSpPr>
              <p:cNvPr id="44" name="Group 20">
                <a:extLst>
                  <a:ext uri="{FF2B5EF4-FFF2-40B4-BE49-F238E27FC236}">
                    <a16:creationId xmlns:a16="http://schemas.microsoft.com/office/drawing/2014/main" id="{41924474-59C9-3B12-72E4-FC2DDE82CC72}"/>
                  </a:ext>
                </a:extLst>
              </p:cNvPr>
              <p:cNvGrpSpPr/>
              <p:nvPr/>
            </p:nvGrpSpPr>
            <p:grpSpPr>
              <a:xfrm>
                <a:off x="3065636" y="1943100"/>
                <a:ext cx="4794184" cy="639381"/>
                <a:chOff x="0" y="0"/>
                <a:chExt cx="2860316" cy="381469"/>
              </a:xfrm>
            </p:grpSpPr>
            <p:sp>
              <p:nvSpPr>
                <p:cNvPr id="46" name="Freeform 21">
                  <a:extLst>
                    <a:ext uri="{FF2B5EF4-FFF2-40B4-BE49-F238E27FC236}">
                      <a16:creationId xmlns:a16="http://schemas.microsoft.com/office/drawing/2014/main" id="{B5CA60EF-DD61-5DBE-E153-63830ECEED9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860316" cy="38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316" h="381469">
                      <a:moveTo>
                        <a:pt x="2657116" y="0"/>
                      </a:moveTo>
                      <a:cubicBezTo>
                        <a:pt x="2769341" y="0"/>
                        <a:pt x="2860316" y="85395"/>
                        <a:pt x="2860316" y="190734"/>
                      </a:cubicBezTo>
                      <a:cubicBezTo>
                        <a:pt x="2860316" y="296074"/>
                        <a:pt x="2769341" y="381469"/>
                        <a:pt x="2657116" y="381469"/>
                      </a:cubicBezTo>
                      <a:lnTo>
                        <a:pt x="203200" y="381469"/>
                      </a:lnTo>
                      <a:cubicBezTo>
                        <a:pt x="90976" y="381469"/>
                        <a:pt x="0" y="296074"/>
                        <a:pt x="0" y="190734"/>
                      </a:cubicBezTo>
                      <a:cubicBezTo>
                        <a:pt x="0" y="85395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BDD2EA"/>
                </a:solidFill>
              </p:spPr>
              <p:txBody>
                <a:bodyPr/>
                <a:lstStyle/>
                <a:p>
                  <a:endParaRPr lang="es-ES" noProof="0" dirty="0"/>
                </a:p>
              </p:txBody>
            </p:sp>
            <p:sp>
              <p:nvSpPr>
                <p:cNvPr id="47" name="TextBox 22">
                  <a:extLst>
                    <a:ext uri="{FF2B5EF4-FFF2-40B4-BE49-F238E27FC236}">
                      <a16:creationId xmlns:a16="http://schemas.microsoft.com/office/drawing/2014/main" id="{E0A3AA52-D210-19A0-096C-A8D3EB5E96F4}"/>
                    </a:ext>
                  </a:extLst>
                </p:cNvPr>
                <p:cNvSpPr txBox="1"/>
                <p:nvPr/>
              </p:nvSpPr>
              <p:spPr>
                <a:xfrm>
                  <a:off x="0" y="-38100"/>
                  <a:ext cx="2860316" cy="419569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 lang="es-ES" noProof="0" dirty="0"/>
                </a:p>
              </p:txBody>
            </p:sp>
          </p:grpSp>
          <p:sp>
            <p:nvSpPr>
              <p:cNvPr id="45" name="TextBox 38">
                <a:extLst>
                  <a:ext uri="{FF2B5EF4-FFF2-40B4-BE49-F238E27FC236}">
                    <a16:creationId xmlns:a16="http://schemas.microsoft.com/office/drawing/2014/main" id="{9B2C7089-9802-0520-75CD-BFF01FE106CB}"/>
                  </a:ext>
                </a:extLst>
              </p:cNvPr>
              <p:cNvSpPr txBox="1"/>
              <p:nvPr/>
            </p:nvSpPr>
            <p:spPr>
              <a:xfrm>
                <a:off x="3205543" y="2018874"/>
                <a:ext cx="4514368" cy="45762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919"/>
                  </a:lnSpc>
                </a:pPr>
                <a:r>
                  <a:rPr lang="es-ES" sz="2799" b="1" noProof="0" dirty="0">
                    <a:solidFill>
                      <a:srgbClr val="222366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API Orphadata</a:t>
                </a:r>
              </a:p>
            </p:txBody>
          </p:sp>
        </p:grpSp>
      </p:grpSp>
      <p:sp>
        <p:nvSpPr>
          <p:cNvPr id="51" name="TextBox 23">
            <a:extLst>
              <a:ext uri="{FF2B5EF4-FFF2-40B4-BE49-F238E27FC236}">
                <a16:creationId xmlns:a16="http://schemas.microsoft.com/office/drawing/2014/main" id="{6533A6DD-A314-65C3-33A7-39C05D1F08B2}"/>
              </a:ext>
            </a:extLst>
          </p:cNvPr>
          <p:cNvSpPr txBox="1"/>
          <p:nvPr/>
        </p:nvSpPr>
        <p:spPr>
          <a:xfrm>
            <a:off x="7808398" y="8191500"/>
            <a:ext cx="8610599" cy="17901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Requests</a:t>
            </a: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para acceder a la API (formato JSON).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Reestructuración de tablas.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Limpieza de datos.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Tablas utilizadas: </a:t>
            </a:r>
            <a:r>
              <a:rPr lang="es-ES" sz="2000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ENFERMEDADES</a:t>
            </a: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000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GENES</a:t>
            </a: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y </a:t>
            </a:r>
            <a:r>
              <a:rPr lang="es-ES" sz="2000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FENOTIPOS.</a:t>
            </a:r>
            <a:endParaRPr lang="es-ES" sz="2000" b="1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82C9D7-BA99-14F8-BA3E-088814B0B1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880" y="5770462"/>
            <a:ext cx="5761060" cy="4021238"/>
          </a:xfrm>
          <a:prstGeom prst="rect">
            <a:avLst/>
          </a:prstGeom>
        </p:spPr>
      </p:pic>
      <p:pic>
        <p:nvPicPr>
          <p:cNvPr id="6" name="Imagen 5" descr="Interfaz de usuario gráfica, Diagrama&#10;&#10;El contenido generado por IA puede ser incorrecto.">
            <a:extLst>
              <a:ext uri="{FF2B5EF4-FFF2-40B4-BE49-F238E27FC236}">
                <a16:creationId xmlns:a16="http://schemas.microsoft.com/office/drawing/2014/main" id="{C5E044E1-550B-62CA-7C77-58D52F8D6C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762" y="1790700"/>
            <a:ext cx="8610600" cy="59817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8926048-D94E-C1F7-6355-2377CA4BCD7D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- 7 -</a:t>
            </a:r>
          </a:p>
        </p:txBody>
      </p:sp>
    </p:spTree>
    <p:extLst>
      <p:ext uri="{BB962C8B-B14F-4D97-AF65-F5344CB8AC3E}">
        <p14:creationId xmlns:p14="http://schemas.microsoft.com/office/powerpoint/2010/main" val="4157828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2825</TotalTime>
  <Words>1385</Words>
  <Application>Microsoft Office PowerPoint</Application>
  <PresentationFormat>Personalizado</PresentationFormat>
  <Paragraphs>168</Paragraphs>
  <Slides>20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1" baseType="lpstr">
      <vt:lpstr>Public Sans Heavy</vt:lpstr>
      <vt:lpstr>Public Sans Bold</vt:lpstr>
      <vt:lpstr>Arial</vt:lpstr>
      <vt:lpstr>Cambria Math</vt:lpstr>
      <vt:lpstr>Wingdings</vt:lpstr>
      <vt:lpstr>Brick Sans</vt:lpstr>
      <vt:lpstr>Public Sans</vt:lpstr>
      <vt:lpstr>Google Sans</vt:lpstr>
      <vt:lpstr>Calibri</vt:lpstr>
      <vt:lpstr>Aptos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Illustrative Innovations in Medicine Presentation</dc:title>
  <dc:creator>María Uriburu Gray</dc:creator>
  <cp:lastModifiedBy>María Uriburu Gray</cp:lastModifiedBy>
  <cp:revision>22</cp:revision>
  <dcterms:created xsi:type="dcterms:W3CDTF">2006-08-16T00:00:00Z</dcterms:created>
  <dcterms:modified xsi:type="dcterms:W3CDTF">2025-04-22T09:16:11Z</dcterms:modified>
  <dc:identifier>DAGjgmkIDr8</dc:identifier>
</cp:coreProperties>
</file>