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298" r:id="rId3"/>
    <p:sldId id="308" r:id="rId4"/>
    <p:sldId id="309" r:id="rId5"/>
    <p:sldId id="262" r:id="rId6"/>
    <p:sldId id="295" r:id="rId7"/>
    <p:sldId id="299" r:id="rId8"/>
    <p:sldId id="285" r:id="rId9"/>
    <p:sldId id="301" r:id="rId10"/>
    <p:sldId id="258" r:id="rId11"/>
    <p:sldId id="260" r:id="rId12"/>
    <p:sldId id="286" r:id="rId13"/>
    <p:sldId id="287" r:id="rId14"/>
    <p:sldId id="263" r:id="rId15"/>
    <p:sldId id="310" r:id="rId16"/>
    <p:sldId id="264" r:id="rId17"/>
    <p:sldId id="288" r:id="rId18"/>
    <p:sldId id="266" r:id="rId19"/>
    <p:sldId id="289" r:id="rId20"/>
    <p:sldId id="307" r:id="rId21"/>
    <p:sldId id="300" r:id="rId22"/>
    <p:sldId id="265" r:id="rId23"/>
    <p:sldId id="267" r:id="rId24"/>
    <p:sldId id="268" r:id="rId25"/>
    <p:sldId id="269" r:id="rId26"/>
    <p:sldId id="273" r:id="rId27"/>
    <p:sldId id="270" r:id="rId28"/>
    <p:sldId id="271" r:id="rId29"/>
    <p:sldId id="272" r:id="rId30"/>
    <p:sldId id="274" r:id="rId31"/>
    <p:sldId id="291" r:id="rId32"/>
    <p:sldId id="303" r:id="rId33"/>
    <p:sldId id="292" r:id="rId34"/>
    <p:sldId id="293" r:id="rId35"/>
    <p:sldId id="294" r:id="rId36"/>
    <p:sldId id="304" r:id="rId37"/>
    <p:sldId id="276" r:id="rId38"/>
    <p:sldId id="282" r:id="rId39"/>
    <p:sldId id="283" r:id="rId40"/>
    <p:sldId id="277" r:id="rId41"/>
    <p:sldId id="278" r:id="rId42"/>
    <p:sldId id="279" r:id="rId43"/>
    <p:sldId id="280" r:id="rId44"/>
    <p:sldId id="281" r:id="rId45"/>
    <p:sldId id="306" r:id="rId46"/>
    <p:sldId id="284" r:id="rId47"/>
    <p:sldId id="296" r:id="rId48"/>
    <p:sldId id="297" r:id="rId49"/>
    <p:sldId id="259" r:id="rId50"/>
    <p:sldId id="26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63" d="100"/>
          <a:sy n="163" d="100"/>
        </p:scale>
        <p:origin x="2466"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65FB6-C44F-4D8A-876F-AF1E3D26F93F}" type="datetimeFigureOut">
              <a:rPr lang="en-US" smtClean="0"/>
              <a:t>4/20/2021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CA334B-D651-43FD-881B-FCF257030249}" type="slidenum">
              <a:rPr lang="en-US" smtClean="0"/>
              <a:t>‹#›</a:t>
            </a:fld>
            <a:endParaRPr lang="en-US"/>
          </a:p>
        </p:txBody>
      </p:sp>
    </p:spTree>
    <p:extLst>
      <p:ext uri="{BB962C8B-B14F-4D97-AF65-F5344CB8AC3E}">
        <p14:creationId xmlns:p14="http://schemas.microsoft.com/office/powerpoint/2010/main" val="3081983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CA334B-D651-43FD-881B-FCF257030249}" type="slidenum">
              <a:rPr lang="en-US" smtClean="0"/>
              <a:t>34</a:t>
            </a:fld>
            <a:endParaRPr lang="en-US"/>
          </a:p>
        </p:txBody>
      </p:sp>
    </p:spTree>
    <p:extLst>
      <p:ext uri="{BB962C8B-B14F-4D97-AF65-F5344CB8AC3E}">
        <p14:creationId xmlns:p14="http://schemas.microsoft.com/office/powerpoint/2010/main" val="2722165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026CE0-3402-42C5-8BEA-CE3E3942C806}"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96647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26CE0-3402-42C5-8BEA-CE3E3942C806}"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272878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26CE0-3402-42C5-8BEA-CE3E3942C806}"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5226A-4A90-4C45-B97E-F483D61B9EB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283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026CE0-3402-42C5-8BEA-CE3E3942C806}"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108901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026CE0-3402-42C5-8BEA-CE3E3942C806}"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5226A-4A90-4C45-B97E-F483D61B9EB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915003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D026CE0-3402-42C5-8BEA-CE3E3942C806}"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1919102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26CE0-3402-42C5-8BEA-CE3E3942C806}"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334541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26CE0-3402-42C5-8BEA-CE3E3942C806}"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3239087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026CE0-3402-42C5-8BEA-CE3E3942C806}"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213981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26CE0-3402-42C5-8BEA-CE3E3942C806}" type="datetimeFigureOut">
              <a:rPr lang="en-US" smtClean="0"/>
              <a:t>4/20/2021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401844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026CE0-3402-42C5-8BEA-CE3E3942C806}"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876299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26CE0-3402-42C5-8BEA-CE3E3942C806}" type="datetimeFigureOut">
              <a:rPr lang="en-US" smtClean="0"/>
              <a:t>4/20/2021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418461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026CE0-3402-42C5-8BEA-CE3E3942C806}" type="datetimeFigureOut">
              <a:rPr lang="en-US" smtClean="0"/>
              <a:t>4/20/2021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183434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026CE0-3402-42C5-8BEA-CE3E3942C806}" type="datetimeFigureOut">
              <a:rPr lang="en-US" smtClean="0"/>
              <a:t>4/20/2021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577599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26CE0-3402-42C5-8BEA-CE3E3942C806}"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586730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026CE0-3402-42C5-8BEA-CE3E3942C806}" type="datetimeFigureOut">
              <a:rPr lang="en-US" smtClean="0"/>
              <a:t>4/20/2021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7F5226A-4A90-4C45-B97E-F483D61B9EBA}" type="slidenum">
              <a:rPr lang="en-US" smtClean="0"/>
              <a:t>‹#›</a:t>
            </a:fld>
            <a:endParaRPr lang="en-US"/>
          </a:p>
        </p:txBody>
      </p:sp>
    </p:spTree>
    <p:extLst>
      <p:ext uri="{BB962C8B-B14F-4D97-AF65-F5344CB8AC3E}">
        <p14:creationId xmlns:p14="http://schemas.microsoft.com/office/powerpoint/2010/main" val="48921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D026CE0-3402-42C5-8BEA-CE3E3942C806}" type="datetimeFigureOut">
              <a:rPr lang="en-US" smtClean="0"/>
              <a:t>4/20/2021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7F5226A-4A90-4C45-B97E-F483D61B9EBA}" type="slidenum">
              <a:rPr lang="en-US" smtClean="0"/>
              <a:t>‹#›</a:t>
            </a:fld>
            <a:endParaRPr lang="en-US"/>
          </a:p>
        </p:txBody>
      </p:sp>
    </p:spTree>
    <p:extLst>
      <p:ext uri="{BB962C8B-B14F-4D97-AF65-F5344CB8AC3E}">
        <p14:creationId xmlns:p14="http://schemas.microsoft.com/office/powerpoint/2010/main" val="376245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75BC-0248-417F-BE19-625656740471}"/>
              </a:ext>
            </a:extLst>
          </p:cNvPr>
          <p:cNvSpPr>
            <a:spLocks noGrp="1"/>
          </p:cNvSpPr>
          <p:nvPr>
            <p:ph type="ctrTitle"/>
          </p:nvPr>
        </p:nvSpPr>
        <p:spPr/>
        <p:txBody>
          <a:bodyPr>
            <a:noAutofit/>
          </a:bodyPr>
          <a:lstStyle/>
          <a:p>
            <a:r>
              <a:rPr lang="en-US" sz="4000" dirty="0"/>
              <a:t>INCORPORATING DEMOGRAPHIC STRUCTURE AND</a:t>
            </a:r>
            <a:br>
              <a:rPr lang="en-US" sz="4000" dirty="0"/>
            </a:br>
            <a:r>
              <a:rPr lang="en-US" sz="4000" dirty="0"/>
              <a:t>VARIABLE INTERACTION TYPES INTO COMMUNITY</a:t>
            </a:r>
            <a:br>
              <a:rPr lang="en-US" sz="4000" dirty="0"/>
            </a:br>
            <a:r>
              <a:rPr lang="en-US" sz="4000" dirty="0"/>
              <a:t>ASSEMBLY MODELS</a:t>
            </a:r>
          </a:p>
        </p:txBody>
      </p:sp>
      <p:sp>
        <p:nvSpPr>
          <p:cNvPr id="3" name="Subtitle 2">
            <a:extLst>
              <a:ext uri="{FF2B5EF4-FFF2-40B4-BE49-F238E27FC236}">
                <a16:creationId xmlns:a16="http://schemas.microsoft.com/office/drawing/2014/main" id="{F4F8922E-1772-4473-A9F4-612B1B052B60}"/>
              </a:ext>
            </a:extLst>
          </p:cNvPr>
          <p:cNvSpPr>
            <a:spLocks noGrp="1"/>
          </p:cNvSpPr>
          <p:nvPr>
            <p:ph type="subTitle" idx="1"/>
          </p:nvPr>
        </p:nvSpPr>
        <p:spPr/>
        <p:txBody>
          <a:bodyPr/>
          <a:lstStyle/>
          <a:p>
            <a:r>
              <a:rPr lang="en-US" dirty="0"/>
              <a:t>BY: NAYAN CHAWLA AND AKHIL ALASANDAGUTTI</a:t>
            </a:r>
          </a:p>
          <a:p>
            <a:r>
              <a:rPr lang="en-US" dirty="0"/>
              <a:t>ADVISOR: DR. PETER ZEE</a:t>
            </a:r>
          </a:p>
        </p:txBody>
      </p:sp>
    </p:spTree>
    <p:extLst>
      <p:ext uri="{BB962C8B-B14F-4D97-AF65-F5344CB8AC3E}">
        <p14:creationId xmlns:p14="http://schemas.microsoft.com/office/powerpoint/2010/main" val="123036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WEB MATRICES</a:t>
            </a:r>
          </a:p>
        </p:txBody>
      </p:sp>
      <p:sp>
        <p:nvSpPr>
          <p:cNvPr id="3" name="Content Placeholder 2"/>
          <p:cNvSpPr>
            <a:spLocks noGrp="1"/>
          </p:cNvSpPr>
          <p:nvPr>
            <p:ph idx="1"/>
          </p:nvPr>
        </p:nvSpPr>
        <p:spPr>
          <a:xfrm>
            <a:off x="2592925" y="1526875"/>
            <a:ext cx="8915400" cy="4155747"/>
          </a:xfrm>
        </p:spPr>
        <p:txBody>
          <a:bodyPr/>
          <a:lstStyle/>
          <a:p>
            <a:r>
              <a:rPr lang="en-US" dirty="0"/>
              <a:t>“Niche Model” – extends previous “Cascade Model” by forcing species to consume grouping of prey in a one-dimensional trophic specialty, or niche.</a:t>
            </a:r>
          </a:p>
          <a:p>
            <a:r>
              <a:rPr lang="en-US" dirty="0"/>
              <a:t>X Axis represents predators, and Y axis represents prey.</a:t>
            </a:r>
          </a:p>
          <a:p>
            <a:r>
              <a:rPr lang="en-US" dirty="0"/>
              <a:t>Cannibalistic interactions occur along the diagonal.</a:t>
            </a:r>
          </a:p>
        </p:txBody>
      </p:sp>
      <p:pic>
        <p:nvPicPr>
          <p:cNvPr id="4" name="Picture 3"/>
          <p:cNvPicPr>
            <a:picLocks noChangeAspect="1"/>
          </p:cNvPicPr>
          <p:nvPr/>
        </p:nvPicPr>
        <p:blipFill>
          <a:blip r:embed="rId2"/>
          <a:stretch>
            <a:fillRect/>
          </a:stretch>
        </p:blipFill>
        <p:spPr>
          <a:xfrm>
            <a:off x="6594810" y="2965992"/>
            <a:ext cx="5213853" cy="2945230"/>
          </a:xfrm>
          <a:prstGeom prst="rect">
            <a:avLst/>
          </a:prstGeom>
        </p:spPr>
      </p:pic>
      <p:pic>
        <p:nvPicPr>
          <p:cNvPr id="5" name="Picture 4"/>
          <p:cNvPicPr>
            <a:picLocks noChangeAspect="1"/>
          </p:cNvPicPr>
          <p:nvPr/>
        </p:nvPicPr>
        <p:blipFill>
          <a:blip r:embed="rId3"/>
          <a:stretch>
            <a:fillRect/>
          </a:stretch>
        </p:blipFill>
        <p:spPr>
          <a:xfrm>
            <a:off x="725126" y="2965992"/>
            <a:ext cx="5212706" cy="2927684"/>
          </a:xfrm>
          <a:prstGeom prst="rect">
            <a:avLst/>
          </a:prstGeom>
        </p:spPr>
      </p:pic>
      <p:sp>
        <p:nvSpPr>
          <p:cNvPr id="6" name="TextBox 5"/>
          <p:cNvSpPr txBox="1"/>
          <p:nvPr/>
        </p:nvSpPr>
        <p:spPr>
          <a:xfrm>
            <a:off x="2393015" y="6139822"/>
            <a:ext cx="3160295" cy="369332"/>
          </a:xfrm>
          <a:prstGeom prst="rect">
            <a:avLst/>
          </a:prstGeom>
          <a:noFill/>
        </p:spPr>
        <p:txBody>
          <a:bodyPr wrap="square" rtlCol="0">
            <a:spAutoFit/>
          </a:bodyPr>
          <a:lstStyle/>
          <a:p>
            <a:r>
              <a:rPr lang="en-US" dirty="0"/>
              <a:t>Cascade Model</a:t>
            </a:r>
          </a:p>
        </p:txBody>
      </p:sp>
      <p:sp>
        <p:nvSpPr>
          <p:cNvPr id="7" name="TextBox 6"/>
          <p:cNvSpPr txBox="1"/>
          <p:nvPr/>
        </p:nvSpPr>
        <p:spPr>
          <a:xfrm>
            <a:off x="8344317" y="6072853"/>
            <a:ext cx="3160295" cy="369332"/>
          </a:xfrm>
          <a:prstGeom prst="rect">
            <a:avLst/>
          </a:prstGeom>
          <a:noFill/>
        </p:spPr>
        <p:txBody>
          <a:bodyPr wrap="square" rtlCol="0">
            <a:spAutoFit/>
          </a:bodyPr>
          <a:lstStyle/>
          <a:p>
            <a:r>
              <a:rPr lang="en-US" dirty="0"/>
              <a:t>Niche Model</a:t>
            </a:r>
          </a:p>
        </p:txBody>
      </p:sp>
    </p:spTree>
    <p:extLst>
      <p:ext uri="{BB962C8B-B14F-4D97-AF65-F5344CB8AC3E}">
        <p14:creationId xmlns:p14="http://schemas.microsoft.com/office/powerpoint/2010/main" val="57203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FOOD WEB MATRICES</a:t>
            </a:r>
          </a:p>
        </p:txBody>
      </p:sp>
      <p:sp>
        <p:nvSpPr>
          <p:cNvPr id="3" name="Content Placeholder 2"/>
          <p:cNvSpPr>
            <a:spLocks noGrp="1"/>
          </p:cNvSpPr>
          <p:nvPr>
            <p:ph idx="1"/>
          </p:nvPr>
        </p:nvSpPr>
        <p:spPr/>
        <p:txBody>
          <a:bodyPr/>
          <a:lstStyle/>
          <a:p>
            <a:r>
              <a:rPr lang="en-US" dirty="0"/>
              <a:t>Inputs:</a:t>
            </a:r>
          </a:p>
          <a:p>
            <a:pPr marL="0" indent="0">
              <a:buNone/>
            </a:pPr>
            <a:r>
              <a:rPr lang="en-US" dirty="0"/>
              <a:t>	Species Richness (S) – species population</a:t>
            </a:r>
          </a:p>
          <a:p>
            <a:pPr marL="0" indent="0">
              <a:buNone/>
            </a:pPr>
            <a:r>
              <a:rPr lang="en-US" dirty="0"/>
              <a:t>	Links (L) – total number of interactions between species</a:t>
            </a:r>
          </a:p>
          <a:p>
            <a:r>
              <a:rPr lang="en-US" dirty="0"/>
              <a:t>Output:</a:t>
            </a:r>
          </a:p>
          <a:p>
            <a:pPr marL="0" indent="0">
              <a:buNone/>
            </a:pPr>
            <a:r>
              <a:rPr lang="en-US" dirty="0"/>
              <a:t>	2-dimensional matrix representing a Niche Food Web.</a:t>
            </a:r>
          </a:p>
          <a:p>
            <a:r>
              <a:rPr lang="en-US" dirty="0"/>
              <a:t>Connectance (C) – Number of links expressed as a proportion of total number of links.</a:t>
            </a:r>
          </a:p>
          <a:p>
            <a:pPr marL="0" indent="0">
              <a:buNone/>
            </a:pPr>
            <a:r>
              <a:rPr lang="en-US" dirty="0"/>
              <a:t>					 C = L/S^2</a:t>
            </a:r>
          </a:p>
        </p:txBody>
      </p:sp>
    </p:spTree>
    <p:extLst>
      <p:ext uri="{BB962C8B-B14F-4D97-AF65-F5344CB8AC3E}">
        <p14:creationId xmlns:p14="http://schemas.microsoft.com/office/powerpoint/2010/main" val="573634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48580" y="5662861"/>
            <a:ext cx="8915400" cy="1013983"/>
          </a:xfrm>
        </p:spPr>
        <p:txBody>
          <a:bodyPr>
            <a:normAutofit/>
          </a:bodyPr>
          <a:lstStyle/>
          <a:p>
            <a:pPr marL="0" indent="0">
              <a:buNone/>
            </a:pPr>
            <a:r>
              <a:rPr lang="en-US" dirty="0"/>
              <a:t>Sample Niche model with 25 species and C=0.3, where points represent interactions, X axis represents predators, and Y axis represents prey. Predators are forced to eat groupings of prey (niche).</a:t>
            </a:r>
          </a:p>
        </p:txBody>
      </p:sp>
      <p:pic>
        <p:nvPicPr>
          <p:cNvPr id="5" name="Picture 4"/>
          <p:cNvPicPr>
            <a:picLocks noChangeAspect="1"/>
          </p:cNvPicPr>
          <p:nvPr/>
        </p:nvPicPr>
        <p:blipFill>
          <a:blip r:embed="rId2"/>
          <a:stretch>
            <a:fillRect/>
          </a:stretch>
        </p:blipFill>
        <p:spPr>
          <a:xfrm>
            <a:off x="2348580" y="737181"/>
            <a:ext cx="7963169" cy="4438488"/>
          </a:xfrm>
          <a:prstGeom prst="rect">
            <a:avLst/>
          </a:prstGeom>
        </p:spPr>
      </p:pic>
    </p:spTree>
    <p:extLst>
      <p:ext uri="{BB962C8B-B14F-4D97-AF65-F5344CB8AC3E}">
        <p14:creationId xmlns:p14="http://schemas.microsoft.com/office/powerpoint/2010/main" val="1039095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52710"/>
            <a:ext cx="8911687" cy="1280890"/>
          </a:xfrm>
        </p:spPr>
        <p:txBody>
          <a:bodyPr/>
          <a:lstStyle/>
          <a:p>
            <a:r>
              <a:rPr lang="en-US" dirty="0"/>
              <a:t>ADDING STAGE STRUCTURE</a:t>
            </a:r>
          </a:p>
        </p:txBody>
      </p:sp>
      <p:sp>
        <p:nvSpPr>
          <p:cNvPr id="3" name="Content Placeholder 2"/>
          <p:cNvSpPr>
            <a:spLocks noGrp="1"/>
          </p:cNvSpPr>
          <p:nvPr>
            <p:ph idx="1"/>
          </p:nvPr>
        </p:nvSpPr>
        <p:spPr>
          <a:xfrm>
            <a:off x="2585499" y="2679031"/>
            <a:ext cx="8915400" cy="3777622"/>
          </a:xfrm>
        </p:spPr>
        <p:txBody>
          <a:bodyPr/>
          <a:lstStyle/>
          <a:p>
            <a:r>
              <a:rPr lang="en-US" dirty="0"/>
              <a:t>Random number of life history stages assigned to each species with a range of 1 to 10 .</a:t>
            </a:r>
          </a:p>
          <a:p>
            <a:r>
              <a:rPr lang="en-US" dirty="0"/>
              <a:t>Reproductive stage threshold that is equal to at least half the total number of the stages present in the species. It represents the minimum stage requirement for a species to be able to reproduce and not go extinct.</a:t>
            </a:r>
          </a:p>
          <a:p>
            <a:pPr marL="0" indent="0">
              <a:buNone/>
            </a:pPr>
            <a:endParaRPr lang="en-US" dirty="0"/>
          </a:p>
        </p:txBody>
      </p:sp>
      <p:pic>
        <p:nvPicPr>
          <p:cNvPr id="4" name="Picture 3"/>
          <p:cNvPicPr>
            <a:picLocks noChangeAspect="1"/>
          </p:cNvPicPr>
          <p:nvPr/>
        </p:nvPicPr>
        <p:blipFill>
          <a:blip r:embed="rId2"/>
          <a:stretch>
            <a:fillRect/>
          </a:stretch>
        </p:blipFill>
        <p:spPr>
          <a:xfrm>
            <a:off x="3502324" y="4435332"/>
            <a:ext cx="6079376" cy="2247574"/>
          </a:xfrm>
          <a:prstGeom prst="rect">
            <a:avLst/>
          </a:prstGeom>
        </p:spPr>
      </p:pic>
    </p:spTree>
    <p:extLst>
      <p:ext uri="{BB962C8B-B14F-4D97-AF65-F5344CB8AC3E}">
        <p14:creationId xmlns:p14="http://schemas.microsoft.com/office/powerpoint/2010/main" val="2511189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MATRICES</a:t>
            </a:r>
          </a:p>
        </p:txBody>
      </p:sp>
      <p:sp>
        <p:nvSpPr>
          <p:cNvPr id="3" name="Content Placeholder 2"/>
          <p:cNvSpPr>
            <a:spLocks noGrp="1"/>
          </p:cNvSpPr>
          <p:nvPr>
            <p:ph idx="1"/>
          </p:nvPr>
        </p:nvSpPr>
        <p:spPr>
          <a:xfrm>
            <a:off x="2589212" y="2133600"/>
            <a:ext cx="8915400" cy="3053862"/>
          </a:xfrm>
        </p:spPr>
        <p:txBody>
          <a:bodyPr/>
          <a:lstStyle/>
          <a:p>
            <a:r>
              <a:rPr lang="en-US" dirty="0"/>
              <a:t>Each Species has its own unique stage matrix.</a:t>
            </a:r>
          </a:p>
          <a:p>
            <a:r>
              <a:rPr lang="en-US" dirty="0"/>
              <a:t>Not necessarily symmetrical, unlike the food web matrix.</a:t>
            </a:r>
          </a:p>
          <a:p>
            <a:r>
              <a:rPr lang="en-US" dirty="0"/>
              <a:t>Represents predator-prey relations between the stages of the focal predator species, and the possible prey species.</a:t>
            </a:r>
          </a:p>
          <a:p>
            <a:r>
              <a:rPr lang="en-US" dirty="0"/>
              <a:t>Prey are not stage dependent, and the predator stage will be able to consume all stages of the prey species.</a:t>
            </a:r>
          </a:p>
          <a:p>
            <a:r>
              <a:rPr lang="en-US" dirty="0"/>
              <a:t>P value – probability of a stage in the stage matrix consuming a resource. </a:t>
            </a:r>
          </a:p>
        </p:txBody>
      </p:sp>
    </p:spTree>
    <p:extLst>
      <p:ext uri="{BB962C8B-B14F-4D97-AF65-F5344CB8AC3E}">
        <p14:creationId xmlns:p14="http://schemas.microsoft.com/office/powerpoint/2010/main" val="138232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781051" y="120770"/>
            <a:ext cx="5200733" cy="6469811"/>
          </a:xfrm>
          <a:prstGeom prst="rect">
            <a:avLst/>
          </a:prstGeom>
        </p:spPr>
      </p:pic>
    </p:spTree>
    <p:extLst>
      <p:ext uri="{BB962C8B-B14F-4D97-AF65-F5344CB8AC3E}">
        <p14:creationId xmlns:p14="http://schemas.microsoft.com/office/powerpoint/2010/main" val="235889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815" y="523699"/>
            <a:ext cx="8911687" cy="1280890"/>
          </a:xfrm>
        </p:spPr>
        <p:txBody>
          <a:bodyPr/>
          <a:lstStyle/>
          <a:p>
            <a:r>
              <a:rPr lang="en-US" dirty="0"/>
              <a:t>STAGE MATRICES</a:t>
            </a:r>
          </a:p>
        </p:txBody>
      </p:sp>
      <p:sp>
        <p:nvSpPr>
          <p:cNvPr id="3" name="Content Placeholder 2"/>
          <p:cNvSpPr>
            <a:spLocks noGrp="1"/>
          </p:cNvSpPr>
          <p:nvPr>
            <p:ph idx="1"/>
          </p:nvPr>
        </p:nvSpPr>
        <p:spPr>
          <a:xfrm>
            <a:off x="1395663" y="4702172"/>
            <a:ext cx="4011249" cy="2572629"/>
          </a:xfrm>
        </p:spPr>
        <p:txBody>
          <a:bodyPr/>
          <a:lstStyle/>
          <a:p>
            <a:pPr marL="0" indent="0">
              <a:buNone/>
            </a:pPr>
            <a:r>
              <a:rPr lang="en-US" dirty="0"/>
              <a:t>Example stage matrix of stage-structured species showing links between different stages of a predator species and prey species.</a:t>
            </a:r>
          </a:p>
        </p:txBody>
      </p:sp>
      <p:pic>
        <p:nvPicPr>
          <p:cNvPr id="4" name="Picture 3"/>
          <p:cNvPicPr/>
          <p:nvPr/>
        </p:nvPicPr>
        <p:blipFill>
          <a:blip r:embed="rId2"/>
          <a:stretch>
            <a:fillRect/>
          </a:stretch>
        </p:blipFill>
        <p:spPr>
          <a:xfrm>
            <a:off x="383584" y="1804589"/>
            <a:ext cx="5023328" cy="2832890"/>
          </a:xfrm>
          <a:prstGeom prst="rect">
            <a:avLst/>
          </a:prstGeom>
        </p:spPr>
      </p:pic>
      <p:pic>
        <p:nvPicPr>
          <p:cNvPr id="5" name="Picture 4"/>
          <p:cNvPicPr/>
          <p:nvPr/>
        </p:nvPicPr>
        <p:blipFill>
          <a:blip r:embed="rId3"/>
          <a:stretch>
            <a:fillRect/>
          </a:stretch>
        </p:blipFill>
        <p:spPr>
          <a:xfrm>
            <a:off x="6460490" y="1804589"/>
            <a:ext cx="5731510" cy="2962275"/>
          </a:xfrm>
          <a:prstGeom prst="rect">
            <a:avLst/>
          </a:prstGeom>
        </p:spPr>
      </p:pic>
      <p:sp>
        <p:nvSpPr>
          <p:cNvPr id="6" name="Rectangle 5"/>
          <p:cNvSpPr/>
          <p:nvPr/>
        </p:nvSpPr>
        <p:spPr>
          <a:xfrm>
            <a:off x="6737683" y="4995040"/>
            <a:ext cx="5636561" cy="1477328"/>
          </a:xfrm>
          <a:prstGeom prst="rect">
            <a:avLst/>
          </a:prstGeom>
        </p:spPr>
        <p:txBody>
          <a:bodyPr wrap="square">
            <a:spAutoFit/>
          </a:bodyPr>
          <a:lstStyle/>
          <a:p>
            <a:r>
              <a:rPr lang="en-US" dirty="0">
                <a:solidFill>
                  <a:schemeClr val="tx1">
                    <a:lumMod val="75000"/>
                    <a:lumOff val="25000"/>
                  </a:schemeClr>
                </a:solidFill>
                <a:latin typeface="+mj-lt"/>
                <a:ea typeface="Times New Roman" panose="02020603050405020304" pitchFamily="18" charset="0"/>
              </a:rPr>
              <a:t>Community matrix corresponding to the figure on the left. Species 20 is able to use Species 8 – 19 as prey, but different stages are each only able to use certain prey (determined by the stage matrix)</a:t>
            </a:r>
            <a:endParaRPr lang="en-US" dirty="0">
              <a:solidFill>
                <a:schemeClr val="tx1">
                  <a:lumMod val="75000"/>
                  <a:lumOff val="25000"/>
                </a:schemeClr>
              </a:solidFill>
              <a:latin typeface="+mj-lt"/>
            </a:endParaRPr>
          </a:p>
        </p:txBody>
      </p:sp>
    </p:spTree>
    <p:extLst>
      <p:ext uri="{BB962C8B-B14F-4D97-AF65-F5344CB8AC3E}">
        <p14:creationId xmlns:p14="http://schemas.microsoft.com/office/powerpoint/2010/main" val="3503747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MAINLAND AND ISLAND</a:t>
            </a:r>
          </a:p>
        </p:txBody>
      </p:sp>
      <p:sp>
        <p:nvSpPr>
          <p:cNvPr id="3" name="Content Placeholder 2"/>
          <p:cNvSpPr>
            <a:spLocks noGrp="1"/>
          </p:cNvSpPr>
          <p:nvPr>
            <p:ph idx="1"/>
          </p:nvPr>
        </p:nvSpPr>
        <p:spPr/>
        <p:txBody>
          <a:bodyPr/>
          <a:lstStyle/>
          <a:p>
            <a:r>
              <a:rPr lang="en-US" dirty="0"/>
              <a:t>A Community is represented as a record that contains the predator-prey community matrix, the stage matrices of each species, and the food habit information associated with them. </a:t>
            </a:r>
          </a:p>
          <a:p>
            <a:r>
              <a:rPr lang="en-US" dirty="0"/>
              <a:t>A Species is considered to be active if its reproductive stage is able to survive off the resources available in the ecosystem.</a:t>
            </a:r>
          </a:p>
          <a:p>
            <a:r>
              <a:rPr lang="en-US" dirty="0"/>
              <a:t>Mainlands and Islands are different community types that contain the same food network information, but the former always has all the species present, and the latter is initially void of any active species.</a:t>
            </a:r>
          </a:p>
          <a:p>
            <a:r>
              <a:rPr lang="en-US" dirty="0"/>
              <a:t>We simulate the community assembly from the mainland onto the island as a stochastic process.</a:t>
            </a:r>
          </a:p>
        </p:txBody>
      </p:sp>
    </p:spTree>
    <p:extLst>
      <p:ext uri="{BB962C8B-B14F-4D97-AF65-F5344CB8AC3E}">
        <p14:creationId xmlns:p14="http://schemas.microsoft.com/office/powerpoint/2010/main" val="254719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MIGRATION</a:t>
            </a:r>
          </a:p>
        </p:txBody>
      </p:sp>
      <p:sp>
        <p:nvSpPr>
          <p:cNvPr id="3" name="Content Placeholder 2"/>
          <p:cNvSpPr>
            <a:spLocks noGrp="1"/>
          </p:cNvSpPr>
          <p:nvPr>
            <p:ph idx="1"/>
          </p:nvPr>
        </p:nvSpPr>
        <p:spPr/>
        <p:txBody>
          <a:bodyPr/>
          <a:lstStyle/>
          <a:p>
            <a:r>
              <a:rPr lang="en-US" dirty="0"/>
              <a:t>At every constant time t, </a:t>
            </a:r>
            <a:r>
              <a:rPr lang="en-US" i="1" dirty="0"/>
              <a:t>n </a:t>
            </a:r>
            <a:r>
              <a:rPr lang="en-US" dirty="0"/>
              <a:t>species are randomly picked from the Mainland and placed in the Island.</a:t>
            </a:r>
          </a:p>
          <a:p>
            <a:r>
              <a:rPr lang="en-US" dirty="0"/>
              <a:t>After every event of migration, primary extinctions, and a constant </a:t>
            </a:r>
            <a:r>
              <a:rPr lang="en-US" i="1" dirty="0"/>
              <a:t>m</a:t>
            </a:r>
            <a:r>
              <a:rPr lang="en-US" dirty="0"/>
              <a:t> number of secondary extinctions are calculated.</a:t>
            </a:r>
          </a:p>
          <a:p>
            <a:r>
              <a:rPr lang="en-US" dirty="0"/>
              <a:t>This process is repeated until the demographics of the Island become identical to that of the Mainland.</a:t>
            </a:r>
          </a:p>
        </p:txBody>
      </p:sp>
    </p:spTree>
    <p:extLst>
      <p:ext uri="{BB962C8B-B14F-4D97-AF65-F5344CB8AC3E}">
        <p14:creationId xmlns:p14="http://schemas.microsoft.com/office/powerpoint/2010/main" val="381475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REPRODUCTION AND EXTINCTIONS</a:t>
            </a:r>
          </a:p>
        </p:txBody>
      </p:sp>
      <p:sp>
        <p:nvSpPr>
          <p:cNvPr id="3" name="Content Placeholder 2"/>
          <p:cNvSpPr>
            <a:spLocks noGrp="1"/>
          </p:cNvSpPr>
          <p:nvPr>
            <p:ph idx="1"/>
          </p:nvPr>
        </p:nvSpPr>
        <p:spPr/>
        <p:txBody>
          <a:bodyPr/>
          <a:lstStyle/>
          <a:p>
            <a:r>
              <a:rPr lang="en-US" dirty="0"/>
              <a:t>After every migration, primary and secondary extinctions are computed.</a:t>
            </a:r>
          </a:p>
          <a:p>
            <a:r>
              <a:rPr lang="en-US" dirty="0"/>
              <a:t>Primary extinctions – species that aren’t capable of surviving in the new ecosystem due to the lack of resources.</a:t>
            </a:r>
          </a:p>
          <a:p>
            <a:r>
              <a:rPr lang="en-US" dirty="0"/>
              <a:t>Secondary extinctions – extinctions that result due to the primary extinctions.</a:t>
            </a:r>
          </a:p>
          <a:p>
            <a:r>
              <a:rPr lang="en-US" dirty="0"/>
              <a:t>After the extinctions, reproductive thresholds are checked and species that don’t meet the threshold are culled.</a:t>
            </a:r>
          </a:p>
        </p:txBody>
      </p:sp>
    </p:spTree>
    <p:extLst>
      <p:ext uri="{BB962C8B-B14F-4D97-AF65-F5344CB8AC3E}">
        <p14:creationId xmlns:p14="http://schemas.microsoft.com/office/powerpoint/2010/main" val="354260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DC25B-BF7A-4B49-BC37-3DE31E1EE3C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1FBB3C0-9032-435E-90B0-C4DE549C13BB}"/>
              </a:ext>
            </a:extLst>
          </p:cNvPr>
          <p:cNvSpPr>
            <a:spLocks noGrp="1"/>
          </p:cNvSpPr>
          <p:nvPr>
            <p:ph idx="1"/>
          </p:nvPr>
        </p:nvSpPr>
        <p:spPr/>
        <p:txBody>
          <a:bodyPr/>
          <a:lstStyle/>
          <a:p>
            <a:r>
              <a:rPr lang="en-US" dirty="0"/>
              <a:t>Theoretical studies allow for simulating any possible community</a:t>
            </a:r>
          </a:p>
          <a:p>
            <a:r>
              <a:rPr lang="en-US" dirty="0"/>
              <a:t>Constrained by model design</a:t>
            </a:r>
          </a:p>
          <a:p>
            <a:r>
              <a:rPr lang="en-US" dirty="0"/>
              <a:t>Many different models, comparison of all not possible, look at 2</a:t>
            </a:r>
          </a:p>
          <a:p>
            <a:endParaRPr lang="en-US" dirty="0"/>
          </a:p>
        </p:txBody>
      </p:sp>
    </p:spTree>
    <p:extLst>
      <p:ext uri="{BB962C8B-B14F-4D97-AF65-F5344CB8AC3E}">
        <p14:creationId xmlns:p14="http://schemas.microsoft.com/office/powerpoint/2010/main" val="3695870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COMPREHENSIVE MIGRATION AND COMPUTATION FOR POPULATION ASSEMBLY</a:t>
            </a:r>
          </a:p>
        </p:txBody>
      </p:sp>
      <p:sp>
        <p:nvSpPr>
          <p:cNvPr id="3" name="Content Placeholder 2"/>
          <p:cNvSpPr>
            <a:spLocks noGrp="1"/>
          </p:cNvSpPr>
          <p:nvPr>
            <p:ph idx="1"/>
          </p:nvPr>
        </p:nvSpPr>
        <p:spPr/>
        <p:txBody>
          <a:bodyPr/>
          <a:lstStyle/>
          <a:p>
            <a:r>
              <a:rPr lang="en-US" dirty="0"/>
              <a:t>Multiple migrations with variations of Connectance (0.05, 0.1, 0.2, 0.3, 0.4, 0.45) and P (0.1 to 1.0) were run.</a:t>
            </a:r>
          </a:p>
          <a:p>
            <a:r>
              <a:rPr lang="en-US" dirty="0"/>
              <a:t>Each migration consisted of species migrating from a mainland to 10 islands. Randomly selected species assembled in each of the islands at every time period t.</a:t>
            </a:r>
          </a:p>
          <a:p>
            <a:r>
              <a:rPr lang="en-US" dirty="0"/>
              <a:t>Each Migration was allowed to run until t = 500, and there were 30 total runs of each migration setting.</a:t>
            </a:r>
          </a:p>
          <a:p>
            <a:r>
              <a:rPr lang="en-US" dirty="0"/>
              <a:t>All the simulations were run on Mississippi Center for Supercomputing Research’s (MCSR) Maple Cluster in an asynchronous fashion on multiple nodes.</a:t>
            </a:r>
          </a:p>
        </p:txBody>
      </p:sp>
    </p:spTree>
    <p:extLst>
      <p:ext uri="{BB962C8B-B14F-4D97-AF65-F5344CB8AC3E}">
        <p14:creationId xmlns:p14="http://schemas.microsoft.com/office/powerpoint/2010/main" val="361637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B4E7-C070-4807-BFF6-D53B90F178DA}"/>
              </a:ext>
            </a:extLst>
          </p:cNvPr>
          <p:cNvSpPr>
            <a:spLocks noGrp="1"/>
          </p:cNvSpPr>
          <p:nvPr>
            <p:ph type="title"/>
          </p:nvPr>
        </p:nvSpPr>
        <p:spPr>
          <a:xfrm>
            <a:off x="2819400" y="2886807"/>
            <a:ext cx="7778262" cy="1084385"/>
          </a:xfrm>
        </p:spPr>
        <p:txBody>
          <a:bodyPr>
            <a:normAutofit fontScale="90000"/>
          </a:bodyPr>
          <a:lstStyle/>
          <a:p>
            <a:r>
              <a:rPr lang="en-US" sz="4800" dirty="0"/>
              <a:t>Variable Interaction Model</a:t>
            </a:r>
          </a:p>
        </p:txBody>
      </p:sp>
    </p:spTree>
    <p:extLst>
      <p:ext uri="{BB962C8B-B14F-4D97-AF65-F5344CB8AC3E}">
        <p14:creationId xmlns:p14="http://schemas.microsoft.com/office/powerpoint/2010/main" val="3129390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145C4C-33D6-4D02-80C1-F43C5239344A}"/>
              </a:ext>
            </a:extLst>
          </p:cNvPr>
          <p:cNvPicPr>
            <a:picLocks noChangeAspect="1"/>
          </p:cNvPicPr>
          <p:nvPr/>
        </p:nvPicPr>
        <p:blipFill rotWithShape="1">
          <a:blip r:embed="rId2"/>
          <a:srcRect l="16355" t="7906" r="5675" b="17533"/>
          <a:stretch/>
        </p:blipFill>
        <p:spPr>
          <a:xfrm>
            <a:off x="6366555" y="1741434"/>
            <a:ext cx="4641668" cy="3387634"/>
          </a:xfrm>
          <a:prstGeom prst="rect">
            <a:avLst/>
          </a:prstGeom>
        </p:spPr>
      </p:pic>
      <p:sp>
        <p:nvSpPr>
          <p:cNvPr id="2" name="Title 1">
            <a:extLst>
              <a:ext uri="{FF2B5EF4-FFF2-40B4-BE49-F238E27FC236}">
                <a16:creationId xmlns:a16="http://schemas.microsoft.com/office/drawing/2014/main" id="{68662CDF-F497-43F0-9483-5080F0F3EC48}"/>
              </a:ext>
            </a:extLst>
          </p:cNvPr>
          <p:cNvSpPr>
            <a:spLocks noGrp="1"/>
          </p:cNvSpPr>
          <p:nvPr>
            <p:ph type="title"/>
          </p:nvPr>
        </p:nvSpPr>
        <p:spPr/>
        <p:txBody>
          <a:bodyPr/>
          <a:lstStyle/>
          <a:p>
            <a:r>
              <a:rPr lang="en-US" dirty="0">
                <a:cs typeface="Arial" panose="020B0604020202020204" pitchFamily="34" charset="0"/>
              </a:rPr>
              <a:t>MODEL PREMISE</a:t>
            </a:r>
          </a:p>
        </p:txBody>
      </p:sp>
      <p:sp>
        <p:nvSpPr>
          <p:cNvPr id="3" name="Content Placeholder 2">
            <a:extLst>
              <a:ext uri="{FF2B5EF4-FFF2-40B4-BE49-F238E27FC236}">
                <a16:creationId xmlns:a16="http://schemas.microsoft.com/office/drawing/2014/main" id="{DE96D114-6B8C-4285-9E25-68507000DC47}"/>
              </a:ext>
            </a:extLst>
          </p:cNvPr>
          <p:cNvSpPr>
            <a:spLocks noGrp="1"/>
          </p:cNvSpPr>
          <p:nvPr>
            <p:ph idx="1"/>
          </p:nvPr>
        </p:nvSpPr>
        <p:spPr>
          <a:xfrm>
            <a:off x="2031863" y="1741434"/>
            <a:ext cx="8915400" cy="3777622"/>
          </a:xfrm>
        </p:spPr>
        <p:txBody>
          <a:bodyPr/>
          <a:lstStyle/>
          <a:p>
            <a:r>
              <a:rPr lang="en-US" dirty="0">
                <a:cs typeface="Arial" panose="020B0604020202020204" pitchFamily="34" charset="0"/>
              </a:rPr>
              <a:t>Random Food Web</a:t>
            </a:r>
          </a:p>
          <a:p>
            <a:r>
              <a:rPr lang="en-US" dirty="0">
                <a:cs typeface="Arial" panose="020B0604020202020204" pitchFamily="34" charset="0"/>
              </a:rPr>
              <a:t>Varied Interaction Types</a:t>
            </a:r>
          </a:p>
          <a:p>
            <a:r>
              <a:rPr lang="en-US" dirty="0">
                <a:cs typeface="Arial" panose="020B0604020202020204" pitchFamily="34" charset="0"/>
              </a:rPr>
              <a:t>Competitive Interactions Holling Type 1</a:t>
            </a:r>
          </a:p>
          <a:p>
            <a:r>
              <a:rPr lang="en-US" dirty="0">
                <a:cs typeface="Arial" panose="020B0604020202020204" pitchFamily="34" charset="0"/>
              </a:rPr>
              <a:t>Others Holling Type 2</a:t>
            </a:r>
          </a:p>
          <a:p>
            <a:r>
              <a:rPr lang="en-US" dirty="0">
                <a:cs typeface="Arial" panose="020B0604020202020204" pitchFamily="34" charset="0"/>
              </a:rPr>
              <a:t>Mainland - Island Assembly</a:t>
            </a:r>
          </a:p>
        </p:txBody>
      </p:sp>
    </p:spTree>
    <p:extLst>
      <p:ext uri="{BB962C8B-B14F-4D97-AF65-F5344CB8AC3E}">
        <p14:creationId xmlns:p14="http://schemas.microsoft.com/office/powerpoint/2010/main" val="127307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87EE-1246-4394-AF88-374BA00CA31F}"/>
              </a:ext>
            </a:extLst>
          </p:cNvPr>
          <p:cNvSpPr>
            <a:spLocks noGrp="1"/>
          </p:cNvSpPr>
          <p:nvPr>
            <p:ph type="title"/>
          </p:nvPr>
        </p:nvSpPr>
        <p:spPr>
          <a:xfrm>
            <a:off x="1852507" y="518557"/>
            <a:ext cx="8911687" cy="1280890"/>
          </a:xfrm>
        </p:spPr>
        <p:txBody>
          <a:bodyPr/>
          <a:lstStyle/>
          <a:p>
            <a:r>
              <a:rPr lang="en-US" dirty="0"/>
              <a:t>INTERACTION MATRIX CONSTRUCTION</a:t>
            </a:r>
          </a:p>
        </p:txBody>
      </p:sp>
      <p:pic>
        <p:nvPicPr>
          <p:cNvPr id="9" name="Picture 8">
            <a:extLst>
              <a:ext uri="{FF2B5EF4-FFF2-40B4-BE49-F238E27FC236}">
                <a16:creationId xmlns:a16="http://schemas.microsoft.com/office/drawing/2014/main" id="{7368BA44-4B36-4498-8EA9-E049C0EB9E90}"/>
              </a:ext>
            </a:extLst>
          </p:cNvPr>
          <p:cNvPicPr>
            <a:picLocks noChangeAspect="1"/>
          </p:cNvPicPr>
          <p:nvPr/>
        </p:nvPicPr>
        <p:blipFill>
          <a:blip r:embed="rId2"/>
          <a:stretch>
            <a:fillRect/>
          </a:stretch>
        </p:blipFill>
        <p:spPr>
          <a:xfrm>
            <a:off x="3333364" y="2715971"/>
            <a:ext cx="2762636" cy="2191056"/>
          </a:xfrm>
          <a:prstGeom prst="rect">
            <a:avLst/>
          </a:prstGeom>
        </p:spPr>
      </p:pic>
      <p:pic>
        <p:nvPicPr>
          <p:cNvPr id="11" name="Picture 10">
            <a:extLst>
              <a:ext uri="{FF2B5EF4-FFF2-40B4-BE49-F238E27FC236}">
                <a16:creationId xmlns:a16="http://schemas.microsoft.com/office/drawing/2014/main" id="{1F696DFD-80E8-424C-B394-4FD683E1E4BB}"/>
              </a:ext>
            </a:extLst>
          </p:cNvPr>
          <p:cNvPicPr>
            <a:picLocks noChangeAspect="1"/>
          </p:cNvPicPr>
          <p:nvPr/>
        </p:nvPicPr>
        <p:blipFill>
          <a:blip r:embed="rId3"/>
          <a:stretch>
            <a:fillRect/>
          </a:stretch>
        </p:blipFill>
        <p:spPr>
          <a:xfrm>
            <a:off x="6308351" y="2700731"/>
            <a:ext cx="2781688" cy="2200582"/>
          </a:xfrm>
          <a:prstGeom prst="rect">
            <a:avLst/>
          </a:prstGeom>
        </p:spPr>
      </p:pic>
      <p:pic>
        <p:nvPicPr>
          <p:cNvPr id="13" name="Picture 12">
            <a:extLst>
              <a:ext uri="{FF2B5EF4-FFF2-40B4-BE49-F238E27FC236}">
                <a16:creationId xmlns:a16="http://schemas.microsoft.com/office/drawing/2014/main" id="{05B7936B-BBD0-4998-A94D-269B230F1FC9}"/>
              </a:ext>
            </a:extLst>
          </p:cNvPr>
          <p:cNvPicPr>
            <a:picLocks noChangeAspect="1"/>
          </p:cNvPicPr>
          <p:nvPr/>
        </p:nvPicPr>
        <p:blipFill>
          <a:blip r:embed="rId4"/>
          <a:stretch>
            <a:fillRect/>
          </a:stretch>
        </p:blipFill>
        <p:spPr>
          <a:xfrm>
            <a:off x="9302390" y="2691205"/>
            <a:ext cx="2781688" cy="2210108"/>
          </a:xfrm>
          <a:prstGeom prst="rect">
            <a:avLst/>
          </a:prstGeom>
        </p:spPr>
      </p:pic>
      <p:pic>
        <p:nvPicPr>
          <p:cNvPr id="15" name="Picture 14">
            <a:extLst>
              <a:ext uri="{FF2B5EF4-FFF2-40B4-BE49-F238E27FC236}">
                <a16:creationId xmlns:a16="http://schemas.microsoft.com/office/drawing/2014/main" id="{883C0834-B207-4102-974C-DCD0D125BFA4}"/>
              </a:ext>
            </a:extLst>
          </p:cNvPr>
          <p:cNvPicPr>
            <a:picLocks noChangeAspect="1"/>
          </p:cNvPicPr>
          <p:nvPr/>
        </p:nvPicPr>
        <p:blipFill>
          <a:blip r:embed="rId5"/>
          <a:stretch>
            <a:fillRect/>
          </a:stretch>
        </p:blipFill>
        <p:spPr>
          <a:xfrm>
            <a:off x="348851" y="2700731"/>
            <a:ext cx="2772162" cy="2200582"/>
          </a:xfrm>
          <a:prstGeom prst="rect">
            <a:avLst/>
          </a:prstGeom>
        </p:spPr>
      </p:pic>
      <p:sp>
        <p:nvSpPr>
          <p:cNvPr id="16" name="TextBox 15">
            <a:extLst>
              <a:ext uri="{FF2B5EF4-FFF2-40B4-BE49-F238E27FC236}">
                <a16:creationId xmlns:a16="http://schemas.microsoft.com/office/drawing/2014/main" id="{17EB026C-C3CE-4862-A507-3A3D35810288}"/>
              </a:ext>
            </a:extLst>
          </p:cNvPr>
          <p:cNvSpPr txBox="1"/>
          <p:nvPr/>
        </p:nvSpPr>
        <p:spPr>
          <a:xfrm>
            <a:off x="538972" y="2192899"/>
            <a:ext cx="2391920" cy="369332"/>
          </a:xfrm>
          <a:prstGeom prst="rect">
            <a:avLst/>
          </a:prstGeom>
          <a:noFill/>
        </p:spPr>
        <p:txBody>
          <a:bodyPr wrap="square" rtlCol="0">
            <a:spAutoFit/>
          </a:bodyPr>
          <a:lstStyle/>
          <a:p>
            <a:r>
              <a:rPr lang="en-US" b="1" dirty="0">
                <a:cs typeface="Arial" panose="020B0604020202020204" pitchFamily="34" charset="0"/>
              </a:rPr>
              <a:t>SELF REGULATION</a:t>
            </a:r>
          </a:p>
        </p:txBody>
      </p:sp>
      <p:sp>
        <p:nvSpPr>
          <p:cNvPr id="17" name="TextBox 16">
            <a:extLst>
              <a:ext uri="{FF2B5EF4-FFF2-40B4-BE49-F238E27FC236}">
                <a16:creationId xmlns:a16="http://schemas.microsoft.com/office/drawing/2014/main" id="{3386CAB5-C5E0-47E9-829A-B4F6E0940B5D}"/>
              </a:ext>
            </a:extLst>
          </p:cNvPr>
          <p:cNvSpPr txBox="1"/>
          <p:nvPr/>
        </p:nvSpPr>
        <p:spPr>
          <a:xfrm>
            <a:off x="3518722" y="2054400"/>
            <a:ext cx="2391920" cy="646331"/>
          </a:xfrm>
          <a:prstGeom prst="rect">
            <a:avLst/>
          </a:prstGeom>
          <a:noFill/>
        </p:spPr>
        <p:txBody>
          <a:bodyPr wrap="square" rtlCol="0">
            <a:spAutoFit/>
          </a:bodyPr>
          <a:lstStyle/>
          <a:p>
            <a:pPr algn="ctr"/>
            <a:r>
              <a:rPr lang="en-US" b="1" dirty="0">
                <a:cs typeface="Arial" panose="020B0604020202020204" pitchFamily="34" charset="0"/>
              </a:rPr>
              <a:t>CONNECTANCE AND DUPLICATION</a:t>
            </a:r>
          </a:p>
        </p:txBody>
      </p:sp>
      <p:sp>
        <p:nvSpPr>
          <p:cNvPr id="18" name="TextBox 17">
            <a:extLst>
              <a:ext uri="{FF2B5EF4-FFF2-40B4-BE49-F238E27FC236}">
                <a16:creationId xmlns:a16="http://schemas.microsoft.com/office/drawing/2014/main" id="{F1ECDDBF-F4CA-48CF-8794-48F4A02C9BD0}"/>
              </a:ext>
            </a:extLst>
          </p:cNvPr>
          <p:cNvSpPr txBox="1"/>
          <p:nvPr/>
        </p:nvSpPr>
        <p:spPr>
          <a:xfrm>
            <a:off x="6503235" y="2192899"/>
            <a:ext cx="2391920" cy="369332"/>
          </a:xfrm>
          <a:prstGeom prst="rect">
            <a:avLst/>
          </a:prstGeom>
          <a:noFill/>
        </p:spPr>
        <p:txBody>
          <a:bodyPr wrap="square" rtlCol="0">
            <a:spAutoFit/>
          </a:bodyPr>
          <a:lstStyle/>
          <a:p>
            <a:pPr algn="ctr"/>
            <a:r>
              <a:rPr lang="en-US" b="1" dirty="0">
                <a:cs typeface="Arial" panose="020B0604020202020204" pitchFamily="34" charset="0"/>
              </a:rPr>
              <a:t>TYPE SELECTION</a:t>
            </a:r>
          </a:p>
        </p:txBody>
      </p:sp>
      <p:sp>
        <p:nvSpPr>
          <p:cNvPr id="19" name="TextBox 18">
            <a:extLst>
              <a:ext uri="{FF2B5EF4-FFF2-40B4-BE49-F238E27FC236}">
                <a16:creationId xmlns:a16="http://schemas.microsoft.com/office/drawing/2014/main" id="{A60949EF-E4DF-4817-AE07-152CC4A99FD3}"/>
              </a:ext>
            </a:extLst>
          </p:cNvPr>
          <p:cNvSpPr txBox="1"/>
          <p:nvPr/>
        </p:nvSpPr>
        <p:spPr>
          <a:xfrm>
            <a:off x="9497274" y="2192899"/>
            <a:ext cx="2391920" cy="369332"/>
          </a:xfrm>
          <a:prstGeom prst="rect">
            <a:avLst/>
          </a:prstGeom>
          <a:noFill/>
        </p:spPr>
        <p:txBody>
          <a:bodyPr wrap="square" rtlCol="0">
            <a:spAutoFit/>
          </a:bodyPr>
          <a:lstStyle/>
          <a:p>
            <a:pPr algn="ctr"/>
            <a:r>
              <a:rPr lang="en-US" b="1" dirty="0">
                <a:cs typeface="Arial" panose="020B0604020202020204" pitchFamily="34" charset="0"/>
              </a:rPr>
              <a:t>WEIGHTING</a:t>
            </a:r>
          </a:p>
        </p:txBody>
      </p:sp>
      <p:sp>
        <p:nvSpPr>
          <p:cNvPr id="20" name="TextBox 19">
            <a:extLst>
              <a:ext uri="{FF2B5EF4-FFF2-40B4-BE49-F238E27FC236}">
                <a16:creationId xmlns:a16="http://schemas.microsoft.com/office/drawing/2014/main" id="{6509BF6F-2236-4E0B-B353-F2FE37D7762A}"/>
              </a:ext>
            </a:extLst>
          </p:cNvPr>
          <p:cNvSpPr txBox="1"/>
          <p:nvPr/>
        </p:nvSpPr>
        <p:spPr>
          <a:xfrm>
            <a:off x="4927032" y="5433265"/>
            <a:ext cx="2762635" cy="369332"/>
          </a:xfrm>
          <a:prstGeom prst="rect">
            <a:avLst/>
          </a:prstGeom>
          <a:noFill/>
        </p:spPr>
        <p:txBody>
          <a:bodyPr wrap="square" rtlCol="0">
            <a:spAutoFit/>
          </a:bodyPr>
          <a:lstStyle/>
          <a:p>
            <a:pPr algn="ctr"/>
            <a:r>
              <a:rPr lang="en-US" b="1" dirty="0">
                <a:cs typeface="Arial" panose="020B0604020202020204" pitchFamily="34" charset="0"/>
              </a:rPr>
              <a:t>Matrix </a:t>
            </a:r>
            <a:r>
              <a:rPr lang="en-US" b="1" i="1" dirty="0">
                <a:cs typeface="Arial" panose="020B0604020202020204" pitchFamily="34" charset="0"/>
              </a:rPr>
              <a:t>A</a:t>
            </a:r>
            <a:endParaRPr lang="en-US" b="1" dirty="0">
              <a:cs typeface="Arial" panose="020B0604020202020204" pitchFamily="34" charset="0"/>
            </a:endParaRPr>
          </a:p>
        </p:txBody>
      </p:sp>
      <p:cxnSp>
        <p:nvCxnSpPr>
          <p:cNvPr id="4" name="Straight Arrow Connector 3">
            <a:extLst>
              <a:ext uri="{FF2B5EF4-FFF2-40B4-BE49-F238E27FC236}">
                <a16:creationId xmlns:a16="http://schemas.microsoft.com/office/drawing/2014/main" id="{89BC3000-758D-4497-89D6-6C3955D277B7}"/>
              </a:ext>
            </a:extLst>
          </p:cNvPr>
          <p:cNvCxnSpPr/>
          <p:nvPr/>
        </p:nvCxnSpPr>
        <p:spPr>
          <a:xfrm flipV="1">
            <a:off x="4062046" y="3294185"/>
            <a:ext cx="480646" cy="39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951E41C-40AC-4EF1-9645-04248112BE9A}"/>
              </a:ext>
            </a:extLst>
          </p:cNvPr>
          <p:cNvCxnSpPr/>
          <p:nvPr/>
        </p:nvCxnSpPr>
        <p:spPr>
          <a:xfrm flipV="1">
            <a:off x="7069016" y="3294185"/>
            <a:ext cx="480646" cy="39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BD62D5-8F6A-4D56-81C1-8AC71FE53094}"/>
              </a:ext>
            </a:extLst>
          </p:cNvPr>
          <p:cNvCxnSpPr/>
          <p:nvPr/>
        </p:nvCxnSpPr>
        <p:spPr>
          <a:xfrm flipV="1">
            <a:off x="10075985" y="3257627"/>
            <a:ext cx="480646" cy="39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381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C0FBF-78F1-405D-80FD-D3BD982BB08B}"/>
              </a:ext>
            </a:extLst>
          </p:cNvPr>
          <p:cNvSpPr>
            <a:spLocks noGrp="1"/>
          </p:cNvSpPr>
          <p:nvPr>
            <p:ph type="title"/>
          </p:nvPr>
        </p:nvSpPr>
        <p:spPr/>
        <p:txBody>
          <a:bodyPr/>
          <a:lstStyle/>
          <a:p>
            <a:r>
              <a:rPr lang="en-US" dirty="0"/>
              <a:t>MODEL EQUATION</a:t>
            </a:r>
          </a:p>
        </p:txBody>
      </p:sp>
      <p:pic>
        <p:nvPicPr>
          <p:cNvPr id="5" name="Picture 4">
            <a:extLst>
              <a:ext uri="{FF2B5EF4-FFF2-40B4-BE49-F238E27FC236}">
                <a16:creationId xmlns:a16="http://schemas.microsoft.com/office/drawing/2014/main" id="{EA785F9A-16C7-4C9B-8309-27ABBE084A25}"/>
              </a:ext>
            </a:extLst>
          </p:cNvPr>
          <p:cNvPicPr>
            <a:picLocks noChangeAspect="1"/>
          </p:cNvPicPr>
          <p:nvPr/>
        </p:nvPicPr>
        <p:blipFill>
          <a:blip r:embed="rId2"/>
          <a:stretch>
            <a:fillRect/>
          </a:stretch>
        </p:blipFill>
        <p:spPr>
          <a:xfrm>
            <a:off x="1358537" y="1588587"/>
            <a:ext cx="9936480" cy="1149169"/>
          </a:xfrm>
          <a:prstGeom prst="rect">
            <a:avLst/>
          </a:prstGeom>
        </p:spPr>
      </p:pic>
      <p:sp>
        <p:nvSpPr>
          <p:cNvPr id="7" name="TextBox 6">
            <a:extLst>
              <a:ext uri="{FF2B5EF4-FFF2-40B4-BE49-F238E27FC236}">
                <a16:creationId xmlns:a16="http://schemas.microsoft.com/office/drawing/2014/main" id="{C636E159-4543-4267-A10E-F0CAB969E874}"/>
              </a:ext>
            </a:extLst>
          </p:cNvPr>
          <p:cNvSpPr txBox="1"/>
          <p:nvPr/>
        </p:nvSpPr>
        <p:spPr>
          <a:xfrm>
            <a:off x="2394857" y="2869477"/>
            <a:ext cx="8499566" cy="3384453"/>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i="1" dirty="0">
                <a:cs typeface="Arial" panose="020B0604020202020204" pitchFamily="34" charset="0"/>
              </a:rPr>
              <a:t>X</a:t>
            </a:r>
            <a:r>
              <a:rPr lang="en-US" sz="1400" i="1" dirty="0">
                <a:cs typeface="Arial" panose="020B0604020202020204" pitchFamily="34" charset="0"/>
              </a:rPr>
              <a:t>i</a:t>
            </a:r>
            <a:r>
              <a:rPr lang="en-US" dirty="0">
                <a:cs typeface="Arial" panose="020B0604020202020204" pitchFamily="34" charset="0"/>
              </a:rPr>
              <a:t> is population of species </a:t>
            </a:r>
            <a:r>
              <a:rPr lang="en-US" i="1" dirty="0" err="1">
                <a:cs typeface="Arial" panose="020B0604020202020204" pitchFamily="34" charset="0"/>
              </a:rPr>
              <a:t>i</a:t>
            </a:r>
            <a:endParaRPr lang="en-US" i="1" dirty="0">
              <a:cs typeface="Arial" panose="020B0604020202020204" pitchFamily="34" charset="0"/>
            </a:endParaRPr>
          </a:p>
          <a:p>
            <a:pPr marL="285750" indent="-285750">
              <a:lnSpc>
                <a:spcPct val="120000"/>
              </a:lnSpc>
              <a:buFont typeface="Arial" panose="020B0604020202020204" pitchFamily="34" charset="0"/>
              <a:buChar char="•"/>
            </a:pPr>
            <a:r>
              <a:rPr lang="en-US" i="1" dirty="0" err="1">
                <a:cs typeface="Arial" panose="020B0604020202020204" pitchFamily="34" charset="0"/>
              </a:rPr>
              <a:t>r</a:t>
            </a:r>
            <a:r>
              <a:rPr lang="en-US" sz="1400" i="1" dirty="0" err="1">
                <a:cs typeface="Arial" panose="020B0604020202020204" pitchFamily="34" charset="0"/>
              </a:rPr>
              <a:t>i</a:t>
            </a:r>
            <a:r>
              <a:rPr lang="en-US" dirty="0">
                <a:cs typeface="Arial" panose="020B0604020202020204" pitchFamily="34" charset="0"/>
              </a:rPr>
              <a:t> is the intrinsic growth rate</a:t>
            </a:r>
          </a:p>
          <a:p>
            <a:pPr marL="285750" indent="-285750">
              <a:lnSpc>
                <a:spcPct val="120000"/>
              </a:lnSpc>
              <a:buFont typeface="Arial" panose="020B0604020202020204" pitchFamily="34" charset="0"/>
              <a:buChar char="•"/>
            </a:pPr>
            <a:r>
              <a:rPr lang="en-US" i="1" dirty="0" err="1">
                <a:cs typeface="Arial" panose="020B0604020202020204" pitchFamily="34" charset="0"/>
              </a:rPr>
              <a:t>a</a:t>
            </a:r>
            <a:r>
              <a:rPr lang="en-US" sz="1400" i="1" dirty="0" err="1">
                <a:cs typeface="Arial" panose="020B0604020202020204" pitchFamily="34" charset="0"/>
              </a:rPr>
              <a:t>ij</a:t>
            </a:r>
            <a:r>
              <a:rPr lang="en-US" dirty="0">
                <a:cs typeface="Arial" panose="020B0604020202020204" pitchFamily="34" charset="0"/>
              </a:rPr>
              <a:t> is the interaction weight in matrix </a:t>
            </a:r>
            <a:r>
              <a:rPr lang="en-US" i="1" dirty="0">
                <a:cs typeface="Arial" panose="020B0604020202020204" pitchFamily="34" charset="0"/>
              </a:rPr>
              <a:t>A</a:t>
            </a:r>
            <a:r>
              <a:rPr lang="en-US" dirty="0">
                <a:cs typeface="Arial" panose="020B0604020202020204" pitchFamily="34" charset="0"/>
              </a:rPr>
              <a:t> between species </a:t>
            </a:r>
            <a:r>
              <a:rPr lang="en-US" i="1" dirty="0" err="1">
                <a:cs typeface="Arial" panose="020B0604020202020204" pitchFamily="34" charset="0"/>
              </a:rPr>
              <a:t>i</a:t>
            </a:r>
            <a:r>
              <a:rPr lang="en-US" dirty="0">
                <a:cs typeface="Arial" panose="020B0604020202020204" pitchFamily="34" charset="0"/>
              </a:rPr>
              <a:t> and </a:t>
            </a:r>
            <a:r>
              <a:rPr lang="en-US" i="1" dirty="0">
                <a:cs typeface="Arial" panose="020B0604020202020204" pitchFamily="34" charset="0"/>
              </a:rPr>
              <a:t>j</a:t>
            </a:r>
          </a:p>
          <a:p>
            <a:pPr marL="285750" indent="-285750">
              <a:lnSpc>
                <a:spcPct val="120000"/>
              </a:lnSpc>
              <a:buFont typeface="Arial" panose="020B0604020202020204" pitchFamily="34" charset="0"/>
              <a:buChar char="•"/>
            </a:pPr>
            <a:r>
              <a:rPr lang="en-US" i="1" dirty="0">
                <a:cs typeface="Arial" panose="020B0604020202020204" pitchFamily="34" charset="0"/>
              </a:rPr>
              <a:t>h</a:t>
            </a:r>
            <a:r>
              <a:rPr lang="en-US" dirty="0">
                <a:cs typeface="Arial" panose="020B0604020202020204" pitchFamily="34" charset="0"/>
              </a:rPr>
              <a:t> is the half saturation constant of the Type II functional response</a:t>
            </a:r>
          </a:p>
          <a:p>
            <a:pPr marL="285750" indent="-285750">
              <a:lnSpc>
                <a:spcPct val="120000"/>
              </a:lnSpc>
              <a:buFont typeface="Arial" panose="020B0604020202020204" pitchFamily="34" charset="0"/>
              <a:buChar char="•"/>
            </a:pPr>
            <a:r>
              <a:rPr lang="en-US" i="1" dirty="0" err="1">
                <a:cs typeface="Arial" panose="020B0604020202020204" pitchFamily="34" charset="0"/>
              </a:rPr>
              <a:t>s</a:t>
            </a:r>
            <a:r>
              <a:rPr lang="en-US" sz="1400" i="1" dirty="0" err="1">
                <a:cs typeface="Arial" panose="020B0604020202020204" pitchFamily="34" charset="0"/>
              </a:rPr>
              <a:t>i</a:t>
            </a:r>
            <a:r>
              <a:rPr lang="en-US" dirty="0">
                <a:cs typeface="Arial" panose="020B0604020202020204" pitchFamily="34" charset="0"/>
              </a:rPr>
              <a:t> is the negative self-regulation term</a:t>
            </a:r>
          </a:p>
          <a:p>
            <a:pPr marL="285750" indent="-285750">
              <a:lnSpc>
                <a:spcPct val="120000"/>
              </a:lnSpc>
              <a:buFont typeface="Arial" panose="020B0604020202020204" pitchFamily="34" charset="0"/>
              <a:buChar char="•"/>
            </a:pPr>
            <a:r>
              <a:rPr lang="en-US" i="1" dirty="0">
                <a:cs typeface="Arial" panose="020B0604020202020204" pitchFamily="34" charset="0"/>
              </a:rPr>
              <a:t>K</a:t>
            </a:r>
            <a:r>
              <a:rPr lang="en-US" sz="1400" i="1" dirty="0">
                <a:cs typeface="Arial" panose="020B0604020202020204" pitchFamily="34" charset="0"/>
              </a:rPr>
              <a:t>i</a:t>
            </a:r>
            <a:r>
              <a:rPr lang="en-US" dirty="0">
                <a:cs typeface="Arial" panose="020B0604020202020204" pitchFamily="34" charset="0"/>
              </a:rPr>
              <a:t> is the carrying capacity of the community</a:t>
            </a:r>
          </a:p>
          <a:p>
            <a:pPr marL="285750" indent="-285750">
              <a:lnSpc>
                <a:spcPct val="120000"/>
              </a:lnSpc>
              <a:buFont typeface="Arial" panose="020B0604020202020204" pitchFamily="34" charset="0"/>
              <a:buChar char="•"/>
            </a:pPr>
            <a:r>
              <a:rPr lang="en-US" i="1" dirty="0">
                <a:cs typeface="Arial" panose="020B0604020202020204" pitchFamily="34" charset="0"/>
              </a:rPr>
              <a:t>C</a:t>
            </a:r>
            <a:r>
              <a:rPr lang="en-US" dirty="0">
                <a:cs typeface="Arial" panose="020B0604020202020204" pitchFamily="34" charset="0"/>
              </a:rPr>
              <a:t>, </a:t>
            </a:r>
            <a:r>
              <a:rPr lang="en-US" i="1" dirty="0">
                <a:cs typeface="Arial" panose="020B0604020202020204" pitchFamily="34" charset="0"/>
              </a:rPr>
              <a:t>M</a:t>
            </a:r>
            <a:r>
              <a:rPr lang="en-US" dirty="0">
                <a:cs typeface="Arial" panose="020B0604020202020204" pitchFamily="34" charset="0"/>
              </a:rPr>
              <a:t>, </a:t>
            </a:r>
            <a:r>
              <a:rPr lang="en-US" i="1" dirty="0">
                <a:cs typeface="Arial" panose="020B0604020202020204" pitchFamily="34" charset="0"/>
              </a:rPr>
              <a:t>E+</a:t>
            </a:r>
            <a:r>
              <a:rPr lang="en-US" dirty="0">
                <a:cs typeface="Arial" panose="020B0604020202020204" pitchFamily="34" charset="0"/>
              </a:rPr>
              <a:t>, and </a:t>
            </a:r>
            <a:r>
              <a:rPr lang="en-US" i="1" dirty="0">
                <a:cs typeface="Arial" panose="020B0604020202020204" pitchFamily="34" charset="0"/>
              </a:rPr>
              <a:t>E-</a:t>
            </a:r>
            <a:r>
              <a:rPr lang="en-US" dirty="0">
                <a:cs typeface="Arial" panose="020B0604020202020204" pitchFamily="34" charset="0"/>
              </a:rPr>
              <a:t> are subset matrices of </a:t>
            </a:r>
            <a:r>
              <a:rPr lang="en-US" i="1" dirty="0">
                <a:cs typeface="Arial" panose="020B0604020202020204" pitchFamily="34" charset="0"/>
              </a:rPr>
              <a:t>A</a:t>
            </a:r>
          </a:p>
          <a:p>
            <a:pPr marL="285750" indent="-285750">
              <a:lnSpc>
                <a:spcPct val="120000"/>
              </a:lnSpc>
              <a:buFont typeface="Arial" panose="020B0604020202020204" pitchFamily="34" charset="0"/>
              <a:buChar char="•"/>
            </a:pPr>
            <a:endParaRPr lang="en-US" dirty="0">
              <a:cs typeface="Arial" panose="020B0604020202020204" pitchFamily="34" charset="0"/>
            </a:endParaRPr>
          </a:p>
          <a:p>
            <a:pPr>
              <a:lnSpc>
                <a:spcPct val="120000"/>
              </a:lnSpc>
            </a:pPr>
            <a:r>
              <a:rPr lang="en-US" i="1" dirty="0">
                <a:cs typeface="Arial" panose="020B0604020202020204" pitchFamily="34" charset="0"/>
              </a:rPr>
              <a:t>Note that the competitive interaction do not follow the Type II functional response.</a:t>
            </a:r>
          </a:p>
        </p:txBody>
      </p:sp>
    </p:spTree>
    <p:extLst>
      <p:ext uri="{BB962C8B-B14F-4D97-AF65-F5344CB8AC3E}">
        <p14:creationId xmlns:p14="http://schemas.microsoft.com/office/powerpoint/2010/main" val="2633539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DFE4F-3BD1-4545-9785-D91B50FB360B}"/>
              </a:ext>
            </a:extLst>
          </p:cNvPr>
          <p:cNvSpPr>
            <a:spLocks noGrp="1"/>
          </p:cNvSpPr>
          <p:nvPr>
            <p:ph type="title"/>
          </p:nvPr>
        </p:nvSpPr>
        <p:spPr/>
        <p:txBody>
          <a:bodyPr/>
          <a:lstStyle/>
          <a:p>
            <a:r>
              <a:rPr lang="en-US" dirty="0"/>
              <a:t>POPULATION DYNAMICS SIMULATION</a:t>
            </a:r>
          </a:p>
        </p:txBody>
      </p:sp>
      <p:pic>
        <p:nvPicPr>
          <p:cNvPr id="12" name="Picture 11">
            <a:extLst>
              <a:ext uri="{FF2B5EF4-FFF2-40B4-BE49-F238E27FC236}">
                <a16:creationId xmlns:a16="http://schemas.microsoft.com/office/drawing/2014/main" id="{DD637CC5-D3F6-413E-A863-12EF51064446}"/>
              </a:ext>
            </a:extLst>
          </p:cNvPr>
          <p:cNvPicPr>
            <a:picLocks noChangeAspect="1"/>
          </p:cNvPicPr>
          <p:nvPr/>
        </p:nvPicPr>
        <p:blipFill>
          <a:blip r:embed="rId2"/>
          <a:stretch>
            <a:fillRect/>
          </a:stretch>
        </p:blipFill>
        <p:spPr>
          <a:xfrm>
            <a:off x="7591338" y="1905000"/>
            <a:ext cx="3515216" cy="4001058"/>
          </a:xfrm>
          <a:prstGeom prst="rect">
            <a:avLst/>
          </a:prstGeom>
        </p:spPr>
      </p:pic>
      <p:sp>
        <p:nvSpPr>
          <p:cNvPr id="13" name="TextBox 12">
            <a:extLst>
              <a:ext uri="{FF2B5EF4-FFF2-40B4-BE49-F238E27FC236}">
                <a16:creationId xmlns:a16="http://schemas.microsoft.com/office/drawing/2014/main" id="{32274805-DF61-4C20-8DD5-AF536D65823E}"/>
              </a:ext>
            </a:extLst>
          </p:cNvPr>
          <p:cNvSpPr txBox="1"/>
          <p:nvPr/>
        </p:nvSpPr>
        <p:spPr>
          <a:xfrm>
            <a:off x="2090058" y="1759131"/>
            <a:ext cx="5259975" cy="2973122"/>
          </a:xfrm>
          <a:prstGeom prst="rect">
            <a:avLst/>
          </a:prstGeom>
          <a:noFill/>
        </p:spPr>
        <p:txBody>
          <a:bodyPr wrap="square" rtlCol="0">
            <a:spAutoFit/>
          </a:bodyPr>
          <a:lstStyle/>
          <a:p>
            <a:pPr marL="285750" indent="-285750">
              <a:lnSpc>
                <a:spcPct val="120000"/>
              </a:lnSpc>
              <a:buFont typeface="Arial" panose="020B0604020202020204" pitchFamily="34" charset="0"/>
              <a:buChar char="•"/>
            </a:pPr>
            <a:r>
              <a:rPr lang="en-US" i="1" dirty="0">
                <a:cs typeface="Arial" panose="020B0604020202020204" pitchFamily="34" charset="0"/>
              </a:rPr>
              <a:t>(Single Mainland)</a:t>
            </a:r>
            <a:endParaRPr lang="en-US" dirty="0">
              <a:cs typeface="Arial" panose="020B0604020202020204" pitchFamily="34" charset="0"/>
            </a:endParaRPr>
          </a:p>
          <a:p>
            <a:pPr marL="285750" indent="-285750">
              <a:lnSpc>
                <a:spcPct val="120000"/>
              </a:lnSpc>
              <a:buFont typeface="Arial" panose="020B0604020202020204" pitchFamily="34" charset="0"/>
              <a:buChar char="•"/>
            </a:pPr>
            <a:r>
              <a:rPr lang="en-US" dirty="0">
                <a:cs typeface="Arial" panose="020B0604020202020204" pitchFamily="34" charset="0"/>
              </a:rPr>
              <a:t>Initial Densities</a:t>
            </a:r>
          </a:p>
          <a:p>
            <a:pPr marL="285750" indent="-285750">
              <a:lnSpc>
                <a:spcPct val="120000"/>
              </a:lnSpc>
              <a:buFont typeface="Arial" panose="020B0604020202020204" pitchFamily="34" charset="0"/>
              <a:buChar char="•"/>
            </a:pPr>
            <a:r>
              <a:rPr lang="en-US" i="1" dirty="0" err="1">
                <a:cs typeface="Arial" panose="020B0604020202020204" pitchFamily="34" charset="0"/>
              </a:rPr>
              <a:t>lsodar</a:t>
            </a:r>
            <a:r>
              <a:rPr lang="en-US" i="1" dirty="0">
                <a:cs typeface="Arial" panose="020B0604020202020204" pitchFamily="34" charset="0"/>
              </a:rPr>
              <a:t> </a:t>
            </a:r>
            <a:r>
              <a:rPr lang="en-US" dirty="0">
                <a:cs typeface="Arial" panose="020B0604020202020204" pitchFamily="34" charset="0"/>
              </a:rPr>
              <a:t>Root Function Integrator</a:t>
            </a:r>
          </a:p>
          <a:p>
            <a:pPr marL="285750" indent="-285750">
              <a:lnSpc>
                <a:spcPct val="120000"/>
              </a:lnSpc>
              <a:buFont typeface="Arial" panose="020B0604020202020204" pitchFamily="34" charset="0"/>
              <a:buChar char="•"/>
            </a:pPr>
            <a:r>
              <a:rPr lang="el-GR" dirty="0">
                <a:cs typeface="Arial" panose="020B0604020202020204" pitchFamily="34" charset="0"/>
              </a:rPr>
              <a:t>δ</a:t>
            </a:r>
            <a:r>
              <a:rPr lang="en-US" dirty="0">
                <a:cs typeface="Arial" panose="020B0604020202020204" pitchFamily="34" charset="0"/>
              </a:rPr>
              <a:t> Threshold or Time Limit</a:t>
            </a:r>
          </a:p>
          <a:p>
            <a:pPr marL="285750" indent="-285750">
              <a:lnSpc>
                <a:spcPct val="120000"/>
              </a:lnSpc>
              <a:buFont typeface="Arial" panose="020B0604020202020204" pitchFamily="34" charset="0"/>
              <a:buChar char="•"/>
            </a:pPr>
            <a:r>
              <a:rPr lang="en-US" dirty="0">
                <a:cs typeface="Arial" panose="020B0604020202020204" pitchFamily="34" charset="0"/>
              </a:rPr>
              <a:t>Extinction threshold </a:t>
            </a:r>
            <a:r>
              <a:rPr lang="en-US" i="1" dirty="0">
                <a:cs typeface="Arial" panose="020B0604020202020204" pitchFamily="34" charset="0"/>
              </a:rPr>
              <a:t>e </a:t>
            </a:r>
          </a:p>
          <a:p>
            <a:pPr>
              <a:lnSpc>
                <a:spcPct val="120000"/>
              </a:lnSpc>
            </a:pPr>
            <a:endParaRPr lang="en-US" i="1" dirty="0">
              <a:cs typeface="Arial" panose="020B0604020202020204" pitchFamily="34" charset="0"/>
            </a:endParaRPr>
          </a:p>
          <a:p>
            <a:pPr marL="285750" indent="-285750">
              <a:lnSpc>
                <a:spcPct val="120000"/>
              </a:lnSpc>
              <a:buFont typeface="Arial" panose="020B0604020202020204" pitchFamily="34" charset="0"/>
              <a:buChar char="•"/>
            </a:pPr>
            <a:endParaRPr lang="en-US" dirty="0">
              <a:cs typeface="Arial" panose="020B0604020202020204" pitchFamily="34" charset="0"/>
            </a:endParaRPr>
          </a:p>
          <a:p>
            <a:pPr marL="285750" indent="-285750">
              <a:buFont typeface="Arial" panose="020B0604020202020204" pitchFamily="34" charset="0"/>
              <a:buChar char="•"/>
            </a:pPr>
            <a:endParaRPr lang="en-US" i="1" dirty="0">
              <a:cs typeface="Arial" panose="020B0604020202020204" pitchFamily="34" charset="0"/>
            </a:endParaRPr>
          </a:p>
          <a:p>
            <a:pPr marL="285750" indent="-285750">
              <a:buFont typeface="Arial" panose="020B0604020202020204" pitchFamily="34" charset="0"/>
              <a:buChar char="•"/>
            </a:pPr>
            <a:endParaRPr lang="en-US" dirty="0">
              <a:cs typeface="Arial" panose="020B0604020202020204" pitchFamily="34" charset="0"/>
            </a:endParaRPr>
          </a:p>
        </p:txBody>
      </p:sp>
    </p:spTree>
    <p:extLst>
      <p:ext uri="{BB962C8B-B14F-4D97-AF65-F5344CB8AC3E}">
        <p14:creationId xmlns:p14="http://schemas.microsoft.com/office/powerpoint/2010/main" val="1396458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4739-C5C9-4F40-9EF6-49BE4544BFBF}"/>
              </a:ext>
            </a:extLst>
          </p:cNvPr>
          <p:cNvSpPr>
            <a:spLocks noGrp="1"/>
          </p:cNvSpPr>
          <p:nvPr>
            <p:ph type="title"/>
          </p:nvPr>
        </p:nvSpPr>
        <p:spPr/>
        <p:txBody>
          <a:bodyPr/>
          <a:lstStyle/>
          <a:p>
            <a:r>
              <a:rPr lang="en-US" dirty="0"/>
              <a:t>MAINLAND </a:t>
            </a:r>
          </a:p>
        </p:txBody>
      </p:sp>
      <p:sp>
        <p:nvSpPr>
          <p:cNvPr id="3" name="Content Placeholder 2">
            <a:extLst>
              <a:ext uri="{FF2B5EF4-FFF2-40B4-BE49-F238E27FC236}">
                <a16:creationId xmlns:a16="http://schemas.microsoft.com/office/drawing/2014/main" id="{92FB3032-EC74-4FF0-B76C-8C962D05119D}"/>
              </a:ext>
            </a:extLst>
          </p:cNvPr>
          <p:cNvSpPr>
            <a:spLocks noGrp="1"/>
          </p:cNvSpPr>
          <p:nvPr>
            <p:ph idx="1"/>
          </p:nvPr>
        </p:nvSpPr>
        <p:spPr>
          <a:xfrm>
            <a:off x="2223453" y="1905000"/>
            <a:ext cx="8915400" cy="3777622"/>
          </a:xfrm>
        </p:spPr>
        <p:txBody>
          <a:bodyPr/>
          <a:lstStyle/>
          <a:p>
            <a:pPr marL="285750" indent="-285750">
              <a:lnSpc>
                <a:spcPct val="120000"/>
              </a:lnSpc>
              <a:buFont typeface="Arial" panose="020B0604020202020204" pitchFamily="34" charset="0"/>
              <a:buChar char="•"/>
            </a:pPr>
            <a:r>
              <a:rPr lang="en-US" sz="1800" dirty="0">
                <a:cs typeface="Arial" panose="020B0604020202020204" pitchFamily="34" charset="0"/>
              </a:rPr>
              <a:t>M,E,C varied from 0 to 1 by 0.1, with combined sum equivalent to 1. </a:t>
            </a:r>
          </a:p>
          <a:p>
            <a:pPr marL="285750" indent="-285750">
              <a:lnSpc>
                <a:spcPct val="120000"/>
              </a:lnSpc>
              <a:buFont typeface="Arial" panose="020B0604020202020204" pitchFamily="34" charset="0"/>
              <a:buChar char="•"/>
            </a:pPr>
            <a:r>
              <a:rPr lang="en-US" sz="1800" dirty="0">
                <a:cs typeface="Arial" panose="020B0604020202020204" pitchFamily="34" charset="0"/>
              </a:rPr>
              <a:t>Minimum 10% chance of Competition maintained. </a:t>
            </a:r>
          </a:p>
          <a:p>
            <a:pPr marL="285750" indent="-285750">
              <a:lnSpc>
                <a:spcPct val="120000"/>
              </a:lnSpc>
              <a:buFont typeface="Arial" panose="020B0604020202020204" pitchFamily="34" charset="0"/>
              <a:buChar char="•"/>
            </a:pPr>
            <a:r>
              <a:rPr lang="en-US" sz="1800" dirty="0">
                <a:cs typeface="Arial" panose="020B0604020202020204" pitchFamily="34" charset="0"/>
              </a:rPr>
              <a:t>55 combinations</a:t>
            </a:r>
          </a:p>
          <a:p>
            <a:pPr marL="285750" indent="-285750">
              <a:lnSpc>
                <a:spcPct val="120000"/>
              </a:lnSpc>
              <a:buFont typeface="Arial" panose="020B0604020202020204" pitchFamily="34" charset="0"/>
              <a:buChar char="•"/>
            </a:pPr>
            <a:r>
              <a:rPr lang="en-US" sz="1800" dirty="0">
                <a:cs typeface="Arial" panose="020B0604020202020204" pitchFamily="34" charset="0"/>
              </a:rPr>
              <a:t>Connectance varied from 0 to 1 by 0.1</a:t>
            </a:r>
          </a:p>
          <a:p>
            <a:pPr marL="285750" indent="-285750">
              <a:lnSpc>
                <a:spcPct val="120000"/>
              </a:lnSpc>
              <a:buFont typeface="Arial" panose="020B0604020202020204" pitchFamily="34" charset="0"/>
              <a:buChar char="•"/>
            </a:pPr>
            <a:r>
              <a:rPr lang="en-US" sz="1800" dirty="0">
                <a:cs typeface="Arial" panose="020B0604020202020204" pitchFamily="34" charset="0"/>
              </a:rPr>
              <a:t>Species Richness varied from 20 to 200 by 20 </a:t>
            </a:r>
          </a:p>
          <a:p>
            <a:pPr marL="285750" indent="-285750">
              <a:lnSpc>
                <a:spcPct val="120000"/>
              </a:lnSpc>
              <a:buFont typeface="Arial" panose="020B0604020202020204" pitchFamily="34" charset="0"/>
              <a:buChar char="•"/>
            </a:pPr>
            <a:r>
              <a:rPr lang="en-US" sz="1800" dirty="0">
                <a:cs typeface="Arial" panose="020B0604020202020204" pitchFamily="34" charset="0"/>
              </a:rPr>
              <a:t>5,500 possible combinations &amp; 5 replicate mainlands </a:t>
            </a:r>
          </a:p>
        </p:txBody>
      </p:sp>
    </p:spTree>
    <p:extLst>
      <p:ext uri="{BB962C8B-B14F-4D97-AF65-F5344CB8AC3E}">
        <p14:creationId xmlns:p14="http://schemas.microsoft.com/office/powerpoint/2010/main" val="2328455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4D34-ED24-431A-A6CA-EB0E9555CB8C}"/>
              </a:ext>
            </a:extLst>
          </p:cNvPr>
          <p:cNvSpPr>
            <a:spLocks noGrp="1"/>
          </p:cNvSpPr>
          <p:nvPr>
            <p:ph type="title"/>
          </p:nvPr>
        </p:nvSpPr>
        <p:spPr/>
        <p:txBody>
          <a:bodyPr/>
          <a:lstStyle/>
          <a:p>
            <a:r>
              <a:rPr lang="en-US" dirty="0"/>
              <a:t>ISLAND ASSEMBLY</a:t>
            </a:r>
          </a:p>
        </p:txBody>
      </p:sp>
      <p:sp>
        <p:nvSpPr>
          <p:cNvPr id="3" name="Content Placeholder 2">
            <a:extLst>
              <a:ext uri="{FF2B5EF4-FFF2-40B4-BE49-F238E27FC236}">
                <a16:creationId xmlns:a16="http://schemas.microsoft.com/office/drawing/2014/main" id="{F26FBAAD-97A0-4134-8D33-4864F7D5A69A}"/>
              </a:ext>
            </a:extLst>
          </p:cNvPr>
          <p:cNvSpPr>
            <a:spLocks noGrp="1"/>
          </p:cNvSpPr>
          <p:nvPr>
            <p:ph idx="1"/>
          </p:nvPr>
        </p:nvSpPr>
        <p:spPr>
          <a:xfrm>
            <a:off x="1638300" y="1905000"/>
            <a:ext cx="8915400" cy="4180114"/>
          </a:xfrm>
        </p:spPr>
        <p:txBody>
          <a:bodyPr>
            <a:normAutofit/>
          </a:bodyPr>
          <a:lstStyle/>
          <a:p>
            <a:r>
              <a:rPr lang="en-US" dirty="0">
                <a:cs typeface="Arial" panose="020B0604020202020204" pitchFamily="34" charset="0"/>
              </a:rPr>
              <a:t>Mainland construction ends, community assembly begins</a:t>
            </a:r>
          </a:p>
          <a:p>
            <a:r>
              <a:rPr lang="en-US" dirty="0">
                <a:cs typeface="Arial" panose="020B0604020202020204" pitchFamily="34" charset="0"/>
              </a:rPr>
              <a:t>1 replicate mainland selected for each</a:t>
            </a:r>
          </a:p>
          <a:p>
            <a:r>
              <a:rPr lang="en-US" dirty="0">
                <a:cs typeface="Arial" panose="020B0604020202020204" pitchFamily="34" charset="0"/>
              </a:rPr>
              <a:t>Sampling threshold nI = 5</a:t>
            </a:r>
          </a:p>
          <a:p>
            <a:r>
              <a:rPr lang="en-US" dirty="0">
                <a:cs typeface="Arial" panose="020B0604020202020204" pitchFamily="34" charset="0"/>
              </a:rPr>
              <a:t>Richness less than nI means mainland extinct</a:t>
            </a:r>
          </a:p>
          <a:p>
            <a:r>
              <a:rPr lang="en-US" dirty="0">
                <a:cs typeface="Arial" panose="020B0604020202020204" pitchFamily="34" charset="0"/>
              </a:rPr>
              <a:t>Greater than or equal to nI means 5 replicate islands formed</a:t>
            </a:r>
          </a:p>
          <a:p>
            <a:endParaRPr lang="en-US" dirty="0">
              <a:cs typeface="Arial" panose="020B0604020202020204" pitchFamily="34" charset="0"/>
            </a:endParaRPr>
          </a:p>
        </p:txBody>
      </p:sp>
      <p:sp>
        <p:nvSpPr>
          <p:cNvPr id="5" name="Oval 4">
            <a:extLst>
              <a:ext uri="{FF2B5EF4-FFF2-40B4-BE49-F238E27FC236}">
                <a16:creationId xmlns:a16="http://schemas.microsoft.com/office/drawing/2014/main" id="{0EF08830-7F79-4337-A578-1B2859421455}"/>
              </a:ext>
            </a:extLst>
          </p:cNvPr>
          <p:cNvSpPr/>
          <p:nvPr/>
        </p:nvSpPr>
        <p:spPr>
          <a:xfrm>
            <a:off x="1411877" y="4685211"/>
            <a:ext cx="1642118" cy="16546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Star: 5 Points 5">
            <a:extLst>
              <a:ext uri="{FF2B5EF4-FFF2-40B4-BE49-F238E27FC236}">
                <a16:creationId xmlns:a16="http://schemas.microsoft.com/office/drawing/2014/main" id="{CAE7ACDB-62E3-43F7-B5CA-ACA121BC17A3}"/>
              </a:ext>
            </a:extLst>
          </p:cNvPr>
          <p:cNvSpPr/>
          <p:nvPr/>
        </p:nvSpPr>
        <p:spPr>
          <a:xfrm>
            <a:off x="1657042" y="5090160"/>
            <a:ext cx="200297" cy="182880"/>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A44479C-4A57-498B-89BB-962F0407BC97}"/>
              </a:ext>
            </a:extLst>
          </p:cNvPr>
          <p:cNvSpPr/>
          <p:nvPr/>
        </p:nvSpPr>
        <p:spPr>
          <a:xfrm>
            <a:off x="2093599" y="4983752"/>
            <a:ext cx="278674" cy="2438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FB5C85-685F-4AD0-A189-CDF8DE20FD07}"/>
              </a:ext>
            </a:extLst>
          </p:cNvPr>
          <p:cNvSpPr/>
          <p:nvPr/>
        </p:nvSpPr>
        <p:spPr>
          <a:xfrm>
            <a:off x="2684166" y="5090160"/>
            <a:ext cx="191589" cy="1937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CA45A706-D760-41F3-BBE1-AC31E5236919}"/>
              </a:ext>
            </a:extLst>
          </p:cNvPr>
          <p:cNvSpPr/>
          <p:nvPr/>
        </p:nvSpPr>
        <p:spPr>
          <a:xfrm>
            <a:off x="2397651" y="5527222"/>
            <a:ext cx="328802" cy="323306"/>
          </a:xfrm>
          <a:prstGeom prst="pen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1" name="Moon 10">
            <a:extLst>
              <a:ext uri="{FF2B5EF4-FFF2-40B4-BE49-F238E27FC236}">
                <a16:creationId xmlns:a16="http://schemas.microsoft.com/office/drawing/2014/main" id="{54DED2C8-6474-4093-9FE3-64D3A61906D6}"/>
              </a:ext>
            </a:extLst>
          </p:cNvPr>
          <p:cNvSpPr/>
          <p:nvPr/>
        </p:nvSpPr>
        <p:spPr>
          <a:xfrm>
            <a:off x="1797874" y="5639882"/>
            <a:ext cx="200297" cy="381730"/>
          </a:xfrm>
          <a:prstGeom prst="mo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732598B2-8EC9-4EE1-928B-AE793D571CD4}"/>
              </a:ext>
            </a:extLst>
          </p:cNvPr>
          <p:cNvCxnSpPr>
            <a:cxnSpLocks/>
          </p:cNvCxnSpPr>
          <p:nvPr/>
        </p:nvCxnSpPr>
        <p:spPr>
          <a:xfrm>
            <a:off x="3265714" y="5527222"/>
            <a:ext cx="8649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5423642F-E4C3-426A-8354-2D9FBC2247D6}"/>
              </a:ext>
            </a:extLst>
          </p:cNvPr>
          <p:cNvSpPr/>
          <p:nvPr/>
        </p:nvSpPr>
        <p:spPr>
          <a:xfrm>
            <a:off x="4630793" y="4791182"/>
            <a:ext cx="1642118" cy="15486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Oval 20">
            <a:extLst>
              <a:ext uri="{FF2B5EF4-FFF2-40B4-BE49-F238E27FC236}">
                <a16:creationId xmlns:a16="http://schemas.microsoft.com/office/drawing/2014/main" id="{876AD970-CE48-4333-BFE6-1DAB50943B90}"/>
              </a:ext>
            </a:extLst>
          </p:cNvPr>
          <p:cNvSpPr/>
          <p:nvPr/>
        </p:nvSpPr>
        <p:spPr>
          <a:xfrm>
            <a:off x="4566602" y="4791182"/>
            <a:ext cx="1642118" cy="15486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AE6CC37A-4491-4198-9C11-251F7283EBDB}"/>
              </a:ext>
            </a:extLst>
          </p:cNvPr>
          <p:cNvSpPr/>
          <p:nvPr/>
        </p:nvSpPr>
        <p:spPr>
          <a:xfrm>
            <a:off x="4468627" y="4791182"/>
            <a:ext cx="1642118" cy="15486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82152656-7502-4EA6-9057-3D619B0C7DD6}"/>
              </a:ext>
            </a:extLst>
          </p:cNvPr>
          <p:cNvSpPr/>
          <p:nvPr/>
        </p:nvSpPr>
        <p:spPr>
          <a:xfrm>
            <a:off x="4370652" y="4791182"/>
            <a:ext cx="1642118" cy="15486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9C27D8F2-4F5D-47FF-BFAD-6CAE06B79AA7}"/>
              </a:ext>
            </a:extLst>
          </p:cNvPr>
          <p:cNvSpPr/>
          <p:nvPr/>
        </p:nvSpPr>
        <p:spPr>
          <a:xfrm>
            <a:off x="4285190" y="4791182"/>
            <a:ext cx="1642118" cy="154865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B543748B-607C-49FA-853A-6A5B5A3C353E}"/>
              </a:ext>
            </a:extLst>
          </p:cNvPr>
          <p:cNvSpPr txBox="1"/>
          <p:nvPr/>
        </p:nvSpPr>
        <p:spPr>
          <a:xfrm>
            <a:off x="4306461" y="5380845"/>
            <a:ext cx="1642118" cy="369332"/>
          </a:xfrm>
          <a:prstGeom prst="rect">
            <a:avLst/>
          </a:prstGeom>
          <a:noFill/>
        </p:spPr>
        <p:txBody>
          <a:bodyPr wrap="square" rtlCol="0">
            <a:spAutoFit/>
          </a:bodyPr>
          <a:lstStyle/>
          <a:p>
            <a:r>
              <a:rPr lang="en-US" i="1" dirty="0">
                <a:latin typeface="Arial" panose="020B0604020202020204" pitchFamily="34" charset="0"/>
                <a:cs typeface="Arial" panose="020B0604020202020204" pitchFamily="34" charset="0"/>
              </a:rPr>
              <a:t>REPLICATES</a:t>
            </a:r>
          </a:p>
        </p:txBody>
      </p:sp>
      <p:sp>
        <p:nvSpPr>
          <p:cNvPr id="28" name="Oval 27">
            <a:extLst>
              <a:ext uri="{FF2B5EF4-FFF2-40B4-BE49-F238E27FC236}">
                <a16:creationId xmlns:a16="http://schemas.microsoft.com/office/drawing/2014/main" id="{8A393870-B050-4EEF-9373-F9211613612E}"/>
              </a:ext>
            </a:extLst>
          </p:cNvPr>
          <p:cNvSpPr/>
          <p:nvPr/>
        </p:nvSpPr>
        <p:spPr>
          <a:xfrm>
            <a:off x="6867797" y="4791182"/>
            <a:ext cx="1642118" cy="16546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9" name="Star: 5 Points 28">
            <a:extLst>
              <a:ext uri="{FF2B5EF4-FFF2-40B4-BE49-F238E27FC236}">
                <a16:creationId xmlns:a16="http://schemas.microsoft.com/office/drawing/2014/main" id="{13964AC0-2E08-4A68-A32C-1336FBA5E2AA}"/>
              </a:ext>
            </a:extLst>
          </p:cNvPr>
          <p:cNvSpPr/>
          <p:nvPr/>
        </p:nvSpPr>
        <p:spPr>
          <a:xfrm>
            <a:off x="7285059" y="5136152"/>
            <a:ext cx="200297" cy="182880"/>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A5655EE-BA9F-48FE-8D5D-8BDDECF27F7D}"/>
              </a:ext>
            </a:extLst>
          </p:cNvPr>
          <p:cNvSpPr/>
          <p:nvPr/>
        </p:nvSpPr>
        <p:spPr>
          <a:xfrm>
            <a:off x="7901841" y="5150068"/>
            <a:ext cx="191589" cy="1937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Pentagon 31">
            <a:extLst>
              <a:ext uri="{FF2B5EF4-FFF2-40B4-BE49-F238E27FC236}">
                <a16:creationId xmlns:a16="http://schemas.microsoft.com/office/drawing/2014/main" id="{35B051DB-2D59-43EF-AA2C-42AE5EBF8442}"/>
              </a:ext>
            </a:extLst>
          </p:cNvPr>
          <p:cNvSpPr/>
          <p:nvPr/>
        </p:nvSpPr>
        <p:spPr>
          <a:xfrm>
            <a:off x="7794359" y="5598560"/>
            <a:ext cx="328802" cy="323306"/>
          </a:xfrm>
          <a:prstGeom prst="pen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3" name="Moon 32">
            <a:extLst>
              <a:ext uri="{FF2B5EF4-FFF2-40B4-BE49-F238E27FC236}">
                <a16:creationId xmlns:a16="http://schemas.microsoft.com/office/drawing/2014/main" id="{5E334BA3-7DFB-4385-AC5E-73BBC74E75C8}"/>
              </a:ext>
            </a:extLst>
          </p:cNvPr>
          <p:cNvSpPr/>
          <p:nvPr/>
        </p:nvSpPr>
        <p:spPr>
          <a:xfrm>
            <a:off x="7313130" y="5598560"/>
            <a:ext cx="200297" cy="381730"/>
          </a:xfrm>
          <a:prstGeom prst="mo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79E43C2F-4A4E-42E0-BBD2-85EEDA9164BF}"/>
              </a:ext>
            </a:extLst>
          </p:cNvPr>
          <p:cNvCxnSpPr>
            <a:cxnSpLocks/>
          </p:cNvCxnSpPr>
          <p:nvPr/>
        </p:nvCxnSpPr>
        <p:spPr>
          <a:xfrm>
            <a:off x="8669383" y="5572233"/>
            <a:ext cx="8649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Oval 34">
            <a:extLst>
              <a:ext uri="{FF2B5EF4-FFF2-40B4-BE49-F238E27FC236}">
                <a16:creationId xmlns:a16="http://schemas.microsoft.com/office/drawing/2014/main" id="{B39491EE-BA02-4269-A16D-7EA062B2CF4F}"/>
              </a:ext>
            </a:extLst>
          </p:cNvPr>
          <p:cNvSpPr/>
          <p:nvPr/>
        </p:nvSpPr>
        <p:spPr>
          <a:xfrm>
            <a:off x="9693763" y="4691933"/>
            <a:ext cx="1800425" cy="16546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TextBox 37">
            <a:extLst>
              <a:ext uri="{FF2B5EF4-FFF2-40B4-BE49-F238E27FC236}">
                <a16:creationId xmlns:a16="http://schemas.microsoft.com/office/drawing/2014/main" id="{F9ED7A1F-21D1-4852-A2C3-96FF360C599A}"/>
              </a:ext>
            </a:extLst>
          </p:cNvPr>
          <p:cNvSpPr txBox="1"/>
          <p:nvPr/>
        </p:nvSpPr>
        <p:spPr>
          <a:xfrm>
            <a:off x="10098401" y="4983752"/>
            <a:ext cx="1320321" cy="307777"/>
          </a:xfrm>
          <a:prstGeom prst="rect">
            <a:avLst/>
          </a:prstGeom>
          <a:noFill/>
        </p:spPr>
        <p:txBody>
          <a:bodyPr wrap="square" rtlCol="0">
            <a:spAutoFit/>
          </a:bodyPr>
          <a:lstStyle/>
          <a:p>
            <a:r>
              <a:rPr lang="en-US" sz="1400" i="1" dirty="0">
                <a:latin typeface="Arial" panose="020B0604020202020204" pitchFamily="34" charset="0"/>
                <a:cs typeface="Arial" panose="020B0604020202020204" pitchFamily="34" charset="0"/>
              </a:rPr>
              <a:t>COMMUNITY</a:t>
            </a:r>
          </a:p>
        </p:txBody>
      </p:sp>
      <p:sp>
        <p:nvSpPr>
          <p:cNvPr id="37" name="TextBox 36">
            <a:extLst>
              <a:ext uri="{FF2B5EF4-FFF2-40B4-BE49-F238E27FC236}">
                <a16:creationId xmlns:a16="http://schemas.microsoft.com/office/drawing/2014/main" id="{23FFCBE7-84B8-4A08-B537-F17003B92B14}"/>
              </a:ext>
            </a:extLst>
          </p:cNvPr>
          <p:cNvSpPr txBox="1"/>
          <p:nvPr/>
        </p:nvSpPr>
        <p:spPr>
          <a:xfrm>
            <a:off x="9794349" y="5542751"/>
            <a:ext cx="1170188" cy="307777"/>
          </a:xfrm>
          <a:prstGeom prst="rect">
            <a:avLst/>
          </a:prstGeom>
          <a:noFill/>
        </p:spPr>
        <p:txBody>
          <a:bodyPr wrap="square" rtlCol="0">
            <a:spAutoFit/>
          </a:bodyPr>
          <a:lstStyle/>
          <a:p>
            <a:r>
              <a:rPr lang="en-US" sz="1400" i="1" dirty="0">
                <a:latin typeface="Arial" panose="020B0604020202020204" pitchFamily="34" charset="0"/>
                <a:cs typeface="Arial" panose="020B0604020202020204" pitchFamily="34" charset="0"/>
              </a:rPr>
              <a:t>EXTINCT</a:t>
            </a:r>
            <a:endParaRPr lang="en-US" sz="1600" i="1" dirty="0">
              <a:latin typeface="Arial" panose="020B0604020202020204" pitchFamily="34" charset="0"/>
              <a:cs typeface="Arial" panose="020B0604020202020204" pitchFamily="34" charset="0"/>
            </a:endParaRPr>
          </a:p>
        </p:txBody>
      </p:sp>
      <p:sp>
        <p:nvSpPr>
          <p:cNvPr id="36" name="&quot;Not Allowed&quot; Symbol 35">
            <a:extLst>
              <a:ext uri="{FF2B5EF4-FFF2-40B4-BE49-F238E27FC236}">
                <a16:creationId xmlns:a16="http://schemas.microsoft.com/office/drawing/2014/main" id="{CBC84452-D354-43FD-A9ED-A46837787728}"/>
              </a:ext>
            </a:extLst>
          </p:cNvPr>
          <p:cNvSpPr/>
          <p:nvPr/>
        </p:nvSpPr>
        <p:spPr>
          <a:xfrm>
            <a:off x="9689552" y="4691933"/>
            <a:ext cx="1815060" cy="1654628"/>
          </a:xfrm>
          <a:prstGeom prst="noSmoking">
            <a:avLst>
              <a:gd name="adj" fmla="val 34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82877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B0E5C-091E-4ACE-882B-76DDC366646F}"/>
              </a:ext>
            </a:extLst>
          </p:cNvPr>
          <p:cNvSpPr>
            <a:spLocks noGrp="1"/>
          </p:cNvSpPr>
          <p:nvPr>
            <p:ph type="title"/>
          </p:nvPr>
        </p:nvSpPr>
        <p:spPr/>
        <p:txBody>
          <a:bodyPr/>
          <a:lstStyle/>
          <a:p>
            <a:r>
              <a:rPr lang="en-US" dirty="0"/>
              <a:t>ISLAND MIGRATION</a:t>
            </a:r>
          </a:p>
        </p:txBody>
      </p:sp>
      <p:sp>
        <p:nvSpPr>
          <p:cNvPr id="3" name="Content Placeholder 2">
            <a:extLst>
              <a:ext uri="{FF2B5EF4-FFF2-40B4-BE49-F238E27FC236}">
                <a16:creationId xmlns:a16="http://schemas.microsoft.com/office/drawing/2014/main" id="{2FF25616-AE8F-4B98-92E5-31099BEFED41}"/>
              </a:ext>
            </a:extLst>
          </p:cNvPr>
          <p:cNvSpPr>
            <a:spLocks noGrp="1"/>
          </p:cNvSpPr>
          <p:nvPr>
            <p:ph idx="1"/>
          </p:nvPr>
        </p:nvSpPr>
        <p:spPr>
          <a:xfrm>
            <a:off x="2258287" y="1905000"/>
            <a:ext cx="8915400" cy="3777622"/>
          </a:xfrm>
        </p:spPr>
        <p:txBody>
          <a:bodyPr/>
          <a:lstStyle/>
          <a:p>
            <a:r>
              <a:rPr lang="en-US" dirty="0">
                <a:cs typeface="Arial" panose="020B0604020202020204" pitchFamily="34" charset="0"/>
              </a:rPr>
              <a:t>nI species selected to form community</a:t>
            </a:r>
          </a:p>
          <a:p>
            <a:r>
              <a:rPr lang="en-US" dirty="0">
                <a:cs typeface="Arial" panose="020B0604020202020204" pitchFamily="34" charset="0"/>
              </a:rPr>
              <a:t>Random sampling without replacement</a:t>
            </a:r>
          </a:p>
          <a:p>
            <a:r>
              <a:rPr lang="en-US" dirty="0">
                <a:cs typeface="Arial" panose="020B0604020202020204" pitchFamily="34" charset="0"/>
              </a:rPr>
              <a:t>Mainland unaffected</a:t>
            </a:r>
          </a:p>
          <a:p>
            <a:r>
              <a:rPr lang="en-US" dirty="0">
                <a:cs typeface="Arial" panose="020B0604020202020204" pitchFamily="34" charset="0"/>
              </a:rPr>
              <a:t>Selected species introduced at xz percent of mainland population size</a:t>
            </a:r>
          </a:p>
          <a:p>
            <a:r>
              <a:rPr lang="en-US" dirty="0">
                <a:cs typeface="Arial" panose="020B0604020202020204" pitchFamily="34" charset="0"/>
              </a:rPr>
              <a:t>xz held at 10 percent</a:t>
            </a:r>
          </a:p>
          <a:p>
            <a:endParaRPr lang="en-US" dirty="0"/>
          </a:p>
        </p:txBody>
      </p:sp>
      <p:sp>
        <p:nvSpPr>
          <p:cNvPr id="5" name="Oval 4">
            <a:extLst>
              <a:ext uri="{FF2B5EF4-FFF2-40B4-BE49-F238E27FC236}">
                <a16:creationId xmlns:a16="http://schemas.microsoft.com/office/drawing/2014/main" id="{216AA31E-C2B6-4EAC-8034-FA9D658CE311}"/>
              </a:ext>
            </a:extLst>
          </p:cNvPr>
          <p:cNvSpPr/>
          <p:nvPr/>
        </p:nvSpPr>
        <p:spPr>
          <a:xfrm>
            <a:off x="5410790" y="4476205"/>
            <a:ext cx="1642118" cy="165462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Star: 5 Points 5">
            <a:extLst>
              <a:ext uri="{FF2B5EF4-FFF2-40B4-BE49-F238E27FC236}">
                <a16:creationId xmlns:a16="http://schemas.microsoft.com/office/drawing/2014/main" id="{9A6AF4BA-2C90-45EE-A7DF-366692D2A00C}"/>
              </a:ext>
            </a:extLst>
          </p:cNvPr>
          <p:cNvSpPr/>
          <p:nvPr/>
        </p:nvSpPr>
        <p:spPr>
          <a:xfrm>
            <a:off x="5655955" y="4881154"/>
            <a:ext cx="200297" cy="182880"/>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8BCF4CE6-8EC7-4C06-8F79-FFAAA4447D2F}"/>
              </a:ext>
            </a:extLst>
          </p:cNvPr>
          <p:cNvSpPr/>
          <p:nvPr/>
        </p:nvSpPr>
        <p:spPr>
          <a:xfrm>
            <a:off x="6092512" y="4774746"/>
            <a:ext cx="278674" cy="2438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107B741-CB30-4B59-B80B-1BA676BF7C19}"/>
              </a:ext>
            </a:extLst>
          </p:cNvPr>
          <p:cNvSpPr/>
          <p:nvPr/>
        </p:nvSpPr>
        <p:spPr>
          <a:xfrm>
            <a:off x="6683079" y="4881154"/>
            <a:ext cx="191589" cy="1937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Pentagon 8">
            <a:extLst>
              <a:ext uri="{FF2B5EF4-FFF2-40B4-BE49-F238E27FC236}">
                <a16:creationId xmlns:a16="http://schemas.microsoft.com/office/drawing/2014/main" id="{2F7FA413-4B5E-4947-9E5A-F33640D81519}"/>
              </a:ext>
            </a:extLst>
          </p:cNvPr>
          <p:cNvSpPr/>
          <p:nvPr/>
        </p:nvSpPr>
        <p:spPr>
          <a:xfrm>
            <a:off x="6396564" y="5318216"/>
            <a:ext cx="328802" cy="323306"/>
          </a:xfrm>
          <a:prstGeom prst="pen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Moon 9">
            <a:extLst>
              <a:ext uri="{FF2B5EF4-FFF2-40B4-BE49-F238E27FC236}">
                <a16:creationId xmlns:a16="http://schemas.microsoft.com/office/drawing/2014/main" id="{4CA125EC-FC8F-4C61-853B-D02F12652026}"/>
              </a:ext>
            </a:extLst>
          </p:cNvPr>
          <p:cNvSpPr/>
          <p:nvPr/>
        </p:nvSpPr>
        <p:spPr>
          <a:xfrm>
            <a:off x="5798269" y="5318215"/>
            <a:ext cx="200297" cy="381730"/>
          </a:xfrm>
          <a:prstGeom prst="mo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5BE5F6C-D91E-45B5-8F7A-75104C76C616}"/>
              </a:ext>
            </a:extLst>
          </p:cNvPr>
          <p:cNvSpPr/>
          <p:nvPr/>
        </p:nvSpPr>
        <p:spPr>
          <a:xfrm>
            <a:off x="8094061" y="3947432"/>
            <a:ext cx="1325096" cy="11553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D4B7DEE-4113-425A-B8A5-B72D4C040819}"/>
              </a:ext>
            </a:extLst>
          </p:cNvPr>
          <p:cNvCxnSpPr>
            <a:cxnSpLocks/>
          </p:cNvCxnSpPr>
          <p:nvPr/>
        </p:nvCxnSpPr>
        <p:spPr>
          <a:xfrm flipV="1">
            <a:off x="7052908" y="4638130"/>
            <a:ext cx="941561" cy="334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Isosceles Triangle 12">
            <a:extLst>
              <a:ext uri="{FF2B5EF4-FFF2-40B4-BE49-F238E27FC236}">
                <a16:creationId xmlns:a16="http://schemas.microsoft.com/office/drawing/2014/main" id="{5E6EFF19-4B83-4815-86C1-DF42B29860E3}"/>
              </a:ext>
            </a:extLst>
          </p:cNvPr>
          <p:cNvSpPr/>
          <p:nvPr/>
        </p:nvSpPr>
        <p:spPr>
          <a:xfrm>
            <a:off x="8592208" y="4123420"/>
            <a:ext cx="278674" cy="2438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Pentagon 13">
            <a:extLst>
              <a:ext uri="{FF2B5EF4-FFF2-40B4-BE49-F238E27FC236}">
                <a16:creationId xmlns:a16="http://schemas.microsoft.com/office/drawing/2014/main" id="{A768EEFD-6298-47BE-89BD-4C5C7CFD61E2}"/>
              </a:ext>
            </a:extLst>
          </p:cNvPr>
          <p:cNvSpPr/>
          <p:nvPr/>
        </p:nvSpPr>
        <p:spPr>
          <a:xfrm>
            <a:off x="8822858" y="4532267"/>
            <a:ext cx="328802" cy="323306"/>
          </a:xfrm>
          <a:prstGeom prst="pen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0AF9463-B601-4D59-AD9D-01C2D8ABC4BF}"/>
              </a:ext>
            </a:extLst>
          </p:cNvPr>
          <p:cNvSpPr/>
          <p:nvPr/>
        </p:nvSpPr>
        <p:spPr>
          <a:xfrm>
            <a:off x="8370810" y="4638130"/>
            <a:ext cx="191589" cy="1937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9AA28D0-3168-4380-BECD-563056EB5907}"/>
              </a:ext>
            </a:extLst>
          </p:cNvPr>
          <p:cNvSpPr/>
          <p:nvPr/>
        </p:nvSpPr>
        <p:spPr>
          <a:xfrm>
            <a:off x="8094061" y="5479869"/>
            <a:ext cx="1325096" cy="11553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3BB949B-EEE2-473D-9F47-0F11FD03F79D}"/>
              </a:ext>
            </a:extLst>
          </p:cNvPr>
          <p:cNvCxnSpPr>
            <a:cxnSpLocks/>
          </p:cNvCxnSpPr>
          <p:nvPr/>
        </p:nvCxnSpPr>
        <p:spPr>
          <a:xfrm>
            <a:off x="7037069" y="5689339"/>
            <a:ext cx="957400" cy="2849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Star: 5 Points 19">
            <a:extLst>
              <a:ext uri="{FF2B5EF4-FFF2-40B4-BE49-F238E27FC236}">
                <a16:creationId xmlns:a16="http://schemas.microsoft.com/office/drawing/2014/main" id="{46BE9D04-C0E1-4C8B-ADFB-BC7268BFA8BA}"/>
              </a:ext>
            </a:extLst>
          </p:cNvPr>
          <p:cNvSpPr/>
          <p:nvPr/>
        </p:nvSpPr>
        <p:spPr>
          <a:xfrm>
            <a:off x="8351671" y="5702024"/>
            <a:ext cx="200297" cy="182880"/>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1" name="Moon 20">
            <a:extLst>
              <a:ext uri="{FF2B5EF4-FFF2-40B4-BE49-F238E27FC236}">
                <a16:creationId xmlns:a16="http://schemas.microsoft.com/office/drawing/2014/main" id="{08D9F714-20F3-4A1C-903B-99AE807A6793}"/>
              </a:ext>
            </a:extLst>
          </p:cNvPr>
          <p:cNvSpPr/>
          <p:nvPr/>
        </p:nvSpPr>
        <p:spPr>
          <a:xfrm>
            <a:off x="8562399" y="6057536"/>
            <a:ext cx="200297" cy="381730"/>
          </a:xfrm>
          <a:prstGeom prst="mo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9063C691-AE26-4917-8F15-F0EE533A2605}"/>
              </a:ext>
            </a:extLst>
          </p:cNvPr>
          <p:cNvSpPr/>
          <p:nvPr/>
        </p:nvSpPr>
        <p:spPr>
          <a:xfrm>
            <a:off x="8750810" y="5709881"/>
            <a:ext cx="278674" cy="2438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1B38B76-7019-450A-B869-AD50BA1C37A5}"/>
              </a:ext>
            </a:extLst>
          </p:cNvPr>
          <p:cNvSpPr/>
          <p:nvPr/>
        </p:nvSpPr>
        <p:spPr>
          <a:xfrm>
            <a:off x="3238877" y="4060463"/>
            <a:ext cx="1325096" cy="11553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Star: 5 Points 23">
            <a:extLst>
              <a:ext uri="{FF2B5EF4-FFF2-40B4-BE49-F238E27FC236}">
                <a16:creationId xmlns:a16="http://schemas.microsoft.com/office/drawing/2014/main" id="{3391D594-5C8A-4030-9C40-A75BFB0F185D}"/>
              </a:ext>
            </a:extLst>
          </p:cNvPr>
          <p:cNvSpPr/>
          <p:nvPr/>
        </p:nvSpPr>
        <p:spPr>
          <a:xfrm>
            <a:off x="3532925" y="4275820"/>
            <a:ext cx="200297" cy="182880"/>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A8CF1EB-1925-4475-9ED4-9FA122C4E4EE}"/>
              </a:ext>
            </a:extLst>
          </p:cNvPr>
          <p:cNvSpPr/>
          <p:nvPr/>
        </p:nvSpPr>
        <p:spPr>
          <a:xfrm>
            <a:off x="4049808" y="4468032"/>
            <a:ext cx="191589" cy="1937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Moon 25">
            <a:extLst>
              <a:ext uri="{FF2B5EF4-FFF2-40B4-BE49-F238E27FC236}">
                <a16:creationId xmlns:a16="http://schemas.microsoft.com/office/drawing/2014/main" id="{F9F5DAB6-956F-4EA6-A13D-977144CE84AC}"/>
              </a:ext>
            </a:extLst>
          </p:cNvPr>
          <p:cNvSpPr/>
          <p:nvPr/>
        </p:nvSpPr>
        <p:spPr>
          <a:xfrm>
            <a:off x="3656260" y="4634360"/>
            <a:ext cx="200297" cy="381730"/>
          </a:xfrm>
          <a:prstGeom prst="moon">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13A1B6E-CE4E-4F97-8B3D-7C684933BE84}"/>
              </a:ext>
            </a:extLst>
          </p:cNvPr>
          <p:cNvSpPr/>
          <p:nvPr/>
        </p:nvSpPr>
        <p:spPr>
          <a:xfrm>
            <a:off x="3206427" y="5479869"/>
            <a:ext cx="1325096" cy="115533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4F176B9E-88AF-45BC-821A-DD65264FB7D0}"/>
              </a:ext>
            </a:extLst>
          </p:cNvPr>
          <p:cNvCxnSpPr>
            <a:cxnSpLocks/>
          </p:cNvCxnSpPr>
          <p:nvPr/>
        </p:nvCxnSpPr>
        <p:spPr>
          <a:xfrm flipH="1">
            <a:off x="4571286" y="5676972"/>
            <a:ext cx="789709" cy="276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CF0B401-2251-4362-8C65-4251E3866163}"/>
              </a:ext>
            </a:extLst>
          </p:cNvPr>
          <p:cNvCxnSpPr>
            <a:cxnSpLocks/>
          </p:cNvCxnSpPr>
          <p:nvPr/>
        </p:nvCxnSpPr>
        <p:spPr>
          <a:xfrm flipH="1" flipV="1">
            <a:off x="4643370" y="4774746"/>
            <a:ext cx="700692" cy="24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Pentagon 34">
            <a:extLst>
              <a:ext uri="{FF2B5EF4-FFF2-40B4-BE49-F238E27FC236}">
                <a16:creationId xmlns:a16="http://schemas.microsoft.com/office/drawing/2014/main" id="{4E470788-E859-43B6-8493-1382CF10CFB5}"/>
              </a:ext>
            </a:extLst>
          </p:cNvPr>
          <p:cNvSpPr/>
          <p:nvPr/>
        </p:nvSpPr>
        <p:spPr>
          <a:xfrm>
            <a:off x="3491859" y="6057536"/>
            <a:ext cx="328802" cy="323306"/>
          </a:xfrm>
          <a:prstGeom prst="pentagon">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13E819B1-F892-44D8-B9FF-39A24C846AFF}"/>
              </a:ext>
            </a:extLst>
          </p:cNvPr>
          <p:cNvSpPr/>
          <p:nvPr/>
        </p:nvSpPr>
        <p:spPr>
          <a:xfrm>
            <a:off x="3765065" y="5612849"/>
            <a:ext cx="278674" cy="243840"/>
          </a:xfrm>
          <a:prstGeom prst="triangl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Star: 5 Points 36">
            <a:extLst>
              <a:ext uri="{FF2B5EF4-FFF2-40B4-BE49-F238E27FC236}">
                <a16:creationId xmlns:a16="http://schemas.microsoft.com/office/drawing/2014/main" id="{6D7C6D13-74A0-4CBC-9563-02AB7E060E13}"/>
              </a:ext>
            </a:extLst>
          </p:cNvPr>
          <p:cNvSpPr/>
          <p:nvPr/>
        </p:nvSpPr>
        <p:spPr>
          <a:xfrm>
            <a:off x="4043739" y="6130834"/>
            <a:ext cx="200297" cy="182880"/>
          </a:xfrm>
          <a:prstGeom prst="star5">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4614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F5A5-1C1A-4F2E-A33E-3C76B5FA26A4}"/>
              </a:ext>
            </a:extLst>
          </p:cNvPr>
          <p:cNvSpPr>
            <a:spLocks noGrp="1"/>
          </p:cNvSpPr>
          <p:nvPr>
            <p:ph type="title"/>
          </p:nvPr>
        </p:nvSpPr>
        <p:spPr>
          <a:xfrm>
            <a:off x="1640156" y="680637"/>
            <a:ext cx="8911687" cy="1280890"/>
          </a:xfrm>
        </p:spPr>
        <p:txBody>
          <a:bodyPr/>
          <a:lstStyle/>
          <a:p>
            <a:r>
              <a:rPr lang="en-US" dirty="0"/>
              <a:t>ISLAND POPULATION DYNAMICS</a:t>
            </a:r>
          </a:p>
        </p:txBody>
      </p:sp>
      <p:sp>
        <p:nvSpPr>
          <p:cNvPr id="3" name="Content Placeholder 2">
            <a:extLst>
              <a:ext uri="{FF2B5EF4-FFF2-40B4-BE49-F238E27FC236}">
                <a16:creationId xmlns:a16="http://schemas.microsoft.com/office/drawing/2014/main" id="{B83DC7CB-5672-4844-B40D-41D49B03CDE5}"/>
              </a:ext>
            </a:extLst>
          </p:cNvPr>
          <p:cNvSpPr>
            <a:spLocks noGrp="1"/>
          </p:cNvSpPr>
          <p:nvPr>
            <p:ph idx="1"/>
          </p:nvPr>
        </p:nvSpPr>
        <p:spPr>
          <a:xfrm>
            <a:off x="1518058" y="1756604"/>
            <a:ext cx="8915400" cy="3777622"/>
          </a:xfrm>
        </p:spPr>
        <p:txBody>
          <a:bodyPr/>
          <a:lstStyle/>
          <a:p>
            <a:r>
              <a:rPr lang="en-US" dirty="0">
                <a:cs typeface="Arial" panose="020B0604020202020204" pitchFamily="34" charset="0"/>
              </a:rPr>
              <a:t>Dynamics simulated using </a:t>
            </a:r>
            <a:r>
              <a:rPr lang="en-US" i="1" dirty="0">
                <a:cs typeface="Arial" panose="020B0604020202020204" pitchFamily="34" charset="0"/>
              </a:rPr>
              <a:t>A</a:t>
            </a:r>
            <a:r>
              <a:rPr lang="en-US" dirty="0">
                <a:cs typeface="Arial" panose="020B0604020202020204" pitchFamily="34" charset="0"/>
              </a:rPr>
              <a:t>, migration repeated</a:t>
            </a:r>
          </a:p>
          <a:p>
            <a:r>
              <a:rPr lang="en-US" dirty="0">
                <a:cs typeface="Arial" panose="020B0604020202020204" pitchFamily="34" charset="0"/>
              </a:rPr>
              <a:t>Island assembly simulated independently</a:t>
            </a:r>
          </a:p>
          <a:p>
            <a:r>
              <a:rPr lang="en-US" dirty="0">
                <a:cs typeface="Arial" panose="020B0604020202020204" pitchFamily="34" charset="0"/>
              </a:rPr>
              <a:t>Previously selected species increase by xz percent</a:t>
            </a:r>
          </a:p>
          <a:p>
            <a:r>
              <a:rPr lang="en-US" dirty="0">
                <a:cs typeface="Arial" panose="020B0604020202020204" pitchFamily="34" charset="0"/>
              </a:rPr>
              <a:t>Repeats until:</a:t>
            </a:r>
          </a:p>
          <a:p>
            <a:pPr lvl="1"/>
            <a:r>
              <a:rPr lang="en-US" dirty="0">
                <a:cs typeface="Arial" panose="020B0604020202020204" pitchFamily="34" charset="0"/>
              </a:rPr>
              <a:t>Island - Mainland Richness equivalent</a:t>
            </a:r>
          </a:p>
          <a:p>
            <a:pPr lvl="1"/>
            <a:r>
              <a:rPr lang="en-US" i="1" dirty="0">
                <a:cs typeface="Arial" panose="020B0604020202020204" pitchFamily="34" charset="0"/>
              </a:rPr>
              <a:t>kl</a:t>
            </a:r>
            <a:r>
              <a:rPr lang="en-US" dirty="0">
                <a:cs typeface="Arial" panose="020B0604020202020204" pitchFamily="34" charset="0"/>
              </a:rPr>
              <a:t> equilibriums reached</a:t>
            </a:r>
          </a:p>
        </p:txBody>
      </p:sp>
      <p:pic>
        <p:nvPicPr>
          <p:cNvPr id="4" name="Picture 3">
            <a:extLst>
              <a:ext uri="{FF2B5EF4-FFF2-40B4-BE49-F238E27FC236}">
                <a16:creationId xmlns:a16="http://schemas.microsoft.com/office/drawing/2014/main" id="{BF4949D6-161F-4264-8E84-DC4F8C6CE67F}"/>
              </a:ext>
            </a:extLst>
          </p:cNvPr>
          <p:cNvPicPr>
            <a:picLocks noChangeAspect="1"/>
          </p:cNvPicPr>
          <p:nvPr/>
        </p:nvPicPr>
        <p:blipFill rotWithShape="1">
          <a:blip r:embed="rId2"/>
          <a:srcRect l="567" t="90756" r="1"/>
          <a:stretch/>
        </p:blipFill>
        <p:spPr>
          <a:xfrm>
            <a:off x="8631207" y="2800286"/>
            <a:ext cx="3495263" cy="369849"/>
          </a:xfrm>
          <a:prstGeom prst="rect">
            <a:avLst/>
          </a:prstGeom>
        </p:spPr>
      </p:pic>
      <p:pic>
        <p:nvPicPr>
          <p:cNvPr id="5" name="Picture 4">
            <a:extLst>
              <a:ext uri="{FF2B5EF4-FFF2-40B4-BE49-F238E27FC236}">
                <a16:creationId xmlns:a16="http://schemas.microsoft.com/office/drawing/2014/main" id="{37E736E9-4959-41C4-9F16-48A81734AACD}"/>
              </a:ext>
            </a:extLst>
          </p:cNvPr>
          <p:cNvPicPr>
            <a:picLocks noChangeAspect="1"/>
          </p:cNvPicPr>
          <p:nvPr/>
        </p:nvPicPr>
        <p:blipFill rotWithShape="1">
          <a:blip r:embed="rId2"/>
          <a:srcRect b="82315"/>
          <a:stretch/>
        </p:blipFill>
        <p:spPr>
          <a:xfrm>
            <a:off x="8611254" y="2092715"/>
            <a:ext cx="3515216" cy="707571"/>
          </a:xfrm>
          <a:prstGeom prst="rect">
            <a:avLst/>
          </a:prstGeom>
        </p:spPr>
      </p:pic>
      <p:sp>
        <p:nvSpPr>
          <p:cNvPr id="6" name="TextBox 5">
            <a:extLst>
              <a:ext uri="{FF2B5EF4-FFF2-40B4-BE49-F238E27FC236}">
                <a16:creationId xmlns:a16="http://schemas.microsoft.com/office/drawing/2014/main" id="{F6591CC1-1263-4344-BDE5-D45161D77FC8}"/>
              </a:ext>
            </a:extLst>
          </p:cNvPr>
          <p:cNvSpPr txBox="1"/>
          <p:nvPr/>
        </p:nvSpPr>
        <p:spPr>
          <a:xfrm>
            <a:off x="9870524" y="1456883"/>
            <a:ext cx="1698171" cy="400110"/>
          </a:xfrm>
          <a:prstGeom prst="rect">
            <a:avLst/>
          </a:prstGeom>
          <a:noFill/>
        </p:spPr>
        <p:txBody>
          <a:bodyPr wrap="square" rtlCol="0">
            <a:spAutoFit/>
          </a:bodyPr>
          <a:lstStyle/>
          <a:p>
            <a:r>
              <a:rPr lang="en-US" sz="2000" b="1" u="sng" dirty="0">
                <a:cs typeface="Arial" panose="020B0604020202020204" pitchFamily="34" charset="0"/>
              </a:rPr>
              <a:t>MAINLAND</a:t>
            </a:r>
          </a:p>
        </p:txBody>
      </p:sp>
      <p:pic>
        <p:nvPicPr>
          <p:cNvPr id="8" name="Picture 7">
            <a:extLst>
              <a:ext uri="{FF2B5EF4-FFF2-40B4-BE49-F238E27FC236}">
                <a16:creationId xmlns:a16="http://schemas.microsoft.com/office/drawing/2014/main" id="{1B77D229-A177-4409-ADAD-47D83E8806B0}"/>
              </a:ext>
            </a:extLst>
          </p:cNvPr>
          <p:cNvPicPr>
            <a:picLocks noChangeAspect="1"/>
          </p:cNvPicPr>
          <p:nvPr/>
        </p:nvPicPr>
        <p:blipFill>
          <a:blip r:embed="rId3"/>
          <a:stretch>
            <a:fillRect/>
          </a:stretch>
        </p:blipFill>
        <p:spPr>
          <a:xfrm>
            <a:off x="5752665" y="4041690"/>
            <a:ext cx="2419688" cy="2705478"/>
          </a:xfrm>
          <a:prstGeom prst="rect">
            <a:avLst/>
          </a:prstGeom>
        </p:spPr>
      </p:pic>
      <p:sp>
        <p:nvSpPr>
          <p:cNvPr id="9" name="TextBox 8">
            <a:extLst>
              <a:ext uri="{FF2B5EF4-FFF2-40B4-BE49-F238E27FC236}">
                <a16:creationId xmlns:a16="http://schemas.microsoft.com/office/drawing/2014/main" id="{C262F14F-3178-47B0-9C4B-34C783AB4955}"/>
              </a:ext>
            </a:extLst>
          </p:cNvPr>
          <p:cNvSpPr txBox="1"/>
          <p:nvPr/>
        </p:nvSpPr>
        <p:spPr>
          <a:xfrm>
            <a:off x="4391076" y="5275901"/>
            <a:ext cx="1698171" cy="400110"/>
          </a:xfrm>
          <a:prstGeom prst="rect">
            <a:avLst/>
          </a:prstGeom>
          <a:noFill/>
        </p:spPr>
        <p:txBody>
          <a:bodyPr wrap="square" rtlCol="0">
            <a:spAutoFit/>
          </a:bodyPr>
          <a:lstStyle/>
          <a:p>
            <a:r>
              <a:rPr lang="en-US" sz="2000" b="1" u="sng" dirty="0">
                <a:cs typeface="Arial" panose="020B0604020202020204" pitchFamily="34" charset="0"/>
              </a:rPr>
              <a:t>ISLAND</a:t>
            </a:r>
          </a:p>
        </p:txBody>
      </p:sp>
      <p:cxnSp>
        <p:nvCxnSpPr>
          <p:cNvPr id="11" name="Straight Arrow Connector 10">
            <a:extLst>
              <a:ext uri="{FF2B5EF4-FFF2-40B4-BE49-F238E27FC236}">
                <a16:creationId xmlns:a16="http://schemas.microsoft.com/office/drawing/2014/main" id="{105802C9-B16A-4BE7-B9E5-B4AC5746580B}"/>
              </a:ext>
            </a:extLst>
          </p:cNvPr>
          <p:cNvCxnSpPr>
            <a:cxnSpLocks/>
          </p:cNvCxnSpPr>
          <p:nvPr/>
        </p:nvCxnSpPr>
        <p:spPr>
          <a:xfrm>
            <a:off x="8291644" y="5275901"/>
            <a:ext cx="704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4" name="Picture 13">
            <a:extLst>
              <a:ext uri="{FF2B5EF4-FFF2-40B4-BE49-F238E27FC236}">
                <a16:creationId xmlns:a16="http://schemas.microsoft.com/office/drawing/2014/main" id="{2B2BAD41-E596-4012-921D-5B7D632413E0}"/>
              </a:ext>
            </a:extLst>
          </p:cNvPr>
          <p:cNvPicPr>
            <a:picLocks noChangeAspect="1"/>
          </p:cNvPicPr>
          <p:nvPr/>
        </p:nvPicPr>
        <p:blipFill>
          <a:blip r:embed="rId4"/>
          <a:stretch>
            <a:fillRect/>
          </a:stretch>
        </p:blipFill>
        <p:spPr>
          <a:xfrm>
            <a:off x="9183641" y="4196000"/>
            <a:ext cx="2953162" cy="2391109"/>
          </a:xfrm>
          <a:prstGeom prst="rect">
            <a:avLst/>
          </a:prstGeom>
        </p:spPr>
      </p:pic>
      <p:cxnSp>
        <p:nvCxnSpPr>
          <p:cNvPr id="17" name="Straight Arrow Connector 16">
            <a:extLst>
              <a:ext uri="{FF2B5EF4-FFF2-40B4-BE49-F238E27FC236}">
                <a16:creationId xmlns:a16="http://schemas.microsoft.com/office/drawing/2014/main" id="{013F0D92-85D5-4493-A1D8-D71B89DB073F}"/>
              </a:ext>
            </a:extLst>
          </p:cNvPr>
          <p:cNvCxnSpPr>
            <a:cxnSpLocks/>
          </p:cNvCxnSpPr>
          <p:nvPr/>
        </p:nvCxnSpPr>
        <p:spPr>
          <a:xfrm flipH="1">
            <a:off x="7228115" y="3037494"/>
            <a:ext cx="1284707" cy="916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1B6263D-ADA1-41D8-BA39-E913D7A7C6A4}"/>
              </a:ext>
            </a:extLst>
          </p:cNvPr>
          <p:cNvSpPr txBox="1"/>
          <p:nvPr/>
        </p:nvSpPr>
        <p:spPr>
          <a:xfrm>
            <a:off x="4612050" y="5722113"/>
            <a:ext cx="849086" cy="338554"/>
          </a:xfrm>
          <a:prstGeom prst="rect">
            <a:avLst/>
          </a:prstGeom>
          <a:noFill/>
        </p:spPr>
        <p:txBody>
          <a:bodyPr wrap="square" rtlCol="0">
            <a:spAutoFit/>
          </a:bodyPr>
          <a:lstStyle/>
          <a:p>
            <a:r>
              <a:rPr lang="en-US" sz="1600" b="1" u="sng" dirty="0">
                <a:cs typeface="Arial" panose="020B0604020202020204" pitchFamily="34" charset="0"/>
              </a:rPr>
              <a:t>EQ. 1</a:t>
            </a:r>
          </a:p>
        </p:txBody>
      </p:sp>
      <p:sp>
        <p:nvSpPr>
          <p:cNvPr id="22" name="TextBox 21">
            <a:extLst>
              <a:ext uri="{FF2B5EF4-FFF2-40B4-BE49-F238E27FC236}">
                <a16:creationId xmlns:a16="http://schemas.microsoft.com/office/drawing/2014/main" id="{6B4E70CD-77B1-4649-8329-F7DF4E8FEB42}"/>
              </a:ext>
            </a:extLst>
          </p:cNvPr>
          <p:cNvSpPr txBox="1"/>
          <p:nvPr/>
        </p:nvSpPr>
        <p:spPr>
          <a:xfrm>
            <a:off x="10295066" y="3784414"/>
            <a:ext cx="849086" cy="338554"/>
          </a:xfrm>
          <a:prstGeom prst="rect">
            <a:avLst/>
          </a:prstGeom>
          <a:noFill/>
        </p:spPr>
        <p:txBody>
          <a:bodyPr wrap="square" rtlCol="0">
            <a:spAutoFit/>
          </a:bodyPr>
          <a:lstStyle/>
          <a:p>
            <a:r>
              <a:rPr lang="en-US" sz="1600" b="1" u="sng" dirty="0">
                <a:cs typeface="Arial" panose="020B0604020202020204" pitchFamily="34" charset="0"/>
              </a:rPr>
              <a:t>EQ. 2</a:t>
            </a:r>
          </a:p>
        </p:txBody>
      </p:sp>
    </p:spTree>
    <p:extLst>
      <p:ext uri="{BB962C8B-B14F-4D97-AF65-F5344CB8AC3E}">
        <p14:creationId xmlns:p14="http://schemas.microsoft.com/office/powerpoint/2010/main" val="1668760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61D2-A3C7-45C2-9128-2EB63DFE35A4}"/>
              </a:ext>
            </a:extLst>
          </p:cNvPr>
          <p:cNvSpPr>
            <a:spLocks noGrp="1"/>
          </p:cNvSpPr>
          <p:nvPr>
            <p:ph type="title"/>
          </p:nvPr>
        </p:nvSpPr>
        <p:spPr>
          <a:xfrm>
            <a:off x="1640156" y="685824"/>
            <a:ext cx="3172167" cy="1280890"/>
          </a:xfrm>
        </p:spPr>
        <p:txBody>
          <a:bodyPr/>
          <a:lstStyle/>
          <a:p>
            <a:r>
              <a:rPr lang="en-US" dirty="0"/>
              <a:t>FOOD WEBS</a:t>
            </a:r>
          </a:p>
        </p:txBody>
      </p:sp>
      <p:pic>
        <p:nvPicPr>
          <p:cNvPr id="5" name="Picture 4">
            <a:extLst>
              <a:ext uri="{FF2B5EF4-FFF2-40B4-BE49-F238E27FC236}">
                <a16:creationId xmlns:a16="http://schemas.microsoft.com/office/drawing/2014/main" id="{8FF8ABFC-FAE9-4BBB-B966-ABA54CE8E608}"/>
              </a:ext>
            </a:extLst>
          </p:cNvPr>
          <p:cNvPicPr>
            <a:picLocks noChangeAspect="1"/>
          </p:cNvPicPr>
          <p:nvPr/>
        </p:nvPicPr>
        <p:blipFill>
          <a:blip r:embed="rId2"/>
          <a:stretch>
            <a:fillRect/>
          </a:stretch>
        </p:blipFill>
        <p:spPr>
          <a:xfrm>
            <a:off x="5156192" y="4968711"/>
            <a:ext cx="6907322" cy="1697396"/>
          </a:xfrm>
          <a:prstGeom prst="rect">
            <a:avLst/>
          </a:prstGeom>
        </p:spPr>
      </p:pic>
      <p:pic>
        <p:nvPicPr>
          <p:cNvPr id="7" name="Picture 6">
            <a:extLst>
              <a:ext uri="{FF2B5EF4-FFF2-40B4-BE49-F238E27FC236}">
                <a16:creationId xmlns:a16="http://schemas.microsoft.com/office/drawing/2014/main" id="{B426C265-CB79-4F62-9D2F-B9D606849FB6}"/>
              </a:ext>
            </a:extLst>
          </p:cNvPr>
          <p:cNvPicPr>
            <a:picLocks noChangeAspect="1"/>
          </p:cNvPicPr>
          <p:nvPr/>
        </p:nvPicPr>
        <p:blipFill rotWithShape="1">
          <a:blip r:embed="rId3">
            <a:extLst>
              <a:ext uri="{28A0092B-C50C-407E-A947-70E740481C1C}">
                <a14:useLocalDpi xmlns:a14="http://schemas.microsoft.com/office/drawing/2010/main" val="0"/>
              </a:ext>
            </a:extLst>
          </a:blip>
          <a:srcRect b="7466"/>
          <a:stretch/>
        </p:blipFill>
        <p:spPr>
          <a:xfrm>
            <a:off x="5681648" y="213345"/>
            <a:ext cx="5399210" cy="3407091"/>
          </a:xfrm>
          <a:prstGeom prst="rect">
            <a:avLst/>
          </a:prstGeom>
        </p:spPr>
      </p:pic>
      <p:cxnSp>
        <p:nvCxnSpPr>
          <p:cNvPr id="9" name="Straight Arrow Connector 8">
            <a:extLst>
              <a:ext uri="{FF2B5EF4-FFF2-40B4-BE49-F238E27FC236}">
                <a16:creationId xmlns:a16="http://schemas.microsoft.com/office/drawing/2014/main" id="{48183600-D47E-4204-935F-76E3044F554A}"/>
              </a:ext>
            </a:extLst>
          </p:cNvPr>
          <p:cNvCxnSpPr/>
          <p:nvPr/>
        </p:nvCxnSpPr>
        <p:spPr>
          <a:xfrm>
            <a:off x="8381253" y="3681046"/>
            <a:ext cx="0" cy="11664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4541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3DC7-1BE0-4C85-87F3-AE9D14EA4550}"/>
              </a:ext>
            </a:extLst>
          </p:cNvPr>
          <p:cNvSpPr>
            <a:spLocks noGrp="1"/>
          </p:cNvSpPr>
          <p:nvPr>
            <p:ph type="title"/>
          </p:nvPr>
        </p:nvSpPr>
        <p:spPr>
          <a:xfrm>
            <a:off x="1640156" y="645247"/>
            <a:ext cx="8911687" cy="1280890"/>
          </a:xfrm>
        </p:spPr>
        <p:txBody>
          <a:bodyPr/>
          <a:lstStyle/>
          <a:p>
            <a:r>
              <a:rPr lang="en-US" dirty="0"/>
              <a:t>DATA COLLECTION</a:t>
            </a:r>
          </a:p>
        </p:txBody>
      </p:sp>
      <p:sp>
        <p:nvSpPr>
          <p:cNvPr id="3" name="Content Placeholder 2">
            <a:extLst>
              <a:ext uri="{FF2B5EF4-FFF2-40B4-BE49-F238E27FC236}">
                <a16:creationId xmlns:a16="http://schemas.microsoft.com/office/drawing/2014/main" id="{07B04ABC-7D4D-40AB-81D3-D269150BE14D}"/>
              </a:ext>
            </a:extLst>
          </p:cNvPr>
          <p:cNvSpPr>
            <a:spLocks noGrp="1"/>
          </p:cNvSpPr>
          <p:nvPr>
            <p:ph idx="1"/>
          </p:nvPr>
        </p:nvSpPr>
        <p:spPr>
          <a:xfrm>
            <a:off x="844142" y="1554202"/>
            <a:ext cx="8915400" cy="3777622"/>
          </a:xfrm>
        </p:spPr>
        <p:txBody>
          <a:bodyPr/>
          <a:lstStyle/>
          <a:p>
            <a:r>
              <a:rPr lang="en-US" dirty="0">
                <a:cs typeface="Arial" panose="020B0604020202020204" pitchFamily="34" charset="0"/>
              </a:rPr>
              <a:t>HPC runtime reduction</a:t>
            </a:r>
          </a:p>
          <a:p>
            <a:r>
              <a:rPr lang="en-US" dirty="0">
                <a:cs typeface="Arial" panose="020B0604020202020204" pitchFamily="34" charset="0"/>
              </a:rPr>
              <a:t>Map – Reduce</a:t>
            </a:r>
          </a:p>
          <a:p>
            <a:r>
              <a:rPr lang="en-US" dirty="0">
                <a:cs typeface="Arial" panose="020B0604020202020204" pitchFamily="34" charset="0"/>
              </a:rPr>
              <a:t>Descriptive Statistics:</a:t>
            </a:r>
          </a:p>
          <a:p>
            <a:pPr lvl="1"/>
            <a:r>
              <a:rPr lang="en-US" dirty="0">
                <a:cs typeface="Arial" panose="020B0604020202020204" pitchFamily="34" charset="0"/>
              </a:rPr>
              <a:t>Whitaker Beta Diversity</a:t>
            </a:r>
          </a:p>
          <a:p>
            <a:pPr lvl="1"/>
            <a:r>
              <a:rPr lang="en-US" dirty="0">
                <a:cs typeface="Arial" panose="020B0604020202020204" pitchFamily="34" charset="0"/>
              </a:rPr>
              <a:t>Balance of Types over Time</a:t>
            </a:r>
          </a:p>
          <a:p>
            <a:pPr lvl="1"/>
            <a:r>
              <a:rPr lang="en-US" dirty="0">
                <a:cs typeface="Arial" panose="020B0604020202020204" pitchFamily="34" charset="0"/>
              </a:rPr>
              <a:t>Island Max Persistence</a:t>
            </a:r>
          </a:p>
          <a:p>
            <a:pPr lvl="1"/>
            <a:r>
              <a:rPr lang="en-US" dirty="0">
                <a:cs typeface="Arial" panose="020B0604020202020204" pitchFamily="34" charset="0"/>
              </a:rPr>
              <a:t>Time to Max Persistence</a:t>
            </a:r>
          </a:p>
          <a:p>
            <a:pPr lvl="1"/>
            <a:r>
              <a:rPr lang="en-US" dirty="0">
                <a:cs typeface="Arial" panose="020B0604020202020204" pitchFamily="34" charset="0"/>
              </a:rPr>
              <a:t>Etc.</a:t>
            </a:r>
          </a:p>
        </p:txBody>
      </p:sp>
      <p:pic>
        <p:nvPicPr>
          <p:cNvPr id="1026" name="Picture 2" descr="What is Beta Diversity? – Methods Blog">
            <a:extLst>
              <a:ext uri="{FF2B5EF4-FFF2-40B4-BE49-F238E27FC236}">
                <a16:creationId xmlns:a16="http://schemas.microsoft.com/office/drawing/2014/main" id="{80570FF0-CBC1-4B26-BB2F-7AC2E78D4F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2556" y="4789714"/>
            <a:ext cx="7334738" cy="18384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SM - Hadoop MapReduce deep diving and tuning">
            <a:extLst>
              <a:ext uri="{FF2B5EF4-FFF2-40B4-BE49-F238E27FC236}">
                <a16:creationId xmlns:a16="http://schemas.microsoft.com/office/drawing/2014/main" id="{686039E5-4822-43F3-B6AB-44DEEE799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556" y="1384027"/>
            <a:ext cx="7334738" cy="340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0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2934026"/>
            <a:ext cx="8911687" cy="1280890"/>
          </a:xfrm>
        </p:spPr>
        <p:txBody>
          <a:bodyPr>
            <a:noAutofit/>
          </a:bodyPr>
          <a:lstStyle/>
          <a:p>
            <a:r>
              <a:rPr lang="en-US" sz="8800" dirty="0"/>
              <a:t>Results</a:t>
            </a:r>
          </a:p>
        </p:txBody>
      </p:sp>
    </p:spTree>
    <p:extLst>
      <p:ext uri="{BB962C8B-B14F-4D97-AF65-F5344CB8AC3E}">
        <p14:creationId xmlns:p14="http://schemas.microsoft.com/office/powerpoint/2010/main" val="1017842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B4E7-C070-4807-BFF6-D53B90F178DA}"/>
              </a:ext>
            </a:extLst>
          </p:cNvPr>
          <p:cNvSpPr>
            <a:spLocks noGrp="1"/>
          </p:cNvSpPr>
          <p:nvPr>
            <p:ph type="title"/>
          </p:nvPr>
        </p:nvSpPr>
        <p:spPr>
          <a:xfrm>
            <a:off x="2819400" y="2886807"/>
            <a:ext cx="7778262" cy="1084385"/>
          </a:xfrm>
        </p:spPr>
        <p:txBody>
          <a:bodyPr>
            <a:normAutofit/>
          </a:bodyPr>
          <a:lstStyle/>
          <a:p>
            <a:r>
              <a:rPr lang="en-US" sz="4800" dirty="0"/>
              <a:t>Stage Structured Model</a:t>
            </a:r>
          </a:p>
        </p:txBody>
      </p:sp>
    </p:spTree>
    <p:extLst>
      <p:ext uri="{BB962C8B-B14F-4D97-AF65-F5344CB8AC3E}">
        <p14:creationId xmlns:p14="http://schemas.microsoft.com/office/powerpoint/2010/main" val="4267886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7174" y="6070094"/>
            <a:ext cx="3035211" cy="488990"/>
          </a:xfrm>
        </p:spPr>
        <p:txBody>
          <a:bodyPr>
            <a:normAutofit fontScale="92500"/>
          </a:bodyPr>
          <a:lstStyle/>
          <a:p>
            <a:pPr marL="0" indent="0">
              <a:buNone/>
            </a:pPr>
            <a:r>
              <a:rPr lang="en-US" dirty="0"/>
              <a:t>Population Assembly Plots</a:t>
            </a:r>
          </a:p>
        </p:txBody>
      </p:sp>
      <p:pic>
        <p:nvPicPr>
          <p:cNvPr id="4" name="Picture 3"/>
          <p:cNvPicPr/>
          <p:nvPr/>
        </p:nvPicPr>
        <p:blipFill>
          <a:blip r:embed="rId2"/>
          <a:stretch>
            <a:fillRect/>
          </a:stretch>
        </p:blipFill>
        <p:spPr>
          <a:xfrm>
            <a:off x="198406" y="25879"/>
            <a:ext cx="7082287" cy="5934974"/>
          </a:xfrm>
          <a:prstGeom prst="rect">
            <a:avLst/>
          </a:prstGeom>
        </p:spPr>
      </p:pic>
      <p:sp>
        <p:nvSpPr>
          <p:cNvPr id="5" name="TextBox 4"/>
          <p:cNvSpPr txBox="1"/>
          <p:nvPr/>
        </p:nvSpPr>
        <p:spPr>
          <a:xfrm>
            <a:off x="7634377" y="2234242"/>
            <a:ext cx="446273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Communities with higher </a:t>
            </a:r>
            <a:r>
              <a:rPr lang="en-US" dirty="0" err="1"/>
              <a:t>Connectances</a:t>
            </a:r>
            <a:r>
              <a:rPr lang="en-US" dirty="0"/>
              <a:t> and p are generally more stable.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stability of communities with lower p declines with an increase in Connectance and these communities don’t reach peak assembly.</a:t>
            </a:r>
          </a:p>
        </p:txBody>
      </p:sp>
      <p:pic>
        <p:nvPicPr>
          <p:cNvPr id="2" name="Picture 1"/>
          <p:cNvPicPr>
            <a:picLocks noChangeAspect="1"/>
          </p:cNvPicPr>
          <p:nvPr/>
        </p:nvPicPr>
        <p:blipFill>
          <a:blip r:embed="rId3"/>
          <a:stretch>
            <a:fillRect/>
          </a:stretch>
        </p:blipFill>
        <p:spPr>
          <a:xfrm>
            <a:off x="8322621" y="112143"/>
            <a:ext cx="3229784" cy="1915063"/>
          </a:xfrm>
          <a:prstGeom prst="rect">
            <a:avLst/>
          </a:prstGeom>
        </p:spPr>
      </p:pic>
    </p:spTree>
    <p:extLst>
      <p:ext uri="{BB962C8B-B14F-4D97-AF65-F5344CB8AC3E}">
        <p14:creationId xmlns:p14="http://schemas.microsoft.com/office/powerpoint/2010/main" val="3380131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34242" y="5634232"/>
            <a:ext cx="3140014" cy="488990"/>
          </a:xfrm>
        </p:spPr>
        <p:txBody>
          <a:bodyPr/>
          <a:lstStyle/>
          <a:p>
            <a:pPr marL="0" indent="0">
              <a:buNone/>
            </a:pPr>
            <a:r>
              <a:rPr lang="en-US" dirty="0"/>
              <a:t>Gamma Diversity Plots</a:t>
            </a:r>
          </a:p>
        </p:txBody>
      </p:sp>
      <p:pic>
        <p:nvPicPr>
          <p:cNvPr id="6" name="Picture 5"/>
          <p:cNvPicPr/>
          <p:nvPr/>
        </p:nvPicPr>
        <p:blipFill>
          <a:blip r:embed="rId3"/>
          <a:stretch>
            <a:fillRect/>
          </a:stretch>
        </p:blipFill>
        <p:spPr>
          <a:xfrm>
            <a:off x="153863" y="0"/>
            <a:ext cx="7563802" cy="5317958"/>
          </a:xfrm>
          <a:prstGeom prst="rect">
            <a:avLst/>
          </a:prstGeom>
        </p:spPr>
      </p:pic>
      <p:sp>
        <p:nvSpPr>
          <p:cNvPr id="7" name="TextBox 6"/>
          <p:cNvSpPr txBox="1"/>
          <p:nvPr/>
        </p:nvSpPr>
        <p:spPr>
          <a:xfrm>
            <a:off x="8013940" y="3114137"/>
            <a:ext cx="417806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Gamma Diversity represents the overall diversity across all 10 islands.</a:t>
            </a:r>
          </a:p>
          <a:p>
            <a:endParaRPr lang="en-US" dirty="0"/>
          </a:p>
          <a:p>
            <a:pPr marL="285750" indent="-285750">
              <a:buFont typeface="Arial" panose="020B0604020202020204" pitchFamily="34" charset="0"/>
              <a:buChar char="•"/>
            </a:pPr>
            <a:r>
              <a:rPr lang="en-US" dirty="0"/>
              <a:t>Gamma increases at the fastest rate in communities with high Connectance and high p.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Gamma increases at the slowest rate, and stagnates in communities with high Connectance and low p.</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3940" y="125083"/>
            <a:ext cx="3985403" cy="2989054"/>
          </a:xfrm>
          <a:prstGeom prst="rect">
            <a:avLst/>
          </a:prstGeom>
        </p:spPr>
      </p:pic>
    </p:spTree>
    <p:extLst>
      <p:ext uri="{BB962C8B-B14F-4D97-AF65-F5344CB8AC3E}">
        <p14:creationId xmlns:p14="http://schemas.microsoft.com/office/powerpoint/2010/main" val="2073347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1460" y="5983829"/>
            <a:ext cx="2431363" cy="488990"/>
          </a:xfrm>
        </p:spPr>
        <p:txBody>
          <a:bodyPr/>
          <a:lstStyle/>
          <a:p>
            <a:pPr marL="0" indent="0">
              <a:buNone/>
            </a:pPr>
            <a:r>
              <a:rPr lang="en-US" dirty="0"/>
              <a:t>Beta Diversity Plots</a:t>
            </a:r>
          </a:p>
        </p:txBody>
      </p:sp>
      <p:pic>
        <p:nvPicPr>
          <p:cNvPr id="5" name="Picture 4"/>
          <p:cNvPicPr/>
          <p:nvPr/>
        </p:nvPicPr>
        <p:blipFill>
          <a:blip r:embed="rId2"/>
          <a:stretch>
            <a:fillRect/>
          </a:stretch>
        </p:blipFill>
        <p:spPr>
          <a:xfrm>
            <a:off x="-1" y="0"/>
            <a:ext cx="7668883" cy="5848709"/>
          </a:xfrm>
          <a:prstGeom prst="rect">
            <a:avLst/>
          </a:prstGeom>
        </p:spPr>
      </p:pic>
      <p:sp>
        <p:nvSpPr>
          <p:cNvPr id="4" name="TextBox 3"/>
          <p:cNvSpPr txBox="1"/>
          <p:nvPr/>
        </p:nvSpPr>
        <p:spPr>
          <a:xfrm>
            <a:off x="7850038" y="2610683"/>
            <a:ext cx="434196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Beta represents the comparison of diversity between the 10 islands.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Beta peaks early in communities with low </a:t>
            </a:r>
            <a:r>
              <a:rPr lang="en-US" dirty="0" err="1"/>
              <a:t>Connectances</a:t>
            </a:r>
            <a:r>
              <a:rPr lang="en-US" dirty="0"/>
              <a:t> with little to no variation due to 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Beta Diversity peaks relatively later in communities with high </a:t>
            </a:r>
            <a:r>
              <a:rPr lang="en-US" dirty="0" err="1"/>
              <a:t>connectances</a:t>
            </a:r>
            <a:r>
              <a:rPr lang="en-US" dirty="0"/>
              <a:t> with a more visible variation due to 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Beta also stagnates in communities with the highest Connectance and lowest p.</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4683" y="111178"/>
            <a:ext cx="3332672" cy="2499505"/>
          </a:xfrm>
          <a:prstGeom prst="rect">
            <a:avLst/>
          </a:prstGeom>
        </p:spPr>
      </p:pic>
    </p:spTree>
    <p:extLst>
      <p:ext uri="{BB962C8B-B14F-4D97-AF65-F5344CB8AC3E}">
        <p14:creationId xmlns:p14="http://schemas.microsoft.com/office/powerpoint/2010/main" val="3835271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B4E7-C070-4807-BFF6-D53B90F178DA}"/>
              </a:ext>
            </a:extLst>
          </p:cNvPr>
          <p:cNvSpPr>
            <a:spLocks noGrp="1"/>
          </p:cNvSpPr>
          <p:nvPr>
            <p:ph type="title"/>
          </p:nvPr>
        </p:nvSpPr>
        <p:spPr>
          <a:xfrm>
            <a:off x="2819400" y="2886807"/>
            <a:ext cx="7778262" cy="1084385"/>
          </a:xfrm>
        </p:spPr>
        <p:txBody>
          <a:bodyPr>
            <a:normAutofit fontScale="90000"/>
          </a:bodyPr>
          <a:lstStyle/>
          <a:p>
            <a:r>
              <a:rPr lang="en-US" sz="4800" dirty="0"/>
              <a:t>Variable Interaction Model</a:t>
            </a:r>
          </a:p>
        </p:txBody>
      </p:sp>
    </p:spTree>
    <p:extLst>
      <p:ext uri="{BB962C8B-B14F-4D97-AF65-F5344CB8AC3E}">
        <p14:creationId xmlns:p14="http://schemas.microsoft.com/office/powerpoint/2010/main" val="1083994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5101-7209-42ED-A44E-BC0A72731FF3}"/>
              </a:ext>
            </a:extLst>
          </p:cNvPr>
          <p:cNvSpPr>
            <a:spLocks noGrp="1"/>
          </p:cNvSpPr>
          <p:nvPr>
            <p:ph type="title"/>
          </p:nvPr>
        </p:nvSpPr>
        <p:spPr>
          <a:xfrm>
            <a:off x="1636443" y="676361"/>
            <a:ext cx="8911687" cy="1280890"/>
          </a:xfrm>
        </p:spPr>
        <p:txBody>
          <a:bodyPr/>
          <a:lstStyle/>
          <a:p>
            <a:r>
              <a:rPr lang="en-US" dirty="0"/>
              <a:t>SIMULATION OUTLINE</a:t>
            </a:r>
          </a:p>
        </p:txBody>
      </p:sp>
      <p:sp>
        <p:nvSpPr>
          <p:cNvPr id="3" name="Content Placeholder 2">
            <a:extLst>
              <a:ext uri="{FF2B5EF4-FFF2-40B4-BE49-F238E27FC236}">
                <a16:creationId xmlns:a16="http://schemas.microsoft.com/office/drawing/2014/main" id="{BF431232-16A8-4CE4-9B4C-DA3F5CEA5A4D}"/>
              </a:ext>
            </a:extLst>
          </p:cNvPr>
          <p:cNvSpPr>
            <a:spLocks noGrp="1"/>
          </p:cNvSpPr>
          <p:nvPr>
            <p:ph idx="1"/>
          </p:nvPr>
        </p:nvSpPr>
        <p:spPr>
          <a:xfrm>
            <a:off x="1632730" y="1879505"/>
            <a:ext cx="8915400" cy="2573297"/>
          </a:xfrm>
        </p:spPr>
        <p:txBody>
          <a:bodyPr>
            <a:normAutofit/>
          </a:bodyPr>
          <a:lstStyle/>
          <a:p>
            <a:r>
              <a:rPr lang="en-US" sz="1800" dirty="0">
                <a:cs typeface="Arial" panose="020B0604020202020204" pitchFamily="34" charset="0"/>
              </a:rPr>
              <a:t>Initial Species Richness of 200</a:t>
            </a:r>
          </a:p>
          <a:p>
            <a:r>
              <a:rPr lang="en-US" sz="1800" dirty="0">
                <a:cs typeface="Arial" panose="020B0604020202020204" pitchFamily="34" charset="0"/>
              </a:rPr>
              <a:t>Lower levels too small</a:t>
            </a:r>
          </a:p>
          <a:p>
            <a:r>
              <a:rPr lang="en-US" sz="1800" dirty="0">
                <a:cs typeface="Arial" panose="020B0604020202020204" pitchFamily="34" charset="0"/>
              </a:rPr>
              <a:t>General trend in diversity:</a:t>
            </a:r>
          </a:p>
          <a:p>
            <a:pPr lvl="1"/>
            <a:r>
              <a:rPr lang="en-US" dirty="0">
                <a:cs typeface="Arial" panose="020B0604020202020204" pitchFamily="34" charset="0"/>
              </a:rPr>
              <a:t>Mainlands saw significant extinctions</a:t>
            </a:r>
          </a:p>
          <a:p>
            <a:pPr lvl="1"/>
            <a:r>
              <a:rPr lang="en-US" dirty="0">
                <a:cs typeface="Arial" panose="020B0604020202020204" pitchFamily="34" charset="0"/>
              </a:rPr>
              <a:t>Islands reached similar levels persistence </a:t>
            </a:r>
          </a:p>
          <a:p>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6700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C72BB5-CD7C-4F59-B511-2A1CE8A7FA03}"/>
              </a:ext>
            </a:extLst>
          </p:cNvPr>
          <p:cNvPicPr>
            <a:picLocks noChangeAspect="1"/>
          </p:cNvPicPr>
          <p:nvPr/>
        </p:nvPicPr>
        <p:blipFill>
          <a:blip r:embed="rId2"/>
          <a:stretch>
            <a:fillRect/>
          </a:stretch>
        </p:blipFill>
        <p:spPr>
          <a:xfrm>
            <a:off x="4241074" y="2903863"/>
            <a:ext cx="7843285" cy="3867579"/>
          </a:xfrm>
          <a:prstGeom prst="rect">
            <a:avLst/>
          </a:prstGeom>
        </p:spPr>
      </p:pic>
      <p:sp>
        <p:nvSpPr>
          <p:cNvPr id="2" name="Title 1">
            <a:extLst>
              <a:ext uri="{FF2B5EF4-FFF2-40B4-BE49-F238E27FC236}">
                <a16:creationId xmlns:a16="http://schemas.microsoft.com/office/drawing/2014/main" id="{2575B205-3DAD-49D4-9C7A-5BFAAEE3BABC}"/>
              </a:ext>
            </a:extLst>
          </p:cNvPr>
          <p:cNvSpPr>
            <a:spLocks noGrp="1"/>
          </p:cNvSpPr>
          <p:nvPr>
            <p:ph type="title"/>
          </p:nvPr>
        </p:nvSpPr>
        <p:spPr>
          <a:xfrm>
            <a:off x="1774319" y="641527"/>
            <a:ext cx="8911687" cy="1280890"/>
          </a:xfrm>
        </p:spPr>
        <p:txBody>
          <a:bodyPr/>
          <a:lstStyle/>
          <a:p>
            <a:r>
              <a:rPr lang="en-US" dirty="0"/>
              <a:t>SIMULATION TIMELINE</a:t>
            </a:r>
          </a:p>
        </p:txBody>
      </p:sp>
      <p:sp>
        <p:nvSpPr>
          <p:cNvPr id="3" name="Content Placeholder 2">
            <a:extLst>
              <a:ext uri="{FF2B5EF4-FFF2-40B4-BE49-F238E27FC236}">
                <a16:creationId xmlns:a16="http://schemas.microsoft.com/office/drawing/2014/main" id="{51DA8ABE-9FE9-49DF-89A1-6F247CA01646}"/>
              </a:ext>
            </a:extLst>
          </p:cNvPr>
          <p:cNvSpPr>
            <a:spLocks noGrp="1"/>
          </p:cNvSpPr>
          <p:nvPr>
            <p:ph idx="1"/>
          </p:nvPr>
        </p:nvSpPr>
        <p:spPr>
          <a:xfrm>
            <a:off x="813035" y="1445623"/>
            <a:ext cx="8915400" cy="1654103"/>
          </a:xfrm>
        </p:spPr>
        <p:txBody>
          <a:bodyPr/>
          <a:lstStyle/>
          <a:p>
            <a:r>
              <a:rPr lang="en-US" dirty="0"/>
              <a:t>( 1 ) Initial species introduction </a:t>
            </a:r>
          </a:p>
          <a:p>
            <a:r>
              <a:rPr lang="en-US" dirty="0"/>
              <a:t>( 2 ) </a:t>
            </a:r>
            <a:r>
              <a:rPr lang="en-US" dirty="0" err="1"/>
              <a:t>Equilbirum</a:t>
            </a:r>
            <a:r>
              <a:rPr lang="en-US" dirty="0"/>
              <a:t> reached</a:t>
            </a:r>
          </a:p>
          <a:p>
            <a:r>
              <a:rPr lang="en-US" dirty="0"/>
              <a:t>( 3 ) Immigration Start </a:t>
            </a:r>
          </a:p>
          <a:p>
            <a:r>
              <a:rPr lang="en-US" dirty="0"/>
              <a:t>( 4 ) Island reaches max persistence or time limit</a:t>
            </a:r>
          </a:p>
        </p:txBody>
      </p:sp>
    </p:spTree>
    <p:extLst>
      <p:ext uri="{BB962C8B-B14F-4D97-AF65-F5344CB8AC3E}">
        <p14:creationId xmlns:p14="http://schemas.microsoft.com/office/powerpoint/2010/main" val="3001875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display ternary diagrams in Grapher with descending axes – Golden  Software Support">
            <a:extLst>
              <a:ext uri="{FF2B5EF4-FFF2-40B4-BE49-F238E27FC236}">
                <a16:creationId xmlns:a16="http://schemas.microsoft.com/office/drawing/2014/main" id="{7A8EA26B-14EE-4D26-9BEB-38BE17ABE4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168" y="1429348"/>
            <a:ext cx="6231799" cy="52745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778D5D-16D2-4B2B-8BB2-A821C95790DB}"/>
              </a:ext>
            </a:extLst>
          </p:cNvPr>
          <p:cNvSpPr>
            <a:spLocks noGrp="1"/>
          </p:cNvSpPr>
          <p:nvPr>
            <p:ph type="title"/>
          </p:nvPr>
        </p:nvSpPr>
        <p:spPr>
          <a:xfrm>
            <a:off x="1739484" y="618721"/>
            <a:ext cx="8911687" cy="1280890"/>
          </a:xfrm>
        </p:spPr>
        <p:txBody>
          <a:bodyPr/>
          <a:lstStyle/>
          <a:p>
            <a:r>
              <a:rPr lang="en-US" dirty="0"/>
              <a:t>TERNARY HEATMAPS</a:t>
            </a:r>
          </a:p>
        </p:txBody>
      </p:sp>
      <p:sp>
        <p:nvSpPr>
          <p:cNvPr id="3" name="Content Placeholder 2">
            <a:extLst>
              <a:ext uri="{FF2B5EF4-FFF2-40B4-BE49-F238E27FC236}">
                <a16:creationId xmlns:a16="http://schemas.microsoft.com/office/drawing/2014/main" id="{2A1E5B94-5C56-4BD9-AA61-73BDBF0DBF1A}"/>
              </a:ext>
            </a:extLst>
          </p:cNvPr>
          <p:cNvSpPr>
            <a:spLocks noGrp="1"/>
          </p:cNvSpPr>
          <p:nvPr>
            <p:ph idx="1"/>
          </p:nvPr>
        </p:nvSpPr>
        <p:spPr>
          <a:xfrm>
            <a:off x="1326468" y="1651030"/>
            <a:ext cx="8915400" cy="3777622"/>
          </a:xfrm>
        </p:spPr>
        <p:txBody>
          <a:bodyPr/>
          <a:lstStyle/>
          <a:p>
            <a:r>
              <a:rPr lang="en-US" dirty="0"/>
              <a:t>Remaining figures are ternary plots </a:t>
            </a:r>
          </a:p>
          <a:p>
            <a:r>
              <a:rPr lang="en-US" dirty="0"/>
              <a:t>Function of three axes equals 1</a:t>
            </a:r>
          </a:p>
          <a:p>
            <a:r>
              <a:rPr lang="en-US" dirty="0"/>
              <a:t>3 axes are proportions of interaction types</a:t>
            </a:r>
          </a:p>
          <a:p>
            <a:r>
              <a:rPr lang="en-US" dirty="0"/>
              <a:t>Points at vertices show singly typed communities</a:t>
            </a:r>
          </a:p>
        </p:txBody>
      </p:sp>
    </p:spTree>
    <p:extLst>
      <p:ext uri="{BB962C8B-B14F-4D97-AF65-F5344CB8AC3E}">
        <p14:creationId xmlns:p14="http://schemas.microsoft.com/office/powerpoint/2010/main" val="30923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289A-C89F-4159-91FF-D271674EDB36}"/>
              </a:ext>
            </a:extLst>
          </p:cNvPr>
          <p:cNvSpPr>
            <a:spLocks noGrp="1"/>
          </p:cNvSpPr>
          <p:nvPr>
            <p:ph type="title"/>
          </p:nvPr>
        </p:nvSpPr>
        <p:spPr>
          <a:xfrm>
            <a:off x="1640157" y="653417"/>
            <a:ext cx="5628152" cy="1280890"/>
          </a:xfrm>
        </p:spPr>
        <p:txBody>
          <a:bodyPr/>
          <a:lstStyle/>
          <a:p>
            <a:r>
              <a:rPr lang="en-US" dirty="0"/>
              <a:t>COMMUNITY ASSEMBLY</a:t>
            </a:r>
          </a:p>
        </p:txBody>
      </p:sp>
      <p:pic>
        <p:nvPicPr>
          <p:cNvPr id="5" name="Picture 4">
            <a:extLst>
              <a:ext uri="{FF2B5EF4-FFF2-40B4-BE49-F238E27FC236}">
                <a16:creationId xmlns:a16="http://schemas.microsoft.com/office/drawing/2014/main" id="{43123A2A-BF97-465D-B7EC-52C8B930E2DF}"/>
              </a:ext>
            </a:extLst>
          </p:cNvPr>
          <p:cNvPicPr>
            <a:picLocks noChangeAspect="1"/>
          </p:cNvPicPr>
          <p:nvPr/>
        </p:nvPicPr>
        <p:blipFill>
          <a:blip r:embed="rId2"/>
          <a:stretch>
            <a:fillRect/>
          </a:stretch>
        </p:blipFill>
        <p:spPr>
          <a:xfrm>
            <a:off x="3534507" y="1541471"/>
            <a:ext cx="5122985" cy="4923204"/>
          </a:xfrm>
          <a:prstGeom prst="rect">
            <a:avLst/>
          </a:prstGeom>
        </p:spPr>
      </p:pic>
    </p:spTree>
    <p:extLst>
      <p:ext uri="{BB962C8B-B14F-4D97-AF65-F5344CB8AC3E}">
        <p14:creationId xmlns:p14="http://schemas.microsoft.com/office/powerpoint/2010/main" val="39270312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D2A82-0AD6-44C4-A956-24F2CE906BCE}"/>
              </a:ext>
            </a:extLst>
          </p:cNvPr>
          <p:cNvSpPr>
            <a:spLocks noGrp="1"/>
          </p:cNvSpPr>
          <p:nvPr>
            <p:ph type="title"/>
          </p:nvPr>
        </p:nvSpPr>
        <p:spPr>
          <a:xfrm>
            <a:off x="1770785" y="685070"/>
            <a:ext cx="8911687" cy="1280890"/>
          </a:xfrm>
        </p:spPr>
        <p:txBody>
          <a:bodyPr/>
          <a:lstStyle/>
          <a:p>
            <a:r>
              <a:rPr lang="en-US" dirty="0"/>
              <a:t>INTERACTION BALANCE SHIFT</a:t>
            </a:r>
          </a:p>
        </p:txBody>
      </p:sp>
      <p:pic>
        <p:nvPicPr>
          <p:cNvPr id="5" name="Picture 4">
            <a:extLst>
              <a:ext uri="{FF2B5EF4-FFF2-40B4-BE49-F238E27FC236}">
                <a16:creationId xmlns:a16="http://schemas.microsoft.com/office/drawing/2014/main" id="{8ECDFD37-7E91-4CC5-AC92-42030CFF0ECF}"/>
              </a:ext>
            </a:extLst>
          </p:cNvPr>
          <p:cNvPicPr>
            <a:picLocks noChangeAspect="1"/>
          </p:cNvPicPr>
          <p:nvPr/>
        </p:nvPicPr>
        <p:blipFill>
          <a:blip r:embed="rId2"/>
          <a:stretch>
            <a:fillRect/>
          </a:stretch>
        </p:blipFill>
        <p:spPr>
          <a:xfrm>
            <a:off x="4597876" y="2079172"/>
            <a:ext cx="7528168" cy="4671871"/>
          </a:xfrm>
          <a:prstGeom prst="rect">
            <a:avLst/>
          </a:prstGeom>
        </p:spPr>
      </p:pic>
      <p:sp>
        <p:nvSpPr>
          <p:cNvPr id="3" name="Content Placeholder 2">
            <a:extLst>
              <a:ext uri="{FF2B5EF4-FFF2-40B4-BE49-F238E27FC236}">
                <a16:creationId xmlns:a16="http://schemas.microsoft.com/office/drawing/2014/main" id="{5952B473-7E50-4932-A58B-E02EDE7FD719}"/>
              </a:ext>
            </a:extLst>
          </p:cNvPr>
          <p:cNvSpPr>
            <a:spLocks noGrp="1"/>
          </p:cNvSpPr>
          <p:nvPr>
            <p:ph idx="1"/>
          </p:nvPr>
        </p:nvSpPr>
        <p:spPr>
          <a:xfrm>
            <a:off x="1012960" y="1689463"/>
            <a:ext cx="5213668" cy="3777622"/>
          </a:xfrm>
        </p:spPr>
        <p:txBody>
          <a:bodyPr/>
          <a:lstStyle/>
          <a:p>
            <a:r>
              <a:rPr lang="en-US" dirty="0">
                <a:cs typeface="Arial" panose="020B0604020202020204" pitchFamily="34" charset="0"/>
              </a:rPr>
              <a:t>Mean shift in interaction types</a:t>
            </a:r>
          </a:p>
          <a:p>
            <a:r>
              <a:rPr lang="en-US" dirty="0">
                <a:cs typeface="Arial" panose="020B0604020202020204" pitchFamily="34" charset="0"/>
              </a:rPr>
              <a:t>100% Connectance</a:t>
            </a:r>
          </a:p>
          <a:p>
            <a:r>
              <a:rPr lang="en-US" dirty="0">
                <a:cs typeface="Arial" panose="020B0604020202020204" pitchFamily="34" charset="0"/>
              </a:rPr>
              <a:t>Black before, Red after</a:t>
            </a:r>
          </a:p>
          <a:p>
            <a:r>
              <a:rPr lang="en-US" dirty="0">
                <a:cs typeface="Arial" panose="020B0604020202020204" pitchFamily="34" charset="0"/>
              </a:rPr>
              <a:t>Mutualistic Shift</a:t>
            </a:r>
          </a:p>
        </p:txBody>
      </p:sp>
    </p:spTree>
    <p:extLst>
      <p:ext uri="{BB962C8B-B14F-4D97-AF65-F5344CB8AC3E}">
        <p14:creationId xmlns:p14="http://schemas.microsoft.com/office/powerpoint/2010/main" val="2105454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5D49D0-20E3-4CC4-8773-EDDC6CA2E5FE}"/>
              </a:ext>
            </a:extLst>
          </p:cNvPr>
          <p:cNvPicPr>
            <a:picLocks noChangeAspect="1"/>
          </p:cNvPicPr>
          <p:nvPr/>
        </p:nvPicPr>
        <p:blipFill rotWithShape="1">
          <a:blip r:embed="rId2"/>
          <a:srcRect l="19" r="-1"/>
          <a:stretch/>
        </p:blipFill>
        <p:spPr>
          <a:xfrm>
            <a:off x="2590800" y="3609522"/>
            <a:ext cx="9448531" cy="3248478"/>
          </a:xfrm>
          <a:prstGeom prst="rect">
            <a:avLst/>
          </a:prstGeom>
        </p:spPr>
      </p:pic>
      <p:sp>
        <p:nvSpPr>
          <p:cNvPr id="2" name="Title 1">
            <a:extLst>
              <a:ext uri="{FF2B5EF4-FFF2-40B4-BE49-F238E27FC236}">
                <a16:creationId xmlns:a16="http://schemas.microsoft.com/office/drawing/2014/main" id="{8FB0C500-A226-466B-9B38-A077088EA357}"/>
              </a:ext>
            </a:extLst>
          </p:cNvPr>
          <p:cNvSpPr>
            <a:spLocks noGrp="1"/>
          </p:cNvSpPr>
          <p:nvPr>
            <p:ph type="title"/>
          </p:nvPr>
        </p:nvSpPr>
        <p:spPr>
          <a:xfrm>
            <a:off x="1640156" y="659464"/>
            <a:ext cx="8911687" cy="1280890"/>
          </a:xfrm>
        </p:spPr>
        <p:txBody>
          <a:bodyPr/>
          <a:lstStyle/>
          <a:p>
            <a:r>
              <a:rPr lang="en-US" dirty="0"/>
              <a:t>CONNECTANCE AND BALANCE SHIFT</a:t>
            </a:r>
          </a:p>
        </p:txBody>
      </p:sp>
      <p:sp>
        <p:nvSpPr>
          <p:cNvPr id="3" name="Content Placeholder 2">
            <a:extLst>
              <a:ext uri="{FF2B5EF4-FFF2-40B4-BE49-F238E27FC236}">
                <a16:creationId xmlns:a16="http://schemas.microsoft.com/office/drawing/2014/main" id="{402BE6DB-60B6-4096-98ED-269D0B3025A9}"/>
              </a:ext>
            </a:extLst>
          </p:cNvPr>
          <p:cNvSpPr>
            <a:spLocks noGrp="1"/>
          </p:cNvSpPr>
          <p:nvPr>
            <p:ph idx="1"/>
          </p:nvPr>
        </p:nvSpPr>
        <p:spPr>
          <a:xfrm>
            <a:off x="777829" y="1359667"/>
            <a:ext cx="8915400" cy="3777622"/>
          </a:xfrm>
        </p:spPr>
        <p:txBody>
          <a:bodyPr>
            <a:normAutofit/>
          </a:bodyPr>
          <a:lstStyle/>
          <a:p>
            <a:r>
              <a:rPr lang="en-US" sz="1650" dirty="0">
                <a:cs typeface="Arial" panose="020B0604020202020204" pitchFamily="34" charset="0"/>
              </a:rPr>
              <a:t>Shift in interactions</a:t>
            </a:r>
          </a:p>
          <a:p>
            <a:r>
              <a:rPr lang="en-US" sz="1650" dirty="0">
                <a:cs typeface="Arial" panose="020B0604020202020204" pitchFamily="34" charset="0"/>
              </a:rPr>
              <a:t>Mainland Start to End</a:t>
            </a:r>
          </a:p>
          <a:p>
            <a:r>
              <a:rPr lang="en-US" sz="1650" dirty="0">
                <a:cs typeface="Arial" panose="020B0604020202020204" pitchFamily="34" charset="0"/>
              </a:rPr>
              <a:t>Connectance &amp; Mutualism</a:t>
            </a:r>
          </a:p>
          <a:p>
            <a:r>
              <a:rPr lang="en-US" sz="1650" dirty="0">
                <a:cs typeface="Arial" panose="020B0604020202020204" pitchFamily="34" charset="0"/>
              </a:rPr>
              <a:t>Highly exploitative communities go extinct</a:t>
            </a:r>
          </a:p>
          <a:p>
            <a:r>
              <a:rPr lang="en-US" sz="1650" dirty="0">
                <a:cs typeface="Arial" panose="020B0604020202020204" pitchFamily="34" charset="0"/>
              </a:rPr>
              <a:t>High connectance means extinction</a:t>
            </a:r>
          </a:p>
          <a:p>
            <a:pPr marL="0" indent="0">
              <a:buNone/>
            </a:pPr>
            <a:endParaRPr lang="en-US" sz="16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173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BDD82F-4F43-4979-AFD5-21F8A33F1A6B}"/>
              </a:ext>
            </a:extLst>
          </p:cNvPr>
          <p:cNvPicPr>
            <a:picLocks noChangeAspect="1"/>
          </p:cNvPicPr>
          <p:nvPr/>
        </p:nvPicPr>
        <p:blipFill>
          <a:blip r:embed="rId2"/>
          <a:stretch>
            <a:fillRect/>
          </a:stretch>
        </p:blipFill>
        <p:spPr>
          <a:xfrm>
            <a:off x="2663754" y="3506291"/>
            <a:ext cx="9459645" cy="3267531"/>
          </a:xfrm>
          <a:prstGeom prst="rect">
            <a:avLst/>
          </a:prstGeom>
        </p:spPr>
      </p:pic>
      <p:sp>
        <p:nvSpPr>
          <p:cNvPr id="2" name="Title 1">
            <a:extLst>
              <a:ext uri="{FF2B5EF4-FFF2-40B4-BE49-F238E27FC236}">
                <a16:creationId xmlns:a16="http://schemas.microsoft.com/office/drawing/2014/main" id="{6B4E777F-0096-43B4-8B39-1D80DA5D16C7}"/>
              </a:ext>
            </a:extLst>
          </p:cNvPr>
          <p:cNvSpPr>
            <a:spLocks noGrp="1"/>
          </p:cNvSpPr>
          <p:nvPr>
            <p:ph type="title"/>
          </p:nvPr>
        </p:nvSpPr>
        <p:spPr>
          <a:xfrm>
            <a:off x="1774319" y="624110"/>
            <a:ext cx="8911687" cy="1280890"/>
          </a:xfrm>
        </p:spPr>
        <p:txBody>
          <a:bodyPr/>
          <a:lstStyle/>
          <a:p>
            <a:r>
              <a:rPr lang="en-US" dirty="0"/>
              <a:t>ISLAND MAX PERSISTENCE</a:t>
            </a:r>
          </a:p>
        </p:txBody>
      </p:sp>
      <p:sp>
        <p:nvSpPr>
          <p:cNvPr id="3" name="Content Placeholder 2">
            <a:extLst>
              <a:ext uri="{FF2B5EF4-FFF2-40B4-BE49-F238E27FC236}">
                <a16:creationId xmlns:a16="http://schemas.microsoft.com/office/drawing/2014/main" id="{3F6996D9-8BF9-4670-BE87-59585DD989F4}"/>
              </a:ext>
            </a:extLst>
          </p:cNvPr>
          <p:cNvSpPr>
            <a:spLocks noGrp="1"/>
          </p:cNvSpPr>
          <p:nvPr>
            <p:ph idx="1"/>
          </p:nvPr>
        </p:nvSpPr>
        <p:spPr>
          <a:xfrm>
            <a:off x="847498" y="1540189"/>
            <a:ext cx="8915400" cy="3777622"/>
          </a:xfrm>
        </p:spPr>
        <p:txBody>
          <a:bodyPr/>
          <a:lstStyle/>
          <a:p>
            <a:r>
              <a:rPr lang="en-US" dirty="0">
                <a:cs typeface="Arial" panose="020B0604020202020204" pitchFamily="34" charset="0"/>
              </a:rPr>
              <a:t>Max persistence island end relative to mainland end</a:t>
            </a:r>
          </a:p>
          <a:p>
            <a:r>
              <a:rPr lang="en-US" dirty="0">
                <a:cs typeface="Arial" panose="020B0604020202020204" pitchFamily="34" charset="0"/>
              </a:rPr>
              <a:t>Hexagons represent communities in that range</a:t>
            </a:r>
          </a:p>
          <a:p>
            <a:r>
              <a:rPr lang="en-US" dirty="0">
                <a:cs typeface="Arial" panose="020B0604020202020204" pitchFamily="34" charset="0"/>
              </a:rPr>
              <a:t>Blank areas means no communities</a:t>
            </a:r>
          </a:p>
          <a:p>
            <a:r>
              <a:rPr lang="en-US" dirty="0">
                <a:cs typeface="Arial" panose="020B0604020202020204" pitchFamily="34" charset="0"/>
              </a:rPr>
              <a:t>Connectance and exploitation destabilizing</a:t>
            </a:r>
          </a:p>
          <a:p>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CA02976-3CC6-4081-B9DA-68AA44974D41}"/>
              </a:ext>
            </a:extLst>
          </p:cNvPr>
          <p:cNvPicPr>
            <a:picLocks noChangeAspect="1"/>
          </p:cNvPicPr>
          <p:nvPr/>
        </p:nvPicPr>
        <p:blipFill rotWithShape="1">
          <a:blip r:embed="rId3"/>
          <a:srcRect l="66323"/>
          <a:stretch/>
        </p:blipFill>
        <p:spPr>
          <a:xfrm>
            <a:off x="8940853" y="103231"/>
            <a:ext cx="3182546" cy="3248478"/>
          </a:xfrm>
          <a:prstGeom prst="rect">
            <a:avLst/>
          </a:prstGeom>
        </p:spPr>
      </p:pic>
    </p:spTree>
    <p:extLst>
      <p:ext uri="{BB962C8B-B14F-4D97-AF65-F5344CB8AC3E}">
        <p14:creationId xmlns:p14="http://schemas.microsoft.com/office/powerpoint/2010/main" val="7052172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439C0-6775-4B49-9F83-4B6854DC6AB8}"/>
              </a:ext>
            </a:extLst>
          </p:cNvPr>
          <p:cNvSpPr>
            <a:spLocks noGrp="1"/>
          </p:cNvSpPr>
          <p:nvPr>
            <p:ph type="title"/>
          </p:nvPr>
        </p:nvSpPr>
        <p:spPr>
          <a:xfrm>
            <a:off x="1704651" y="640798"/>
            <a:ext cx="8911687" cy="1280890"/>
          </a:xfrm>
        </p:spPr>
        <p:txBody>
          <a:bodyPr/>
          <a:lstStyle/>
          <a:p>
            <a:r>
              <a:rPr lang="en-US" dirty="0"/>
              <a:t>SURVIVAL RATE AND BALANCE SHIFT</a:t>
            </a:r>
          </a:p>
        </p:txBody>
      </p:sp>
      <p:sp>
        <p:nvSpPr>
          <p:cNvPr id="3" name="Content Placeholder 2">
            <a:extLst>
              <a:ext uri="{FF2B5EF4-FFF2-40B4-BE49-F238E27FC236}">
                <a16:creationId xmlns:a16="http://schemas.microsoft.com/office/drawing/2014/main" id="{E86062EF-6EF0-4E3B-9967-A54D1F685A3E}"/>
              </a:ext>
            </a:extLst>
          </p:cNvPr>
          <p:cNvSpPr>
            <a:spLocks noGrp="1"/>
          </p:cNvSpPr>
          <p:nvPr>
            <p:ph idx="1"/>
          </p:nvPr>
        </p:nvSpPr>
        <p:spPr>
          <a:xfrm>
            <a:off x="1073921" y="1850070"/>
            <a:ext cx="8915400" cy="3777622"/>
          </a:xfrm>
        </p:spPr>
        <p:txBody>
          <a:bodyPr/>
          <a:lstStyle/>
          <a:p>
            <a:r>
              <a:rPr lang="en-US" dirty="0">
                <a:cs typeface="Arial" panose="020B0604020202020204" pitchFamily="34" charset="0"/>
              </a:rPr>
              <a:t>Percent species surviving after mainland population dynamics simulated</a:t>
            </a:r>
          </a:p>
          <a:p>
            <a:r>
              <a:rPr lang="en-US" dirty="0">
                <a:cs typeface="Arial" panose="020B0604020202020204" pitchFamily="34" charset="0"/>
              </a:rPr>
              <a:t>Connectance overpowered any stability benefits from interactions</a:t>
            </a:r>
          </a:p>
        </p:txBody>
      </p:sp>
      <p:pic>
        <p:nvPicPr>
          <p:cNvPr id="5" name="Picture 4">
            <a:extLst>
              <a:ext uri="{FF2B5EF4-FFF2-40B4-BE49-F238E27FC236}">
                <a16:creationId xmlns:a16="http://schemas.microsoft.com/office/drawing/2014/main" id="{BFEE37A2-625B-4014-8E28-1151EB55EF65}"/>
              </a:ext>
            </a:extLst>
          </p:cNvPr>
          <p:cNvPicPr>
            <a:picLocks noChangeAspect="1"/>
          </p:cNvPicPr>
          <p:nvPr/>
        </p:nvPicPr>
        <p:blipFill>
          <a:blip r:embed="rId2"/>
          <a:stretch>
            <a:fillRect/>
          </a:stretch>
        </p:blipFill>
        <p:spPr>
          <a:xfrm>
            <a:off x="1828799" y="3207145"/>
            <a:ext cx="10168771" cy="3475014"/>
          </a:xfrm>
          <a:prstGeom prst="rect">
            <a:avLst/>
          </a:prstGeom>
        </p:spPr>
      </p:pic>
    </p:spTree>
    <p:extLst>
      <p:ext uri="{BB962C8B-B14F-4D97-AF65-F5344CB8AC3E}">
        <p14:creationId xmlns:p14="http://schemas.microsoft.com/office/powerpoint/2010/main" val="3112112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64864E-06AF-46BA-8AE9-0875877D3336}"/>
              </a:ext>
            </a:extLst>
          </p:cNvPr>
          <p:cNvPicPr>
            <a:picLocks noChangeAspect="1"/>
          </p:cNvPicPr>
          <p:nvPr/>
        </p:nvPicPr>
        <p:blipFill>
          <a:blip r:embed="rId2"/>
          <a:stretch>
            <a:fillRect/>
          </a:stretch>
        </p:blipFill>
        <p:spPr>
          <a:xfrm>
            <a:off x="2577737" y="3397299"/>
            <a:ext cx="9539971" cy="3365916"/>
          </a:xfrm>
          <a:prstGeom prst="rect">
            <a:avLst/>
          </a:prstGeom>
        </p:spPr>
      </p:pic>
      <p:sp>
        <p:nvSpPr>
          <p:cNvPr id="2" name="Title 1">
            <a:extLst>
              <a:ext uri="{FF2B5EF4-FFF2-40B4-BE49-F238E27FC236}">
                <a16:creationId xmlns:a16="http://schemas.microsoft.com/office/drawing/2014/main" id="{579B830B-7E0B-4EF3-ABF1-0C8DCD52EE4A}"/>
              </a:ext>
            </a:extLst>
          </p:cNvPr>
          <p:cNvSpPr>
            <a:spLocks noGrp="1"/>
          </p:cNvSpPr>
          <p:nvPr>
            <p:ph type="title"/>
          </p:nvPr>
        </p:nvSpPr>
        <p:spPr>
          <a:xfrm>
            <a:off x="1640156" y="669831"/>
            <a:ext cx="8911687" cy="751844"/>
          </a:xfrm>
        </p:spPr>
        <p:txBody>
          <a:bodyPr/>
          <a:lstStyle/>
          <a:p>
            <a:r>
              <a:rPr lang="en-US" dirty="0"/>
              <a:t>TIME TO MAX PERSISTENCE</a:t>
            </a:r>
          </a:p>
        </p:txBody>
      </p:sp>
      <p:sp>
        <p:nvSpPr>
          <p:cNvPr id="3" name="Content Placeholder 2">
            <a:extLst>
              <a:ext uri="{FF2B5EF4-FFF2-40B4-BE49-F238E27FC236}">
                <a16:creationId xmlns:a16="http://schemas.microsoft.com/office/drawing/2014/main" id="{10AEFDCA-3A33-4C40-AED1-9251133FAEB1}"/>
              </a:ext>
            </a:extLst>
          </p:cNvPr>
          <p:cNvSpPr>
            <a:spLocks noGrp="1"/>
          </p:cNvSpPr>
          <p:nvPr>
            <p:ph idx="1"/>
          </p:nvPr>
        </p:nvSpPr>
        <p:spPr>
          <a:xfrm>
            <a:off x="1304057" y="1508488"/>
            <a:ext cx="8915400" cy="3777622"/>
          </a:xfrm>
        </p:spPr>
        <p:txBody>
          <a:bodyPr/>
          <a:lstStyle/>
          <a:p>
            <a:r>
              <a:rPr lang="en-US" sz="1700" dirty="0">
                <a:cs typeface="Arial" panose="020B0604020202020204" pitchFamily="34" charset="0"/>
              </a:rPr>
              <a:t>Log of Time to Max Persistence for Islands</a:t>
            </a:r>
          </a:p>
          <a:p>
            <a:r>
              <a:rPr lang="en-US" sz="1700" dirty="0">
                <a:cs typeface="Arial" panose="020B0604020202020204" pitchFamily="34" charset="0"/>
              </a:rPr>
              <a:t>Smaller community, faster assembly</a:t>
            </a:r>
          </a:p>
          <a:p>
            <a:r>
              <a:rPr lang="en-US" sz="1700" dirty="0">
                <a:cs typeface="Arial" panose="020B0604020202020204" pitchFamily="34" charset="0"/>
              </a:rPr>
              <a:t>Similar size communities, interactions make clear impact</a:t>
            </a:r>
          </a:p>
          <a:p>
            <a:r>
              <a:rPr lang="en-US" sz="1700" dirty="0">
                <a:cs typeface="Arial" panose="020B0604020202020204" pitchFamily="34" charset="0"/>
              </a:rPr>
              <a:t>Initially competitive cluster consistently faster</a:t>
            </a:r>
          </a:p>
          <a:p>
            <a:pPr marL="0" indent="0">
              <a:buNone/>
            </a:pPr>
            <a:endParaRPr lang="en-US"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FCA2280-B068-4E84-ABC6-D3633E13931E}"/>
              </a:ext>
            </a:extLst>
          </p:cNvPr>
          <p:cNvPicPr>
            <a:picLocks noChangeAspect="1"/>
          </p:cNvPicPr>
          <p:nvPr/>
        </p:nvPicPr>
        <p:blipFill rotWithShape="1">
          <a:blip r:embed="rId3"/>
          <a:srcRect l="66003" t="-338" r="-2" b="338"/>
          <a:stretch/>
        </p:blipFill>
        <p:spPr>
          <a:xfrm>
            <a:off x="8873323" y="167999"/>
            <a:ext cx="3244385" cy="3261001"/>
          </a:xfrm>
          <a:prstGeom prst="rect">
            <a:avLst/>
          </a:prstGeom>
        </p:spPr>
      </p:pic>
    </p:spTree>
    <p:extLst>
      <p:ext uri="{BB962C8B-B14F-4D97-AF65-F5344CB8AC3E}">
        <p14:creationId xmlns:p14="http://schemas.microsoft.com/office/powerpoint/2010/main" val="356007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B4E7-C070-4807-BFF6-D53B90F178DA}"/>
              </a:ext>
            </a:extLst>
          </p:cNvPr>
          <p:cNvSpPr>
            <a:spLocks noGrp="1"/>
          </p:cNvSpPr>
          <p:nvPr>
            <p:ph type="title"/>
          </p:nvPr>
        </p:nvSpPr>
        <p:spPr>
          <a:xfrm>
            <a:off x="4056185" y="2823796"/>
            <a:ext cx="4507523" cy="1210408"/>
          </a:xfrm>
        </p:spPr>
        <p:txBody>
          <a:bodyPr>
            <a:normAutofit/>
          </a:bodyPr>
          <a:lstStyle/>
          <a:p>
            <a:r>
              <a:rPr lang="en-US" sz="6600" dirty="0"/>
              <a:t>Discussion</a:t>
            </a:r>
          </a:p>
        </p:txBody>
      </p:sp>
    </p:spTree>
    <p:extLst>
      <p:ext uri="{BB962C8B-B14F-4D97-AF65-F5344CB8AC3E}">
        <p14:creationId xmlns:p14="http://schemas.microsoft.com/office/powerpoint/2010/main" val="33040635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0802-A391-4EE3-BA50-F1FD6ABF13E8}"/>
              </a:ext>
            </a:extLst>
          </p:cNvPr>
          <p:cNvSpPr>
            <a:spLocks noGrp="1"/>
          </p:cNvSpPr>
          <p:nvPr>
            <p:ph type="title"/>
          </p:nvPr>
        </p:nvSpPr>
        <p:spPr/>
        <p:txBody>
          <a:bodyPr/>
          <a:lstStyle/>
          <a:p>
            <a:r>
              <a:rPr lang="en-US" dirty="0"/>
              <a:t>DISCUSSION OF STAGE MODEL</a:t>
            </a:r>
          </a:p>
        </p:txBody>
      </p:sp>
      <p:sp>
        <p:nvSpPr>
          <p:cNvPr id="3" name="Content Placeholder 2">
            <a:extLst>
              <a:ext uri="{FF2B5EF4-FFF2-40B4-BE49-F238E27FC236}">
                <a16:creationId xmlns:a16="http://schemas.microsoft.com/office/drawing/2014/main" id="{EF8DBBB1-C65A-4A3C-9911-80865B83358F}"/>
              </a:ext>
            </a:extLst>
          </p:cNvPr>
          <p:cNvSpPr>
            <a:spLocks noGrp="1"/>
          </p:cNvSpPr>
          <p:nvPr>
            <p:ph idx="1"/>
          </p:nvPr>
        </p:nvSpPr>
        <p:spPr/>
        <p:txBody>
          <a:bodyPr>
            <a:normAutofit/>
          </a:bodyPr>
          <a:lstStyle/>
          <a:p>
            <a:r>
              <a:rPr lang="en-US" sz="1700" dirty="0"/>
              <a:t>Complexity of stage structured model challenges findings of unstructured models</a:t>
            </a:r>
          </a:p>
          <a:p>
            <a:r>
              <a:rPr lang="en-US" sz="1700" dirty="0"/>
              <a:t>Greater interaction complexity doesn’t mean greater stability</a:t>
            </a:r>
          </a:p>
          <a:p>
            <a:r>
              <a:rPr lang="en-US" sz="1700" dirty="0"/>
              <a:t>Greater niche overlap means faster migration to newer ecosystems</a:t>
            </a:r>
          </a:p>
          <a:p>
            <a:r>
              <a:rPr lang="en-US" sz="1700" dirty="0"/>
              <a:t>Increasing </a:t>
            </a:r>
            <a:r>
              <a:rPr lang="en-US" sz="1700" dirty="0" err="1"/>
              <a:t>connectances</a:t>
            </a:r>
            <a:r>
              <a:rPr lang="en-US" sz="1700" dirty="0"/>
              <a:t> amplifies instability in lower niche overlap communities</a:t>
            </a:r>
          </a:p>
          <a:p>
            <a:r>
              <a:rPr lang="en-US" sz="1700" dirty="0"/>
              <a:t>Ontogenetic specialists more robust at lower p value than generalists at higher p value</a:t>
            </a:r>
          </a:p>
          <a:p>
            <a:r>
              <a:rPr lang="en-US" sz="1700" dirty="0"/>
              <a:t>Findings consistent with Rudolf &amp; Lafferty (2011) stage structured model</a:t>
            </a:r>
          </a:p>
        </p:txBody>
      </p:sp>
    </p:spTree>
    <p:extLst>
      <p:ext uri="{BB962C8B-B14F-4D97-AF65-F5344CB8AC3E}">
        <p14:creationId xmlns:p14="http://schemas.microsoft.com/office/powerpoint/2010/main" val="2535905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2D2A-BC64-40D0-9C49-2AAE004E7245}"/>
              </a:ext>
            </a:extLst>
          </p:cNvPr>
          <p:cNvSpPr>
            <a:spLocks noGrp="1"/>
          </p:cNvSpPr>
          <p:nvPr>
            <p:ph type="title"/>
          </p:nvPr>
        </p:nvSpPr>
        <p:spPr/>
        <p:txBody>
          <a:bodyPr/>
          <a:lstStyle/>
          <a:p>
            <a:r>
              <a:rPr lang="en-US" dirty="0"/>
              <a:t>DISCUSSION OF INTERACTION MODEL</a:t>
            </a:r>
          </a:p>
        </p:txBody>
      </p:sp>
      <p:sp>
        <p:nvSpPr>
          <p:cNvPr id="3" name="Content Placeholder 2">
            <a:extLst>
              <a:ext uri="{FF2B5EF4-FFF2-40B4-BE49-F238E27FC236}">
                <a16:creationId xmlns:a16="http://schemas.microsoft.com/office/drawing/2014/main" id="{5D69620F-7801-48E3-B432-C13D819CB511}"/>
              </a:ext>
            </a:extLst>
          </p:cNvPr>
          <p:cNvSpPr>
            <a:spLocks noGrp="1"/>
          </p:cNvSpPr>
          <p:nvPr>
            <p:ph idx="1"/>
          </p:nvPr>
        </p:nvSpPr>
        <p:spPr/>
        <p:txBody>
          <a:bodyPr>
            <a:normAutofit/>
          </a:bodyPr>
          <a:lstStyle/>
          <a:p>
            <a:r>
              <a:rPr lang="en-US" dirty="0"/>
              <a:t>Mutualistic interactions mean greater internal stability and time to assemble</a:t>
            </a:r>
          </a:p>
          <a:p>
            <a:r>
              <a:rPr lang="en-US" dirty="0"/>
              <a:t>Competitive interactions decrease assembly time, not severe effect on stability</a:t>
            </a:r>
          </a:p>
          <a:p>
            <a:r>
              <a:rPr lang="en-US" dirty="0"/>
              <a:t>Exploitative interactions severely destabilizing</a:t>
            </a:r>
          </a:p>
          <a:p>
            <a:r>
              <a:rPr lang="en-US" dirty="0"/>
              <a:t>Mix of mutualism &amp; competition leads to fast assembly and stable community</a:t>
            </a:r>
          </a:p>
          <a:p>
            <a:r>
              <a:rPr lang="en-US" dirty="0"/>
              <a:t>Connectance severely destabilizing, supported by May (1972) etc.</a:t>
            </a:r>
          </a:p>
          <a:p>
            <a:r>
              <a:rPr lang="en-US" dirty="0"/>
              <a:t>Varying richness led to no qualitative differences</a:t>
            </a:r>
          </a:p>
          <a:p>
            <a:r>
              <a:rPr lang="en-US" dirty="0"/>
              <a:t>In line with findings of Qian and </a:t>
            </a:r>
            <a:r>
              <a:rPr lang="en-US" dirty="0" err="1"/>
              <a:t>Akcay</a:t>
            </a:r>
            <a:r>
              <a:rPr lang="en-US" dirty="0"/>
              <a:t> (2019)</a:t>
            </a:r>
          </a:p>
        </p:txBody>
      </p:sp>
    </p:spTree>
    <p:extLst>
      <p:ext uri="{BB962C8B-B14F-4D97-AF65-F5344CB8AC3E}">
        <p14:creationId xmlns:p14="http://schemas.microsoft.com/office/powerpoint/2010/main" val="4154664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435AC-D962-48D7-AC31-42217B2C1F00}"/>
              </a:ext>
            </a:extLst>
          </p:cNvPr>
          <p:cNvSpPr>
            <a:spLocks noGrp="1"/>
          </p:cNvSpPr>
          <p:nvPr>
            <p:ph type="title"/>
          </p:nvPr>
        </p:nvSpPr>
        <p:spPr/>
        <p:txBody>
          <a:bodyPr/>
          <a:lstStyle/>
          <a:p>
            <a:r>
              <a:rPr lang="en-US" dirty="0"/>
              <a:t>JOINT DISCUSSION</a:t>
            </a:r>
          </a:p>
        </p:txBody>
      </p:sp>
      <p:sp>
        <p:nvSpPr>
          <p:cNvPr id="3" name="Content Placeholder 2">
            <a:extLst>
              <a:ext uri="{FF2B5EF4-FFF2-40B4-BE49-F238E27FC236}">
                <a16:creationId xmlns:a16="http://schemas.microsoft.com/office/drawing/2014/main" id="{CD170FCC-5E05-4D04-96B7-93989DA90273}"/>
              </a:ext>
            </a:extLst>
          </p:cNvPr>
          <p:cNvSpPr>
            <a:spLocks noGrp="1"/>
          </p:cNvSpPr>
          <p:nvPr>
            <p:ph idx="1"/>
          </p:nvPr>
        </p:nvSpPr>
        <p:spPr>
          <a:xfrm>
            <a:off x="2589212" y="2133600"/>
            <a:ext cx="8915400" cy="3716216"/>
          </a:xfrm>
        </p:spPr>
        <p:txBody>
          <a:bodyPr>
            <a:normAutofit/>
          </a:bodyPr>
          <a:lstStyle/>
          <a:p>
            <a:r>
              <a:rPr lang="en-US" dirty="0"/>
              <a:t>Explore different aspects and stability in different ways</a:t>
            </a:r>
          </a:p>
          <a:p>
            <a:r>
              <a:rPr lang="en-US" dirty="0"/>
              <a:t>Stage structured model singly typed, only shows exploitation</a:t>
            </a:r>
          </a:p>
          <a:p>
            <a:r>
              <a:rPr lang="en-US" dirty="0"/>
              <a:t>Differences help understand what changes in each approach will do</a:t>
            </a:r>
          </a:p>
          <a:p>
            <a:r>
              <a:rPr lang="en-US" dirty="0"/>
              <a:t>Implementing stage structure in the variable interaction model might yield better stability and faster assembly in communities with high </a:t>
            </a:r>
            <a:r>
              <a:rPr lang="en-US" dirty="0" err="1"/>
              <a:t>connectances</a:t>
            </a:r>
            <a:r>
              <a:rPr lang="en-US" dirty="0"/>
              <a:t> and higher niche overlaps.</a:t>
            </a:r>
          </a:p>
          <a:p>
            <a:r>
              <a:rPr lang="en-US" dirty="0"/>
              <a:t>Introducing variable interaction types to the stage structured model might increase stability and assembly time in communities with lower niche overlap due to the presence of potential mutualistic interactions.</a:t>
            </a:r>
          </a:p>
          <a:p>
            <a:pPr marL="0" indent="0">
              <a:buNone/>
            </a:pPr>
            <a:endParaRPr lang="en-US" dirty="0"/>
          </a:p>
        </p:txBody>
      </p:sp>
    </p:spTree>
    <p:extLst>
      <p:ext uri="{BB962C8B-B14F-4D97-AF65-F5344CB8AC3E}">
        <p14:creationId xmlns:p14="http://schemas.microsoft.com/office/powerpoint/2010/main" val="37647566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89F0-C2FB-4DE5-8221-1F4C69316DF4}"/>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8F739D7-3A25-49FA-8E3F-BEEE1C28BC34}"/>
              </a:ext>
            </a:extLst>
          </p:cNvPr>
          <p:cNvSpPr>
            <a:spLocks noGrp="1"/>
          </p:cNvSpPr>
          <p:nvPr>
            <p:ph idx="1"/>
          </p:nvPr>
        </p:nvSpPr>
        <p:spPr>
          <a:xfrm>
            <a:off x="1638300" y="1680754"/>
            <a:ext cx="8915400" cy="3777622"/>
          </a:xfrm>
        </p:spPr>
        <p:txBody>
          <a:bodyPr/>
          <a:lstStyle/>
          <a:p>
            <a:r>
              <a:rPr lang="en-US" dirty="0">
                <a:cs typeface="Arial" panose="020B0604020202020204" pitchFamily="34" charset="0"/>
              </a:rPr>
              <a:t>Keystone Prediction and Analysis</a:t>
            </a:r>
          </a:p>
          <a:p>
            <a:r>
              <a:rPr lang="en-US" dirty="0">
                <a:cs typeface="Arial" panose="020B0604020202020204" pitchFamily="34" charset="0"/>
              </a:rPr>
              <a:t>Model Combination</a:t>
            </a:r>
          </a:p>
          <a:p>
            <a:r>
              <a:rPr lang="en-US" dirty="0">
                <a:cs typeface="Arial" panose="020B0604020202020204" pitchFamily="34" charset="0"/>
              </a:rPr>
              <a:t>Meta – Community Analysis</a:t>
            </a:r>
          </a:p>
          <a:p>
            <a:r>
              <a:rPr lang="en-US" dirty="0">
                <a:cs typeface="Arial" panose="020B0604020202020204" pitchFamily="34" charset="0"/>
              </a:rPr>
              <a:t>Application of differing models</a:t>
            </a:r>
          </a:p>
        </p:txBody>
      </p:sp>
    </p:spTree>
    <p:extLst>
      <p:ext uri="{BB962C8B-B14F-4D97-AF65-F5344CB8AC3E}">
        <p14:creationId xmlns:p14="http://schemas.microsoft.com/office/powerpoint/2010/main" val="374345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D870-6A1C-41CA-9D53-5804C6495602}"/>
              </a:ext>
            </a:extLst>
          </p:cNvPr>
          <p:cNvSpPr>
            <a:spLocks noGrp="1"/>
          </p:cNvSpPr>
          <p:nvPr>
            <p:ph type="title"/>
          </p:nvPr>
        </p:nvSpPr>
        <p:spPr/>
        <p:txBody>
          <a:bodyPr/>
          <a:lstStyle/>
          <a:p>
            <a:r>
              <a:rPr lang="en-US" dirty="0"/>
              <a:t>STAGE STRUCTURED MODEL</a:t>
            </a:r>
          </a:p>
        </p:txBody>
      </p:sp>
      <p:sp>
        <p:nvSpPr>
          <p:cNvPr id="3" name="Content Placeholder 2">
            <a:extLst>
              <a:ext uri="{FF2B5EF4-FFF2-40B4-BE49-F238E27FC236}">
                <a16:creationId xmlns:a16="http://schemas.microsoft.com/office/drawing/2014/main" id="{D36EC7C9-1FCC-4B88-B646-6AABCE13BDEE}"/>
              </a:ext>
            </a:extLst>
          </p:cNvPr>
          <p:cNvSpPr>
            <a:spLocks noGrp="1"/>
          </p:cNvSpPr>
          <p:nvPr>
            <p:ph idx="1"/>
          </p:nvPr>
        </p:nvSpPr>
        <p:spPr/>
        <p:txBody>
          <a:bodyPr/>
          <a:lstStyle/>
          <a:p>
            <a:r>
              <a:rPr lang="en-US" dirty="0"/>
              <a:t>Past studies that explored community complexity and robustness of ecological networks have been too simple.</a:t>
            </a:r>
          </a:p>
          <a:p>
            <a:r>
              <a:rPr lang="en-US" dirty="0"/>
              <a:t>Majority of the models ignore demographic structure of species.</a:t>
            </a:r>
          </a:p>
          <a:p>
            <a:r>
              <a:rPr lang="en-US" dirty="0"/>
              <a:t>Most species often change diets as they develop from juveniles to adults (V.H.W Rudolf and Kevin D. Lafferty, 2011).</a:t>
            </a:r>
          </a:p>
          <a:p>
            <a:r>
              <a:rPr lang="en-US" dirty="0"/>
              <a:t>Ontogenetic niche shifts could better predict the species at risk of extinction in real networks.</a:t>
            </a:r>
          </a:p>
          <a:p>
            <a:r>
              <a:rPr lang="en-US" dirty="0"/>
              <a:t>This study examines the relationship between the complexity of a stage-structured ecological network and its effect on the robustness and diversity during community assembly</a:t>
            </a:r>
          </a:p>
        </p:txBody>
      </p:sp>
    </p:spTree>
    <p:extLst>
      <p:ext uri="{BB962C8B-B14F-4D97-AF65-F5344CB8AC3E}">
        <p14:creationId xmlns:p14="http://schemas.microsoft.com/office/powerpoint/2010/main" val="2952326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E4C6-2094-4C52-95DD-ABB9EE3FBD9F}"/>
              </a:ext>
            </a:extLst>
          </p:cNvPr>
          <p:cNvSpPr>
            <a:spLocks noGrp="1"/>
          </p:cNvSpPr>
          <p:nvPr>
            <p:ph type="title"/>
          </p:nvPr>
        </p:nvSpPr>
        <p:spPr/>
        <p:txBody>
          <a:bodyPr/>
          <a:lstStyle/>
          <a:p>
            <a:r>
              <a:rPr lang="en-US" dirty="0"/>
              <a:t>THANKS!</a:t>
            </a:r>
          </a:p>
        </p:txBody>
      </p:sp>
      <p:sp>
        <p:nvSpPr>
          <p:cNvPr id="3" name="Content Placeholder 2">
            <a:extLst>
              <a:ext uri="{FF2B5EF4-FFF2-40B4-BE49-F238E27FC236}">
                <a16:creationId xmlns:a16="http://schemas.microsoft.com/office/drawing/2014/main" id="{9DF4CA89-32CE-4B92-9983-F882C8AD044F}"/>
              </a:ext>
            </a:extLst>
          </p:cNvPr>
          <p:cNvSpPr>
            <a:spLocks noGrp="1"/>
          </p:cNvSpPr>
          <p:nvPr>
            <p:ph idx="1"/>
          </p:nvPr>
        </p:nvSpPr>
        <p:spPr>
          <a:xfrm>
            <a:off x="1936069" y="1767840"/>
            <a:ext cx="8915400" cy="3777622"/>
          </a:xfrm>
        </p:spPr>
        <p:txBody>
          <a:bodyPr/>
          <a:lstStyle/>
          <a:p>
            <a:r>
              <a:rPr lang="en-US" dirty="0">
                <a:cs typeface="Arial" panose="020B0604020202020204" pitchFamily="34" charset="0"/>
              </a:rPr>
              <a:t>Questions</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0588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6EF5-D463-4B3A-9061-C8E302E13F1E}"/>
              </a:ext>
            </a:extLst>
          </p:cNvPr>
          <p:cNvSpPr>
            <a:spLocks noGrp="1"/>
          </p:cNvSpPr>
          <p:nvPr>
            <p:ph type="title"/>
          </p:nvPr>
        </p:nvSpPr>
        <p:spPr>
          <a:xfrm>
            <a:off x="2011680" y="658944"/>
            <a:ext cx="10424161" cy="1280890"/>
          </a:xfrm>
        </p:spPr>
        <p:txBody>
          <a:bodyPr>
            <a:normAutofit/>
          </a:bodyPr>
          <a:lstStyle/>
          <a:p>
            <a:r>
              <a:rPr lang="en-US" dirty="0"/>
              <a:t>VARIABLE INTERACTION MODEL PREMISE</a:t>
            </a:r>
          </a:p>
        </p:txBody>
      </p:sp>
      <p:sp>
        <p:nvSpPr>
          <p:cNvPr id="3" name="Content Placeholder 2">
            <a:extLst>
              <a:ext uri="{FF2B5EF4-FFF2-40B4-BE49-F238E27FC236}">
                <a16:creationId xmlns:a16="http://schemas.microsoft.com/office/drawing/2014/main" id="{1E0A72EE-AB93-4AAB-908F-4126B94194C7}"/>
              </a:ext>
            </a:extLst>
          </p:cNvPr>
          <p:cNvSpPr>
            <a:spLocks noGrp="1"/>
          </p:cNvSpPr>
          <p:nvPr>
            <p:ph idx="1"/>
          </p:nvPr>
        </p:nvSpPr>
        <p:spPr>
          <a:xfrm>
            <a:off x="2606629" y="1939834"/>
            <a:ext cx="8915400" cy="5199016"/>
          </a:xfrm>
        </p:spPr>
        <p:txBody>
          <a:bodyPr>
            <a:normAutofit/>
          </a:bodyPr>
          <a:lstStyle/>
          <a:p>
            <a:r>
              <a:rPr lang="en-US" dirty="0"/>
              <a:t>Relationship of diversity &amp; stability with respect to assembly</a:t>
            </a:r>
          </a:p>
          <a:p>
            <a:r>
              <a:rPr lang="en-US" dirty="0"/>
              <a:t>Previous studies found more complex community, less stable</a:t>
            </a:r>
          </a:p>
          <a:p>
            <a:r>
              <a:rPr lang="en-US" dirty="0"/>
              <a:t>Networks were singly typed</a:t>
            </a:r>
          </a:p>
          <a:p>
            <a:r>
              <a:rPr lang="en-US" dirty="0"/>
              <a:t>Multiple types largely unconsidered, mutualisms destabilizing</a:t>
            </a:r>
          </a:p>
        </p:txBody>
      </p:sp>
    </p:spTree>
    <p:extLst>
      <p:ext uri="{BB962C8B-B14F-4D97-AF65-F5344CB8AC3E}">
        <p14:creationId xmlns:p14="http://schemas.microsoft.com/office/powerpoint/2010/main" val="25534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20CC6-4991-494E-A38E-C1B8AD7B321E}"/>
              </a:ext>
            </a:extLst>
          </p:cNvPr>
          <p:cNvSpPr>
            <a:spLocks noGrp="1"/>
          </p:cNvSpPr>
          <p:nvPr>
            <p:ph type="title"/>
          </p:nvPr>
        </p:nvSpPr>
        <p:spPr>
          <a:xfrm>
            <a:off x="1915887" y="624110"/>
            <a:ext cx="9588726" cy="1280890"/>
          </a:xfrm>
        </p:spPr>
        <p:txBody>
          <a:bodyPr/>
          <a:lstStyle/>
          <a:p>
            <a:r>
              <a:rPr lang="en-US" dirty="0"/>
              <a:t>INTERESTS AND USE OF MUTUALISM</a:t>
            </a:r>
          </a:p>
        </p:txBody>
      </p:sp>
      <p:sp>
        <p:nvSpPr>
          <p:cNvPr id="3" name="Content Placeholder 2">
            <a:extLst>
              <a:ext uri="{FF2B5EF4-FFF2-40B4-BE49-F238E27FC236}">
                <a16:creationId xmlns:a16="http://schemas.microsoft.com/office/drawing/2014/main" id="{9DBB338E-8EB0-4364-8C80-CFFCA8C86523}"/>
              </a:ext>
            </a:extLst>
          </p:cNvPr>
          <p:cNvSpPr>
            <a:spLocks noGrp="1"/>
          </p:cNvSpPr>
          <p:nvPr>
            <p:ph idx="1"/>
          </p:nvPr>
        </p:nvSpPr>
        <p:spPr/>
        <p:txBody>
          <a:bodyPr/>
          <a:lstStyle/>
          <a:p>
            <a:r>
              <a:rPr lang="en-US" sz="1700" dirty="0"/>
              <a:t>Holling Type 2 nonlinear response solves issues</a:t>
            </a:r>
          </a:p>
          <a:p>
            <a:r>
              <a:rPr lang="en-US" sz="1700" dirty="0"/>
              <a:t>Study found that varied proportions of interaction types result in stability which scales with varied complexity and diversity (</a:t>
            </a:r>
            <a:r>
              <a:rPr lang="en-US" sz="1700" dirty="0" err="1"/>
              <a:t>Mougi</a:t>
            </a:r>
            <a:r>
              <a:rPr lang="en-US" sz="1700" dirty="0"/>
              <a:t> &amp; </a:t>
            </a:r>
            <a:r>
              <a:rPr lang="en-US" sz="1700" dirty="0" err="1"/>
              <a:t>Kondoh</a:t>
            </a:r>
            <a:r>
              <a:rPr lang="en-US" sz="1700" dirty="0"/>
              <a:t>, 2012)</a:t>
            </a:r>
          </a:p>
          <a:p>
            <a:r>
              <a:rPr lang="en-US" sz="1700" dirty="0"/>
              <a:t>Examining effects on community assembly</a:t>
            </a:r>
          </a:p>
          <a:p>
            <a:pPr lvl="1"/>
            <a:r>
              <a:rPr lang="en-US" sz="1500" dirty="0"/>
              <a:t>Variable Interaction Types</a:t>
            </a:r>
          </a:p>
          <a:p>
            <a:pPr lvl="1"/>
            <a:r>
              <a:rPr lang="en-US" sz="1500" dirty="0"/>
              <a:t>Variable Connectance and Richness</a:t>
            </a:r>
          </a:p>
          <a:p>
            <a:r>
              <a:rPr lang="en-US" sz="1700" dirty="0"/>
              <a:t>Determine relationship between proportions of interaction types and features of community assembly</a:t>
            </a:r>
          </a:p>
          <a:p>
            <a:endParaRPr lang="en-US" dirty="0"/>
          </a:p>
        </p:txBody>
      </p:sp>
    </p:spTree>
    <p:extLst>
      <p:ext uri="{BB962C8B-B14F-4D97-AF65-F5344CB8AC3E}">
        <p14:creationId xmlns:p14="http://schemas.microsoft.com/office/powerpoint/2010/main" val="119325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0313" y="2934026"/>
            <a:ext cx="8911687" cy="1280890"/>
          </a:xfrm>
        </p:spPr>
        <p:txBody>
          <a:bodyPr>
            <a:noAutofit/>
          </a:bodyPr>
          <a:lstStyle/>
          <a:p>
            <a:r>
              <a:rPr lang="en-US" sz="8800" dirty="0"/>
              <a:t>Methods</a:t>
            </a:r>
          </a:p>
        </p:txBody>
      </p:sp>
    </p:spTree>
    <p:extLst>
      <p:ext uri="{BB962C8B-B14F-4D97-AF65-F5344CB8AC3E}">
        <p14:creationId xmlns:p14="http://schemas.microsoft.com/office/powerpoint/2010/main" val="1535939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B4E7-C070-4807-BFF6-D53B90F178DA}"/>
              </a:ext>
            </a:extLst>
          </p:cNvPr>
          <p:cNvSpPr>
            <a:spLocks noGrp="1"/>
          </p:cNvSpPr>
          <p:nvPr>
            <p:ph type="title"/>
          </p:nvPr>
        </p:nvSpPr>
        <p:spPr>
          <a:xfrm>
            <a:off x="2819400" y="2886807"/>
            <a:ext cx="7778262" cy="1084385"/>
          </a:xfrm>
        </p:spPr>
        <p:txBody>
          <a:bodyPr>
            <a:normAutofit/>
          </a:bodyPr>
          <a:lstStyle/>
          <a:p>
            <a:r>
              <a:rPr lang="en-US" sz="4800" dirty="0"/>
              <a:t>Stage Structured Model</a:t>
            </a:r>
          </a:p>
        </p:txBody>
      </p:sp>
    </p:spTree>
    <p:extLst>
      <p:ext uri="{BB962C8B-B14F-4D97-AF65-F5344CB8AC3E}">
        <p14:creationId xmlns:p14="http://schemas.microsoft.com/office/powerpoint/2010/main" val="202138644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8932</TotalTime>
  <Words>1871</Words>
  <Application>Microsoft Office PowerPoint</Application>
  <PresentationFormat>Widescreen</PresentationFormat>
  <Paragraphs>239</Paragraphs>
  <Slides>50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Century Gothic</vt:lpstr>
      <vt:lpstr>Wingdings 3</vt:lpstr>
      <vt:lpstr>Wisp</vt:lpstr>
      <vt:lpstr>INCORPORATING DEMOGRAPHIC STRUCTURE AND VARIABLE INTERACTION TYPES INTO COMMUNITY ASSEMBLY MODELS</vt:lpstr>
      <vt:lpstr>INTRODUCTION</vt:lpstr>
      <vt:lpstr>FOOD WEBS</vt:lpstr>
      <vt:lpstr>COMMUNITY ASSEMBLY</vt:lpstr>
      <vt:lpstr>STAGE STRUCTURED MODEL</vt:lpstr>
      <vt:lpstr>VARIABLE INTERACTION MODEL PREMISE</vt:lpstr>
      <vt:lpstr>INTERESTS AND USE OF MUTUALISM</vt:lpstr>
      <vt:lpstr>Methods</vt:lpstr>
      <vt:lpstr>Stage Structured Model</vt:lpstr>
      <vt:lpstr>FOOD WEB MATRICES</vt:lpstr>
      <vt:lpstr>FOOD WEB MATRICES</vt:lpstr>
      <vt:lpstr>PowerPoint Presentation</vt:lpstr>
      <vt:lpstr>ADDING STAGE STRUCTURE</vt:lpstr>
      <vt:lpstr>STAGE MATRICES</vt:lpstr>
      <vt:lpstr>PowerPoint Presentation</vt:lpstr>
      <vt:lpstr>STAGE MATRICES</vt:lpstr>
      <vt:lpstr>MAINLAND AND ISLAND</vt:lpstr>
      <vt:lpstr>MIGRATION</vt:lpstr>
      <vt:lpstr>REPRODUCTION AND EXTINCTIONS</vt:lpstr>
      <vt:lpstr>COMPREHENSIVE MIGRATION AND COMPUTATION FOR POPULATION ASSEMBLY</vt:lpstr>
      <vt:lpstr>Variable Interaction Model</vt:lpstr>
      <vt:lpstr>MODEL PREMISE</vt:lpstr>
      <vt:lpstr>INTERACTION MATRIX CONSTRUCTION</vt:lpstr>
      <vt:lpstr>MODEL EQUATION</vt:lpstr>
      <vt:lpstr>POPULATION DYNAMICS SIMULATION</vt:lpstr>
      <vt:lpstr>MAINLAND </vt:lpstr>
      <vt:lpstr>ISLAND ASSEMBLY</vt:lpstr>
      <vt:lpstr>ISLAND MIGRATION</vt:lpstr>
      <vt:lpstr>ISLAND POPULATION DYNAMICS</vt:lpstr>
      <vt:lpstr>DATA COLLECTION</vt:lpstr>
      <vt:lpstr>Results</vt:lpstr>
      <vt:lpstr>Stage Structured Model</vt:lpstr>
      <vt:lpstr>PowerPoint Presentation</vt:lpstr>
      <vt:lpstr>PowerPoint Presentation</vt:lpstr>
      <vt:lpstr>PowerPoint Presentation</vt:lpstr>
      <vt:lpstr>Variable Interaction Model</vt:lpstr>
      <vt:lpstr>SIMULATION OUTLINE</vt:lpstr>
      <vt:lpstr>SIMULATION TIMELINE</vt:lpstr>
      <vt:lpstr>TERNARY HEATMAPS</vt:lpstr>
      <vt:lpstr>INTERACTION BALANCE SHIFT</vt:lpstr>
      <vt:lpstr>CONNECTANCE AND BALANCE SHIFT</vt:lpstr>
      <vt:lpstr>ISLAND MAX PERSISTENCE</vt:lpstr>
      <vt:lpstr>SURVIVAL RATE AND BALANCE SHIFT</vt:lpstr>
      <vt:lpstr>TIME TO MAX PERSISTENCE</vt:lpstr>
      <vt:lpstr>Discussion</vt:lpstr>
      <vt:lpstr>DISCUSSION OF STAGE MODEL</vt:lpstr>
      <vt:lpstr>DISCUSSION OF INTERACTION MODEL</vt:lpstr>
      <vt:lpstr>JOINT DISCUSSION</vt:lpstr>
      <vt:lpstr>FUTURE WORK</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INCORPORATING DEMOGRAPHIC STRUCTURE AND VARIABLE INTERACTION TYPES INTO COMMUNITY ASSEMBLY MODELS</dc:title>
  <dc:creator>Windows User</dc:creator>
  <cp:lastModifiedBy>Windows User</cp:lastModifiedBy>
  <cp:revision>217</cp:revision>
  <dcterms:created xsi:type="dcterms:W3CDTF">2021-04-09T03:10:25Z</dcterms:created>
  <dcterms:modified xsi:type="dcterms:W3CDTF">2021-04-21T04:48:26Z</dcterms:modified>
</cp:coreProperties>
</file>