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29"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Past studies that explored community complexity and robustness of ecological networks have been too simple.</a:t>
            </a:r>
          </a:p>
          <a:p>
            <a:r>
              <a:rPr lang="en-US" dirty="0" smtClean="0"/>
              <a:t>Majority of the models ignore demographic structure of species.</a:t>
            </a:r>
          </a:p>
          <a:p>
            <a:r>
              <a:rPr lang="en-US" dirty="0" smtClean="0"/>
              <a:t>Most species often change diets as they develop from juveniles to adults (V.H.W Rudolf and Kevin D. Lafferty, 2011).</a:t>
            </a:r>
          </a:p>
          <a:p>
            <a:r>
              <a:rPr lang="en-US" dirty="0" smtClean="0"/>
              <a:t>Ontogenetic niche shifts could better predict the species at risk of extinction in real networks.</a:t>
            </a:r>
            <a:endParaRPr lang="en-US" dirty="0"/>
          </a:p>
          <a:p>
            <a:r>
              <a:rPr lang="en-US" dirty="0"/>
              <a:t>This study examines the relationship between the complexity of a stage-structured ecological network and its effect on the robustness and diversity during community assembly</a:t>
            </a:r>
            <a:endParaRPr lang="en-US" dirty="0" smtClean="0"/>
          </a:p>
        </p:txBody>
      </p:sp>
    </p:spTree>
    <p:extLst>
      <p:ext uri="{BB962C8B-B14F-4D97-AF65-F5344CB8AC3E}">
        <p14:creationId xmlns:p14="http://schemas.microsoft.com/office/powerpoint/2010/main" val="1196986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a:t>
            </a:r>
            <a:endParaRPr lang="en-US" dirty="0"/>
          </a:p>
        </p:txBody>
      </p:sp>
      <p:sp>
        <p:nvSpPr>
          <p:cNvPr id="3" name="Content Placeholder 2"/>
          <p:cNvSpPr>
            <a:spLocks noGrp="1"/>
          </p:cNvSpPr>
          <p:nvPr>
            <p:ph idx="1"/>
          </p:nvPr>
        </p:nvSpPr>
        <p:spPr/>
        <p:txBody>
          <a:bodyPr/>
          <a:lstStyle/>
          <a:p>
            <a:r>
              <a:rPr lang="en-US" dirty="0" smtClean="0"/>
              <a:t>At every constant time t, </a:t>
            </a:r>
            <a:r>
              <a:rPr lang="en-US" i="1" dirty="0" smtClean="0"/>
              <a:t>n </a:t>
            </a:r>
            <a:r>
              <a:rPr lang="en-US" dirty="0" smtClean="0"/>
              <a:t>species are randomly picked from the Mainland and placed in the Island.</a:t>
            </a:r>
          </a:p>
          <a:p>
            <a:r>
              <a:rPr lang="en-US" dirty="0" smtClean="0"/>
              <a:t>After every event of migration, primary extinctions, and a constant </a:t>
            </a:r>
            <a:r>
              <a:rPr lang="en-US" i="1" dirty="0" smtClean="0"/>
              <a:t>m</a:t>
            </a:r>
            <a:r>
              <a:rPr lang="en-US" dirty="0" smtClean="0"/>
              <a:t> number of secondary extinctions are calculated.</a:t>
            </a:r>
          </a:p>
          <a:p>
            <a:r>
              <a:rPr lang="en-US" dirty="0" smtClean="0"/>
              <a:t>This process is repeated until the demographics of the Island become identical to that of the Mainland.</a:t>
            </a:r>
            <a:endParaRPr lang="en-US" dirty="0"/>
          </a:p>
        </p:txBody>
      </p:sp>
    </p:spTree>
    <p:extLst>
      <p:ext uri="{BB962C8B-B14F-4D97-AF65-F5344CB8AC3E}">
        <p14:creationId xmlns:p14="http://schemas.microsoft.com/office/powerpoint/2010/main" val="381475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Reproduction and Extinctions</a:t>
            </a:r>
            <a:endParaRPr lang="en-US" dirty="0"/>
          </a:p>
        </p:txBody>
      </p:sp>
      <p:sp>
        <p:nvSpPr>
          <p:cNvPr id="3" name="Content Placeholder 2"/>
          <p:cNvSpPr>
            <a:spLocks noGrp="1"/>
          </p:cNvSpPr>
          <p:nvPr>
            <p:ph idx="1"/>
          </p:nvPr>
        </p:nvSpPr>
        <p:spPr/>
        <p:txBody>
          <a:bodyPr/>
          <a:lstStyle/>
          <a:p>
            <a:r>
              <a:rPr lang="en-US" dirty="0" smtClean="0"/>
              <a:t>After every migration, primary and secondary extinctions are computed.</a:t>
            </a:r>
          </a:p>
          <a:p>
            <a:r>
              <a:rPr lang="en-US" dirty="0" smtClean="0"/>
              <a:t>Primary extinctions – species that aren’t capable of surviving in the new ecosystem due to the lack of resources.</a:t>
            </a:r>
          </a:p>
          <a:p>
            <a:r>
              <a:rPr lang="en-US" dirty="0" smtClean="0"/>
              <a:t>Secondary extinctions – extinctions that result due to the primary extinctions.</a:t>
            </a:r>
          </a:p>
          <a:p>
            <a:r>
              <a:rPr lang="en-US" dirty="0" smtClean="0"/>
              <a:t>After the extinctions, reproductive thresholds are checked and species that don’t meet the threshold are culled.</a:t>
            </a:r>
            <a:endParaRPr lang="en-US" dirty="0"/>
          </a:p>
        </p:txBody>
      </p:sp>
    </p:spTree>
    <p:extLst>
      <p:ext uri="{BB962C8B-B14F-4D97-AF65-F5344CB8AC3E}">
        <p14:creationId xmlns:p14="http://schemas.microsoft.com/office/powerpoint/2010/main" val="354260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97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2934026"/>
            <a:ext cx="8911687" cy="1280890"/>
          </a:xfrm>
        </p:spPr>
        <p:txBody>
          <a:bodyPr>
            <a:noAutofit/>
          </a:bodyPr>
          <a:lstStyle/>
          <a:p>
            <a:r>
              <a:rPr lang="en-US" sz="8800" dirty="0" smtClean="0"/>
              <a:t>Results</a:t>
            </a:r>
            <a:endParaRPr lang="en-US" sz="8800" dirty="0"/>
          </a:p>
        </p:txBody>
      </p:sp>
    </p:spTree>
    <p:extLst>
      <p:ext uri="{BB962C8B-B14F-4D97-AF65-F5344CB8AC3E}">
        <p14:creationId xmlns:p14="http://schemas.microsoft.com/office/powerpoint/2010/main" val="101784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18012" y="6029843"/>
            <a:ext cx="8915400" cy="488990"/>
          </a:xfrm>
        </p:spPr>
        <p:txBody>
          <a:bodyPr/>
          <a:lstStyle/>
          <a:p>
            <a:pPr marL="0" indent="0">
              <a:buNone/>
            </a:pPr>
            <a:r>
              <a:rPr lang="en-US" dirty="0" smtClean="0"/>
              <a:t>Population Assembly Plots</a:t>
            </a:r>
            <a:endParaRPr lang="en-US" dirty="0"/>
          </a:p>
        </p:txBody>
      </p:sp>
      <p:pic>
        <p:nvPicPr>
          <p:cNvPr id="4" name="Picture 3"/>
          <p:cNvPicPr/>
          <p:nvPr/>
        </p:nvPicPr>
        <p:blipFill>
          <a:blip r:embed="rId2"/>
          <a:stretch>
            <a:fillRect/>
          </a:stretch>
        </p:blipFill>
        <p:spPr>
          <a:xfrm>
            <a:off x="2085474" y="16499"/>
            <a:ext cx="8057982" cy="5650228"/>
          </a:xfrm>
          <a:prstGeom prst="rect">
            <a:avLst/>
          </a:prstGeom>
        </p:spPr>
      </p:pic>
    </p:spTree>
    <p:extLst>
      <p:ext uri="{BB962C8B-B14F-4D97-AF65-F5344CB8AC3E}">
        <p14:creationId xmlns:p14="http://schemas.microsoft.com/office/powerpoint/2010/main" val="338013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18012" y="6029843"/>
            <a:ext cx="8915400" cy="488990"/>
          </a:xfrm>
        </p:spPr>
        <p:txBody>
          <a:bodyPr/>
          <a:lstStyle/>
          <a:p>
            <a:pPr marL="0" indent="0">
              <a:buNone/>
            </a:pPr>
            <a:r>
              <a:rPr lang="en-US" dirty="0" smtClean="0"/>
              <a:t>Gamma Diversity Plots</a:t>
            </a:r>
            <a:endParaRPr lang="en-US" dirty="0"/>
          </a:p>
        </p:txBody>
      </p:sp>
      <p:pic>
        <p:nvPicPr>
          <p:cNvPr id="6" name="Picture 5"/>
          <p:cNvPicPr/>
          <p:nvPr/>
        </p:nvPicPr>
        <p:blipFill>
          <a:blip r:embed="rId2"/>
          <a:stretch>
            <a:fillRect/>
          </a:stretch>
        </p:blipFill>
        <p:spPr>
          <a:xfrm>
            <a:off x="2362225" y="433137"/>
            <a:ext cx="7563802" cy="5317958"/>
          </a:xfrm>
          <a:prstGeom prst="rect">
            <a:avLst/>
          </a:prstGeom>
        </p:spPr>
      </p:pic>
    </p:spTree>
    <p:extLst>
      <p:ext uri="{BB962C8B-B14F-4D97-AF65-F5344CB8AC3E}">
        <p14:creationId xmlns:p14="http://schemas.microsoft.com/office/powerpoint/2010/main" val="2073347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18012" y="6029843"/>
            <a:ext cx="8915400" cy="488990"/>
          </a:xfrm>
        </p:spPr>
        <p:txBody>
          <a:bodyPr/>
          <a:lstStyle/>
          <a:p>
            <a:pPr marL="0" indent="0">
              <a:buNone/>
            </a:pPr>
            <a:r>
              <a:rPr lang="en-US" smtClean="0"/>
              <a:t>Beta Diversity </a:t>
            </a:r>
            <a:r>
              <a:rPr lang="en-US" dirty="0" smtClean="0"/>
              <a:t>Plots</a:t>
            </a:r>
            <a:endParaRPr lang="en-US" dirty="0"/>
          </a:p>
        </p:txBody>
      </p:sp>
      <p:pic>
        <p:nvPicPr>
          <p:cNvPr id="5" name="Picture 4"/>
          <p:cNvPicPr/>
          <p:nvPr/>
        </p:nvPicPr>
        <p:blipFill>
          <a:blip r:embed="rId2"/>
          <a:stretch>
            <a:fillRect/>
          </a:stretch>
        </p:blipFill>
        <p:spPr>
          <a:xfrm>
            <a:off x="2101516" y="436321"/>
            <a:ext cx="7892716" cy="5343714"/>
          </a:xfrm>
          <a:prstGeom prst="rect">
            <a:avLst/>
          </a:prstGeom>
        </p:spPr>
      </p:pic>
    </p:spTree>
    <p:extLst>
      <p:ext uri="{BB962C8B-B14F-4D97-AF65-F5344CB8AC3E}">
        <p14:creationId xmlns:p14="http://schemas.microsoft.com/office/powerpoint/2010/main" val="383527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2934026"/>
            <a:ext cx="8911687" cy="1280890"/>
          </a:xfrm>
        </p:spPr>
        <p:txBody>
          <a:bodyPr>
            <a:noAutofit/>
          </a:bodyPr>
          <a:lstStyle/>
          <a:p>
            <a:r>
              <a:rPr lang="en-US" sz="8800" dirty="0" smtClean="0"/>
              <a:t>Methods</a:t>
            </a:r>
            <a:endParaRPr lang="en-US" sz="8800" dirty="0"/>
          </a:p>
        </p:txBody>
      </p:sp>
    </p:spTree>
    <p:extLst>
      <p:ext uri="{BB962C8B-B14F-4D97-AF65-F5344CB8AC3E}">
        <p14:creationId xmlns:p14="http://schemas.microsoft.com/office/powerpoint/2010/main" val="153593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Web Matrices</a:t>
            </a:r>
            <a:endParaRPr lang="en-US" dirty="0"/>
          </a:p>
        </p:txBody>
      </p:sp>
      <p:sp>
        <p:nvSpPr>
          <p:cNvPr id="3" name="Content Placeholder 2"/>
          <p:cNvSpPr>
            <a:spLocks noGrp="1"/>
          </p:cNvSpPr>
          <p:nvPr>
            <p:ph idx="1"/>
          </p:nvPr>
        </p:nvSpPr>
        <p:spPr/>
        <p:txBody>
          <a:bodyPr/>
          <a:lstStyle/>
          <a:p>
            <a:r>
              <a:rPr lang="en-US" dirty="0" smtClean="0"/>
              <a:t>“Niche Model” – extends previous “Cascade Model” by forcing species to consume grouping of prey in a one-dimensional trophic specialty, or niche.</a:t>
            </a:r>
            <a:endParaRPr lang="en-US" dirty="0"/>
          </a:p>
        </p:txBody>
      </p:sp>
      <p:pic>
        <p:nvPicPr>
          <p:cNvPr id="4" name="Picture 3"/>
          <p:cNvPicPr>
            <a:picLocks noChangeAspect="1"/>
          </p:cNvPicPr>
          <p:nvPr/>
        </p:nvPicPr>
        <p:blipFill>
          <a:blip r:embed="rId2"/>
          <a:stretch>
            <a:fillRect/>
          </a:stretch>
        </p:blipFill>
        <p:spPr>
          <a:xfrm>
            <a:off x="6594810" y="2965992"/>
            <a:ext cx="5213853" cy="2945230"/>
          </a:xfrm>
          <a:prstGeom prst="rect">
            <a:avLst/>
          </a:prstGeom>
        </p:spPr>
      </p:pic>
      <p:pic>
        <p:nvPicPr>
          <p:cNvPr id="5" name="Picture 4"/>
          <p:cNvPicPr>
            <a:picLocks noChangeAspect="1"/>
          </p:cNvPicPr>
          <p:nvPr/>
        </p:nvPicPr>
        <p:blipFill>
          <a:blip r:embed="rId3"/>
          <a:stretch>
            <a:fillRect/>
          </a:stretch>
        </p:blipFill>
        <p:spPr>
          <a:xfrm>
            <a:off x="725126" y="2965992"/>
            <a:ext cx="5212706" cy="2927684"/>
          </a:xfrm>
          <a:prstGeom prst="rect">
            <a:avLst/>
          </a:prstGeom>
        </p:spPr>
      </p:pic>
      <p:sp>
        <p:nvSpPr>
          <p:cNvPr id="6" name="TextBox 5"/>
          <p:cNvSpPr txBox="1"/>
          <p:nvPr/>
        </p:nvSpPr>
        <p:spPr>
          <a:xfrm>
            <a:off x="2393015" y="6139822"/>
            <a:ext cx="3160295" cy="369332"/>
          </a:xfrm>
          <a:prstGeom prst="rect">
            <a:avLst/>
          </a:prstGeom>
          <a:noFill/>
        </p:spPr>
        <p:txBody>
          <a:bodyPr wrap="square" rtlCol="0">
            <a:spAutoFit/>
          </a:bodyPr>
          <a:lstStyle/>
          <a:p>
            <a:r>
              <a:rPr lang="en-US" dirty="0" smtClean="0"/>
              <a:t>Cascade Model</a:t>
            </a:r>
            <a:endParaRPr lang="en-US" dirty="0"/>
          </a:p>
        </p:txBody>
      </p:sp>
      <p:sp>
        <p:nvSpPr>
          <p:cNvPr id="7" name="TextBox 6"/>
          <p:cNvSpPr txBox="1"/>
          <p:nvPr/>
        </p:nvSpPr>
        <p:spPr>
          <a:xfrm>
            <a:off x="8344317" y="6072853"/>
            <a:ext cx="3160295" cy="369332"/>
          </a:xfrm>
          <a:prstGeom prst="rect">
            <a:avLst/>
          </a:prstGeom>
          <a:noFill/>
        </p:spPr>
        <p:txBody>
          <a:bodyPr wrap="square" rtlCol="0">
            <a:spAutoFit/>
          </a:bodyPr>
          <a:lstStyle/>
          <a:p>
            <a:r>
              <a:rPr lang="en-US" dirty="0" smtClean="0"/>
              <a:t>Niche Model</a:t>
            </a:r>
            <a:endParaRPr lang="en-US" dirty="0"/>
          </a:p>
        </p:txBody>
      </p:sp>
    </p:spTree>
    <p:extLst>
      <p:ext uri="{BB962C8B-B14F-4D97-AF65-F5344CB8AC3E}">
        <p14:creationId xmlns:p14="http://schemas.microsoft.com/office/powerpoint/2010/main" val="57203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Web Matrices</a:t>
            </a:r>
            <a:endParaRPr lang="en-US" dirty="0"/>
          </a:p>
        </p:txBody>
      </p:sp>
      <p:sp>
        <p:nvSpPr>
          <p:cNvPr id="3" name="Content Placeholder 2"/>
          <p:cNvSpPr>
            <a:spLocks noGrp="1"/>
          </p:cNvSpPr>
          <p:nvPr>
            <p:ph idx="1"/>
          </p:nvPr>
        </p:nvSpPr>
        <p:spPr/>
        <p:txBody>
          <a:bodyPr/>
          <a:lstStyle/>
          <a:p>
            <a:r>
              <a:rPr lang="en-US" dirty="0" smtClean="0"/>
              <a:t>Inputs:</a:t>
            </a:r>
          </a:p>
          <a:p>
            <a:pPr marL="0" indent="0">
              <a:buNone/>
            </a:pPr>
            <a:r>
              <a:rPr lang="en-US" dirty="0"/>
              <a:t>	</a:t>
            </a:r>
            <a:r>
              <a:rPr lang="en-US" dirty="0" smtClean="0"/>
              <a:t>Species Richness (S), Links (L)</a:t>
            </a:r>
          </a:p>
          <a:p>
            <a:r>
              <a:rPr lang="en-US" dirty="0" smtClean="0"/>
              <a:t>Output:</a:t>
            </a:r>
          </a:p>
          <a:p>
            <a:pPr marL="0" indent="0">
              <a:buNone/>
            </a:pPr>
            <a:r>
              <a:rPr lang="en-US" dirty="0"/>
              <a:t>	</a:t>
            </a:r>
            <a:r>
              <a:rPr lang="en-US" dirty="0" smtClean="0"/>
              <a:t>2-dimensional matrix representing a Niche Food Web.</a:t>
            </a:r>
          </a:p>
          <a:p>
            <a:r>
              <a:rPr lang="en-US" dirty="0" smtClean="0"/>
              <a:t>Connectance (C) – Number of links expressed as a proportion of total number of links.</a:t>
            </a:r>
          </a:p>
          <a:p>
            <a:pPr marL="0" indent="0">
              <a:buNone/>
            </a:pPr>
            <a:r>
              <a:rPr lang="en-US" dirty="0"/>
              <a:t>					 C =</a:t>
            </a:r>
            <a:r>
              <a:rPr lang="en-US" dirty="0" smtClean="0"/>
              <a:t> L/S^2</a:t>
            </a:r>
          </a:p>
          <a:p>
            <a:r>
              <a:rPr lang="en-US" dirty="0" smtClean="0"/>
              <a:t>Species with 0 prey are flagged as self-sustaining species.</a:t>
            </a:r>
            <a:endParaRPr lang="en-US" dirty="0"/>
          </a:p>
        </p:txBody>
      </p:sp>
    </p:spTree>
    <p:extLst>
      <p:ext uri="{BB962C8B-B14F-4D97-AF65-F5344CB8AC3E}">
        <p14:creationId xmlns:p14="http://schemas.microsoft.com/office/powerpoint/2010/main" val="57363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48580" y="5662862"/>
            <a:ext cx="8915400" cy="617328"/>
          </a:xfrm>
        </p:spPr>
        <p:txBody>
          <a:bodyPr>
            <a:normAutofit lnSpcReduction="10000"/>
          </a:bodyPr>
          <a:lstStyle/>
          <a:p>
            <a:pPr marL="0" indent="0">
              <a:buNone/>
            </a:pPr>
            <a:r>
              <a:rPr lang="en-US" dirty="0"/>
              <a:t>Sample Niche model with 25 species and C=0.3, where points represent interactions and rows and columns are species in the community.</a:t>
            </a:r>
            <a:endParaRPr lang="en-US" dirty="0"/>
          </a:p>
        </p:txBody>
      </p:sp>
      <p:pic>
        <p:nvPicPr>
          <p:cNvPr id="4" name="Picture 3" descr="C:\Users\Akhil\AppData\Local\Microsoft\Windows\INetCache\Content.Word\sampleNicheModel.png"/>
          <p:cNvPicPr/>
          <p:nvPr/>
        </p:nvPicPr>
        <p:blipFill>
          <a:blip r:embed="rId2">
            <a:extLst>
              <a:ext uri="{28A0092B-C50C-407E-A947-70E740481C1C}">
                <a14:useLocalDpi xmlns:a14="http://schemas.microsoft.com/office/drawing/2010/main" val="0"/>
              </a:ext>
            </a:extLst>
          </a:blip>
          <a:srcRect/>
          <a:stretch>
            <a:fillRect/>
          </a:stretch>
        </p:blipFill>
        <p:spPr bwMode="auto">
          <a:xfrm>
            <a:off x="1715102" y="208545"/>
            <a:ext cx="9145403" cy="5165558"/>
          </a:xfrm>
          <a:prstGeom prst="rect">
            <a:avLst/>
          </a:prstGeom>
          <a:noFill/>
          <a:ln>
            <a:noFill/>
          </a:ln>
        </p:spPr>
      </p:pic>
    </p:spTree>
    <p:extLst>
      <p:ext uri="{BB962C8B-B14F-4D97-AF65-F5344CB8AC3E}">
        <p14:creationId xmlns:p14="http://schemas.microsoft.com/office/powerpoint/2010/main" val="103909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52710"/>
            <a:ext cx="8911687" cy="1280890"/>
          </a:xfrm>
        </p:spPr>
        <p:txBody>
          <a:bodyPr/>
          <a:lstStyle/>
          <a:p>
            <a:r>
              <a:rPr lang="en-US" dirty="0" smtClean="0"/>
              <a:t>Adding Stage Structure</a:t>
            </a:r>
            <a:endParaRPr lang="en-US" dirty="0"/>
          </a:p>
        </p:txBody>
      </p:sp>
      <p:sp>
        <p:nvSpPr>
          <p:cNvPr id="3" name="Content Placeholder 2"/>
          <p:cNvSpPr>
            <a:spLocks noGrp="1"/>
          </p:cNvSpPr>
          <p:nvPr>
            <p:ph idx="1"/>
          </p:nvPr>
        </p:nvSpPr>
        <p:spPr>
          <a:xfrm>
            <a:off x="2585499" y="2679031"/>
            <a:ext cx="8915400" cy="3777622"/>
          </a:xfrm>
        </p:spPr>
        <p:txBody>
          <a:bodyPr/>
          <a:lstStyle/>
          <a:p>
            <a:r>
              <a:rPr lang="en-US" dirty="0" smtClean="0"/>
              <a:t>Random number of life history stages assigned to each species with a range of 1 to 10 .</a:t>
            </a:r>
          </a:p>
          <a:p>
            <a:r>
              <a:rPr lang="en-US" dirty="0" smtClean="0"/>
              <a:t>Reproductive stage threshold that is equal to at least half the total number of the stages present in the species. It represents the minimum stage requirement for a species to be able to reproduce and not go extinct.</a:t>
            </a:r>
          </a:p>
          <a:p>
            <a:pPr marL="0" indent="0">
              <a:buNone/>
            </a:pPr>
            <a:endParaRPr lang="en-US" dirty="0"/>
          </a:p>
        </p:txBody>
      </p:sp>
    </p:spTree>
    <p:extLst>
      <p:ext uri="{BB962C8B-B14F-4D97-AF65-F5344CB8AC3E}">
        <p14:creationId xmlns:p14="http://schemas.microsoft.com/office/powerpoint/2010/main" val="251118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Matrices</a:t>
            </a:r>
            <a:endParaRPr lang="en-US" dirty="0"/>
          </a:p>
        </p:txBody>
      </p:sp>
      <p:sp>
        <p:nvSpPr>
          <p:cNvPr id="3" name="Content Placeholder 2"/>
          <p:cNvSpPr>
            <a:spLocks noGrp="1"/>
          </p:cNvSpPr>
          <p:nvPr>
            <p:ph idx="1"/>
          </p:nvPr>
        </p:nvSpPr>
        <p:spPr/>
        <p:txBody>
          <a:bodyPr/>
          <a:lstStyle/>
          <a:p>
            <a:r>
              <a:rPr lang="en-US" dirty="0" smtClean="0"/>
              <a:t>Each Species has its own unique stage matrix.</a:t>
            </a:r>
          </a:p>
          <a:p>
            <a:r>
              <a:rPr lang="en-US" dirty="0" smtClean="0"/>
              <a:t>Not necessarily symmetrical, unlike the food web matrix.</a:t>
            </a:r>
          </a:p>
          <a:p>
            <a:r>
              <a:rPr lang="en-US" dirty="0" smtClean="0"/>
              <a:t>Represents predator-prey relations between the stages of the focal predator species, and the possible prey species.</a:t>
            </a:r>
          </a:p>
          <a:p>
            <a:r>
              <a:rPr lang="en-US" dirty="0" smtClean="0"/>
              <a:t>Prey are not stage dependent, and the predator stage will be able to consume all stages of the prey species.</a:t>
            </a:r>
          </a:p>
          <a:p>
            <a:r>
              <a:rPr lang="en-US" dirty="0" smtClean="0"/>
              <a:t>P value – probability of a stage in the stage matrix consuming a resource. It is assigned as a state variable of the community, and is immutable.</a:t>
            </a:r>
          </a:p>
          <a:p>
            <a:r>
              <a:rPr lang="en-US" dirty="0" smtClean="0"/>
              <a:t>It is ensured that each predator stage in the stage matrix consumes at least one prey and is also consumed by at least one predator.</a:t>
            </a:r>
            <a:endParaRPr lang="en-US" dirty="0"/>
          </a:p>
        </p:txBody>
      </p:sp>
    </p:spTree>
    <p:extLst>
      <p:ext uri="{BB962C8B-B14F-4D97-AF65-F5344CB8AC3E}">
        <p14:creationId xmlns:p14="http://schemas.microsoft.com/office/powerpoint/2010/main" val="138232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815" y="523699"/>
            <a:ext cx="8911687" cy="1280890"/>
          </a:xfrm>
        </p:spPr>
        <p:txBody>
          <a:bodyPr/>
          <a:lstStyle/>
          <a:p>
            <a:r>
              <a:rPr lang="en-US" dirty="0" smtClean="0"/>
              <a:t>Stage Matrices</a:t>
            </a:r>
            <a:endParaRPr lang="en-US" dirty="0"/>
          </a:p>
        </p:txBody>
      </p:sp>
      <p:sp>
        <p:nvSpPr>
          <p:cNvPr id="3" name="Content Placeholder 2"/>
          <p:cNvSpPr>
            <a:spLocks noGrp="1"/>
          </p:cNvSpPr>
          <p:nvPr>
            <p:ph idx="1"/>
          </p:nvPr>
        </p:nvSpPr>
        <p:spPr>
          <a:xfrm>
            <a:off x="1395663" y="4702172"/>
            <a:ext cx="4011249" cy="2572629"/>
          </a:xfrm>
        </p:spPr>
        <p:txBody>
          <a:bodyPr/>
          <a:lstStyle/>
          <a:p>
            <a:pPr marL="0" indent="0">
              <a:buNone/>
            </a:pPr>
            <a:r>
              <a:rPr lang="en-US" dirty="0"/>
              <a:t>Example stage matrix of stage-structured species showing links between different stages of a predator species and prey species.</a:t>
            </a:r>
            <a:endParaRPr lang="en-US" dirty="0"/>
          </a:p>
        </p:txBody>
      </p:sp>
      <p:pic>
        <p:nvPicPr>
          <p:cNvPr id="4" name="Picture 3"/>
          <p:cNvPicPr/>
          <p:nvPr/>
        </p:nvPicPr>
        <p:blipFill>
          <a:blip r:embed="rId2"/>
          <a:stretch>
            <a:fillRect/>
          </a:stretch>
        </p:blipFill>
        <p:spPr>
          <a:xfrm>
            <a:off x="383584" y="1804589"/>
            <a:ext cx="5023328" cy="2832890"/>
          </a:xfrm>
          <a:prstGeom prst="rect">
            <a:avLst/>
          </a:prstGeom>
        </p:spPr>
      </p:pic>
      <p:pic>
        <p:nvPicPr>
          <p:cNvPr id="5" name="Picture 4"/>
          <p:cNvPicPr/>
          <p:nvPr/>
        </p:nvPicPr>
        <p:blipFill>
          <a:blip r:embed="rId3"/>
          <a:stretch>
            <a:fillRect/>
          </a:stretch>
        </p:blipFill>
        <p:spPr>
          <a:xfrm>
            <a:off x="6460490" y="1804589"/>
            <a:ext cx="5731510" cy="2962275"/>
          </a:xfrm>
          <a:prstGeom prst="rect">
            <a:avLst/>
          </a:prstGeom>
        </p:spPr>
      </p:pic>
      <p:sp>
        <p:nvSpPr>
          <p:cNvPr id="6" name="Rectangle 5"/>
          <p:cNvSpPr/>
          <p:nvPr/>
        </p:nvSpPr>
        <p:spPr>
          <a:xfrm>
            <a:off x="6737683" y="4995040"/>
            <a:ext cx="5636561" cy="1477328"/>
          </a:xfrm>
          <a:prstGeom prst="rect">
            <a:avLst/>
          </a:prstGeom>
        </p:spPr>
        <p:txBody>
          <a:bodyPr wrap="square">
            <a:spAutoFit/>
          </a:bodyPr>
          <a:lstStyle/>
          <a:p>
            <a:r>
              <a:rPr lang="en-US" dirty="0">
                <a:solidFill>
                  <a:schemeClr val="tx1">
                    <a:lumMod val="75000"/>
                    <a:lumOff val="25000"/>
                  </a:schemeClr>
                </a:solidFill>
                <a:latin typeface="+mj-lt"/>
                <a:ea typeface="Times New Roman" panose="02020603050405020304" pitchFamily="18" charset="0"/>
              </a:rPr>
              <a:t>Community matrix corresponding to </a:t>
            </a:r>
            <a:r>
              <a:rPr lang="en-US" dirty="0" smtClean="0">
                <a:solidFill>
                  <a:schemeClr val="tx1">
                    <a:lumMod val="75000"/>
                    <a:lumOff val="25000"/>
                  </a:schemeClr>
                </a:solidFill>
                <a:latin typeface="+mj-lt"/>
                <a:ea typeface="Times New Roman" panose="02020603050405020304" pitchFamily="18" charset="0"/>
              </a:rPr>
              <a:t>the figure on the left. </a:t>
            </a:r>
            <a:r>
              <a:rPr lang="en-US" dirty="0">
                <a:solidFill>
                  <a:schemeClr val="tx1">
                    <a:lumMod val="75000"/>
                    <a:lumOff val="25000"/>
                  </a:schemeClr>
                </a:solidFill>
                <a:latin typeface="+mj-lt"/>
                <a:ea typeface="Times New Roman" panose="02020603050405020304" pitchFamily="18" charset="0"/>
              </a:rPr>
              <a:t>Species 20 is able to use Species 8 – 19 as prey, but different stages are each only able to use certain prey (determined by </a:t>
            </a:r>
            <a:r>
              <a:rPr lang="en-US" dirty="0" smtClean="0">
                <a:solidFill>
                  <a:schemeClr val="tx1">
                    <a:lumMod val="75000"/>
                    <a:lumOff val="25000"/>
                  </a:schemeClr>
                </a:solidFill>
                <a:latin typeface="+mj-lt"/>
                <a:ea typeface="Times New Roman" panose="02020603050405020304" pitchFamily="18" charset="0"/>
              </a:rPr>
              <a:t>the stage matrix)</a:t>
            </a:r>
            <a:endParaRPr lang="en-US" dirty="0">
              <a:solidFill>
                <a:schemeClr val="tx1">
                  <a:lumMod val="75000"/>
                  <a:lumOff val="25000"/>
                </a:schemeClr>
              </a:solidFill>
              <a:latin typeface="+mj-lt"/>
            </a:endParaRPr>
          </a:p>
        </p:txBody>
      </p:sp>
    </p:spTree>
    <p:extLst>
      <p:ext uri="{BB962C8B-B14F-4D97-AF65-F5344CB8AC3E}">
        <p14:creationId xmlns:p14="http://schemas.microsoft.com/office/powerpoint/2010/main" val="350374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Mainland and Island</a:t>
            </a:r>
            <a:endParaRPr lang="en-US" dirty="0"/>
          </a:p>
        </p:txBody>
      </p:sp>
      <p:sp>
        <p:nvSpPr>
          <p:cNvPr id="3" name="Content Placeholder 2"/>
          <p:cNvSpPr>
            <a:spLocks noGrp="1"/>
          </p:cNvSpPr>
          <p:nvPr>
            <p:ph idx="1"/>
          </p:nvPr>
        </p:nvSpPr>
        <p:spPr/>
        <p:txBody>
          <a:bodyPr/>
          <a:lstStyle/>
          <a:p>
            <a:r>
              <a:rPr lang="en-US" dirty="0" smtClean="0"/>
              <a:t>A Community is represented as a record that contains the predator-prey community matrix, the stage matrices of each species, and the food habit information associated with them. Also keeps track of the species and their corresponding stages that are actively present in the community.</a:t>
            </a:r>
          </a:p>
          <a:p>
            <a:r>
              <a:rPr lang="en-US" dirty="0" smtClean="0"/>
              <a:t>A Species is considered to be active if its reproductive stage is able to survive off the resources available in the ecosystem.</a:t>
            </a:r>
          </a:p>
          <a:p>
            <a:r>
              <a:rPr lang="en-US" dirty="0" smtClean="0"/>
              <a:t>Mainlands and Islands are different community types that contain the same food network information, but the former always has all the species present, and the latter is initially void of any active species.</a:t>
            </a:r>
          </a:p>
          <a:p>
            <a:r>
              <a:rPr lang="en-US" dirty="0" smtClean="0"/>
              <a:t>We simulate the community assembly from the mainland onto the island as a stochastic process.</a:t>
            </a:r>
          </a:p>
        </p:txBody>
      </p:sp>
    </p:spTree>
    <p:extLst>
      <p:ext uri="{BB962C8B-B14F-4D97-AF65-F5344CB8AC3E}">
        <p14:creationId xmlns:p14="http://schemas.microsoft.com/office/powerpoint/2010/main" val="25471915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TotalTime>
  <Words>653</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Wisp</vt:lpstr>
      <vt:lpstr>Introduction</vt:lpstr>
      <vt:lpstr>Methods</vt:lpstr>
      <vt:lpstr>Food Web Matrices</vt:lpstr>
      <vt:lpstr>Food Web Matrices</vt:lpstr>
      <vt:lpstr>PowerPoint Presentation</vt:lpstr>
      <vt:lpstr>Adding Stage Structure</vt:lpstr>
      <vt:lpstr>Stage Matrices</vt:lpstr>
      <vt:lpstr>Stage Matrices</vt:lpstr>
      <vt:lpstr>Mainland and Island</vt:lpstr>
      <vt:lpstr>Migration</vt:lpstr>
      <vt:lpstr>Reproduction and Extinctions</vt:lpstr>
      <vt:lpstr>PowerPoint Presentation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Reddy</dc:creator>
  <cp:lastModifiedBy>Akhil Reddy</cp:lastModifiedBy>
  <cp:revision>13</cp:revision>
  <dcterms:created xsi:type="dcterms:W3CDTF">2021-04-09T23:41:10Z</dcterms:created>
  <dcterms:modified xsi:type="dcterms:W3CDTF">2021-04-10T00:54:39Z</dcterms:modified>
</cp:coreProperties>
</file>