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15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6" r:id="rId9"/>
    <p:sldId id="262" r:id="rId10"/>
    <p:sldId id="263" r:id="rId11"/>
    <p:sldId id="265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F40D2-B3FE-43B5-A62E-CD3FBC86AAF1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9AC02-04A6-409F-BB00-A3965A9AF6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347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9AC02-04A6-409F-BB00-A3965A9AF68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471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S3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9AC02-04A6-409F-BB00-A3965A9AF68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279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S3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9AC02-04A6-409F-BB00-A3965A9AF68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761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S3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9AC02-04A6-409F-BB00-A3965A9AF68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145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S3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9AC02-04A6-409F-BB00-A3965A9AF68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383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9AC02-04A6-409F-BB00-A3965A9AF68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431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S2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9AC02-04A6-409F-BB00-A3965A9AF68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513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S2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9AC02-04A6-409F-BB00-A3965A9AF68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391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S2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9AC02-04A6-409F-BB00-A3965A9AF68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737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S2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9AC02-04A6-409F-BB00-A3965A9AF68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762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9AC02-04A6-409F-BB00-A3965A9AF68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453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9AC02-04A6-409F-BB00-A3965A9AF68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266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9AC02-04A6-409F-BB00-A3965A9AF68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33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0958-036C-4429-A0B2-147D85433C0E}" type="datetime1">
              <a:rPr lang="fr-FR" smtClean="0"/>
              <a:t>29/08/2023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23B0-EE03-43CA-8ED6-09395AC09779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87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6B0C-4DA6-4B91-9846-1C4C95E92F60}" type="datetime1">
              <a:rPr lang="fr-FR" smtClean="0"/>
              <a:t>29/08/2023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23B0-EE03-43CA-8ED6-09395AC097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4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F6A-B1AA-4AAD-8C8E-F2181EE5A9F4}" type="datetime1">
              <a:rPr lang="fr-FR" smtClean="0"/>
              <a:t>29/08/2023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23B0-EE03-43CA-8ED6-09395AC097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040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9635-7F38-4592-947C-CAC36D6A1E2D}" type="datetime1">
              <a:rPr lang="fr-FR" smtClean="0"/>
              <a:t>29/08/2023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23B0-EE03-43CA-8ED6-09395AC09779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9472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C035-74E9-4A6B-8B6C-DCDF92F5D767}" type="datetime1">
              <a:rPr lang="fr-FR" smtClean="0"/>
              <a:t>29/08/2023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23B0-EE03-43CA-8ED6-09395AC097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569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871D-53E0-4942-AD8C-74426D65C1A1}" type="datetime1">
              <a:rPr lang="fr-FR" smtClean="0"/>
              <a:t>29/08/2023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23B0-EE03-43CA-8ED6-09395AC09779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5374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4CBC-75AE-4C52-886B-76B263C6D74B}" type="datetime1">
              <a:rPr lang="fr-FR" smtClean="0"/>
              <a:t>29/08/2023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23B0-EE03-43CA-8ED6-09395AC097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567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4AB0-F669-4CF3-B13F-5F920F3B89C5}" type="datetime1">
              <a:rPr lang="fr-FR" smtClean="0"/>
              <a:t>29/08/2023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23B0-EE03-43CA-8ED6-09395AC097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594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03BF-CF38-472A-83D9-A2B2AF7CE11F}" type="datetime1">
              <a:rPr lang="fr-FR" smtClean="0"/>
              <a:t>29/08/2023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23B0-EE03-43CA-8ED6-09395AC097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28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AFF5-52DF-4D5A-AE82-22B626702192}" type="datetime1">
              <a:rPr lang="fr-FR" smtClean="0"/>
              <a:t>29/08/2023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23B0-EE03-43CA-8ED6-09395AC097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10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E573-EFCD-477E-896A-A18F00921E62}" type="datetime1">
              <a:rPr lang="fr-FR" smtClean="0"/>
              <a:t>29/08/2023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23B0-EE03-43CA-8ED6-09395AC097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95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A40E-BBC8-41B2-A141-54BF16B20130}" type="datetime1">
              <a:rPr lang="fr-FR" smtClean="0"/>
              <a:t>29/08/2023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23B0-EE03-43CA-8ED6-09395AC097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24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235C-6F44-43C0-97E5-781852F06B98}" type="datetime1">
              <a:rPr lang="fr-FR" smtClean="0"/>
              <a:t>29/08/2023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23B0-EE03-43CA-8ED6-09395AC097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94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DEE5-72E2-4EA9-8DE9-564A2F4E79FC}" type="datetime1">
              <a:rPr lang="fr-FR" smtClean="0"/>
              <a:t>29/08/2023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23B0-EE03-43CA-8ED6-09395AC097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28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4A69-C034-45C5-A241-DEFDAE9C0D80}" type="datetime1">
              <a:rPr lang="fr-FR" smtClean="0"/>
              <a:t>29/08/2023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23B0-EE03-43CA-8ED6-09395AC097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24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4C07-8D5F-41BE-A022-69D79EF6ED08}" type="datetime1">
              <a:rPr lang="fr-FR" smtClean="0"/>
              <a:t>29/08/2023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23B0-EE03-43CA-8ED6-09395AC097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73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2664-273F-4D45-AF51-254DE7B7D163}" type="datetime1">
              <a:rPr lang="fr-FR" smtClean="0"/>
              <a:t>29/08/2023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23B0-EE03-43CA-8ED6-09395AC097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44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F1ECF14-75BC-491B-9A1B-ADDE627C1234}" type="datetime1">
              <a:rPr lang="fr-FR" smtClean="0"/>
              <a:t>29/08/2023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1AC23B0-EE03-43CA-8ED6-09395AC097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38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C1F5A-928B-2534-AC25-5212105F4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2442412"/>
          </a:xfrm>
        </p:spPr>
        <p:txBody>
          <a:bodyPr>
            <a:normAutofit/>
          </a:bodyPr>
          <a:lstStyle/>
          <a:p>
            <a:r>
              <a:rPr lang="fr-FR" sz="4400" b="1" dirty="0"/>
              <a:t>Dis moi comment tu vas,</a:t>
            </a:r>
            <a:br>
              <a:rPr lang="fr-FR" sz="4400" b="1" dirty="0"/>
            </a:br>
            <a:r>
              <a:rPr lang="fr-FR" sz="4400" b="1" dirty="0"/>
              <a:t>je te dirai si tu fumes…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21E38B-FDFC-8672-D0DD-4959D05D1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762263"/>
            <a:ext cx="6400800" cy="1008870"/>
          </a:xfrm>
        </p:spPr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Muriel EPPINGER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2F74DD9-B982-FAB1-B915-B9A957EB1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390" y="4266698"/>
            <a:ext cx="2421819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4C012D54-D448-02D5-29DB-732D3C9F0FFC}"/>
              </a:ext>
            </a:extLst>
          </p:cNvPr>
          <p:cNvGrpSpPr/>
          <p:nvPr/>
        </p:nvGrpSpPr>
        <p:grpSpPr>
          <a:xfrm>
            <a:off x="9815765" y="6023810"/>
            <a:ext cx="1283067" cy="369332"/>
            <a:chOff x="6039551" y="513347"/>
            <a:chExt cx="1283067" cy="369332"/>
          </a:xfrm>
        </p:grpSpPr>
        <p:sp>
          <p:nvSpPr>
            <p:cNvPr id="7" name="Organigramme : Terminateur 6">
              <a:extLst>
                <a:ext uri="{FF2B5EF4-FFF2-40B4-BE49-F238E27FC236}">
                  <a16:creationId xmlns:a16="http://schemas.microsoft.com/office/drawing/2014/main" id="{7D0DE373-0645-DF11-49AB-6CCCB23F0383}"/>
                </a:ext>
              </a:extLst>
            </p:cNvPr>
            <p:cNvSpPr/>
            <p:nvPr/>
          </p:nvSpPr>
          <p:spPr>
            <a:xfrm>
              <a:off x="6039551" y="534923"/>
              <a:ext cx="1283067" cy="347755"/>
            </a:xfrm>
            <a:prstGeom prst="flowChartTerminator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9E90B5A3-0E33-343B-31D1-B92B1674BB47}"/>
                </a:ext>
              </a:extLst>
            </p:cNvPr>
            <p:cNvSpPr txBox="1"/>
            <p:nvPr/>
          </p:nvSpPr>
          <p:spPr>
            <a:xfrm>
              <a:off x="6039551" y="513347"/>
              <a:ext cx="1283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Essentials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5327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8745F40-3A0E-6B7B-D6D7-A008F8B13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645" y="5662334"/>
            <a:ext cx="107636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8DA0FBB-64B7-3088-D32E-A5573B9D0C27}"/>
              </a:ext>
            </a:extLst>
          </p:cNvPr>
          <p:cNvSpPr txBox="1"/>
          <p:nvPr/>
        </p:nvSpPr>
        <p:spPr>
          <a:xfrm>
            <a:off x="0" y="55985"/>
            <a:ext cx="12192000" cy="4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Résultats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84EAA96-6919-C182-36FB-3EBDEE8B8C6E}"/>
              </a:ext>
            </a:extLst>
          </p:cNvPr>
          <p:cNvCxnSpPr/>
          <p:nvPr/>
        </p:nvCxnSpPr>
        <p:spPr>
          <a:xfrm>
            <a:off x="377782" y="590875"/>
            <a:ext cx="11520000" cy="0"/>
          </a:xfrm>
          <a:prstGeom prst="line">
            <a:avLst/>
          </a:prstGeom>
          <a:ln w="19050">
            <a:solidFill>
              <a:schemeClr val="bg2">
                <a:lumMod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29883208-D012-0226-D57C-4456976A1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994703"/>
              </p:ext>
            </p:extLst>
          </p:nvPr>
        </p:nvGraphicFramePr>
        <p:xfrm>
          <a:off x="1246827" y="2893368"/>
          <a:ext cx="10032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994613557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4011042341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1666729634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62332912"/>
                    </a:ext>
                  </a:extLst>
                </a:gridCol>
                <a:gridCol w="1830000">
                  <a:extLst>
                    <a:ext uri="{9D8B030D-6E8A-4147-A177-3AD203B41FA5}">
                      <a16:colId xmlns:a16="http://schemas.microsoft.com/office/drawing/2014/main" val="1043230358"/>
                    </a:ext>
                  </a:extLst>
                </a:gridCol>
                <a:gridCol w="1830000">
                  <a:extLst>
                    <a:ext uri="{9D8B030D-6E8A-4147-A177-3AD203B41FA5}">
                      <a16:colId xmlns:a16="http://schemas.microsoft.com/office/drawing/2014/main" val="405617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F1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Régression logistique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Decision</a:t>
                      </a:r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Tree</a:t>
                      </a:r>
                      <a:endParaRPr lang="fr-FR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Option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Decision</a:t>
                      </a:r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Tree</a:t>
                      </a:r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Option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Random</a:t>
                      </a:r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Forest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Option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Random</a:t>
                      </a:r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Forest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Option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230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Training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0,65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0,77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0,76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78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0,66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0,71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0,69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0,77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0,72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162949"/>
                  </a:ext>
                </a:extLst>
              </a:tr>
            </a:tbl>
          </a:graphicData>
        </a:graphic>
      </p:graphicFrame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18E46BC1-9967-577E-394B-DF2744286668}"/>
              </a:ext>
            </a:extLst>
          </p:cNvPr>
          <p:cNvSpPr txBox="1">
            <a:spLocks/>
          </p:cNvSpPr>
          <p:nvPr/>
        </p:nvSpPr>
        <p:spPr>
          <a:xfrm>
            <a:off x="869475" y="1283277"/>
            <a:ext cx="9700489" cy="1511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F1 score plus utilisé que « </a:t>
            </a:r>
            <a:r>
              <a:rPr lang="fr-FR" sz="1800" dirty="0" err="1">
                <a:solidFill>
                  <a:schemeClr val="bg2">
                    <a:lumMod val="25000"/>
                  </a:schemeClr>
                </a:solidFill>
              </a:rPr>
              <a:t>accuracy</a:t>
            </a:r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 score » quand les classes de la variable à prédire sont déséquilibrées.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    Dans notre cas: 63% de non fumeurs et 37% de fumeurs.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204E7C0-6E52-FC73-DB85-FA19AEB97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339" y="4206346"/>
            <a:ext cx="9238861" cy="1660525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Les meilleurs résultats de prédiction sont obtenus avec l’algorithme de </a:t>
            </a:r>
            <a:r>
              <a:rPr lang="fr-FR" sz="1800" dirty="0" err="1">
                <a:solidFill>
                  <a:schemeClr val="bg2">
                    <a:lumMod val="25000"/>
                  </a:schemeClr>
                </a:solidFill>
              </a:rPr>
              <a:t>RandomForest</a:t>
            </a:r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 (paramètres par défaut).</a:t>
            </a:r>
          </a:p>
        </p:txBody>
      </p:sp>
    </p:spTree>
    <p:extLst>
      <p:ext uri="{BB962C8B-B14F-4D97-AF65-F5344CB8AC3E}">
        <p14:creationId xmlns:p14="http://schemas.microsoft.com/office/powerpoint/2010/main" val="6692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8745F40-3A0E-6B7B-D6D7-A008F8B13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645" y="5662334"/>
            <a:ext cx="107636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8DA0FBB-64B7-3088-D32E-A5573B9D0C27}"/>
              </a:ext>
            </a:extLst>
          </p:cNvPr>
          <p:cNvSpPr txBox="1"/>
          <p:nvPr/>
        </p:nvSpPr>
        <p:spPr>
          <a:xfrm>
            <a:off x="0" y="55985"/>
            <a:ext cx="12192000" cy="4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Importance des variables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84EAA96-6919-C182-36FB-3EBDEE8B8C6E}"/>
              </a:ext>
            </a:extLst>
          </p:cNvPr>
          <p:cNvCxnSpPr/>
          <p:nvPr/>
        </p:nvCxnSpPr>
        <p:spPr>
          <a:xfrm>
            <a:off x="377782" y="590875"/>
            <a:ext cx="11520000" cy="0"/>
          </a:xfrm>
          <a:prstGeom prst="line">
            <a:avLst/>
          </a:prstGeom>
          <a:ln w="19050">
            <a:solidFill>
              <a:schemeClr val="bg2">
                <a:lumMod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50C164D6-416F-B7E3-50E6-FAEC90D44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185" y="726571"/>
            <a:ext cx="5076791" cy="3940019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AF5E6A5D-80D9-D8BA-DDF7-BB17BD4FE05C}"/>
              </a:ext>
            </a:extLst>
          </p:cNvPr>
          <p:cNvGrpSpPr/>
          <p:nvPr/>
        </p:nvGrpSpPr>
        <p:grpSpPr>
          <a:xfrm>
            <a:off x="1109130" y="4763757"/>
            <a:ext cx="9316899" cy="1754045"/>
            <a:chOff x="1109130" y="4763757"/>
            <a:chExt cx="9316899" cy="1754045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76B2D18B-CB85-EED5-901F-C652AABB1C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75" t="78912" r="10428" b="-1"/>
            <a:stretch/>
          </p:blipFill>
          <p:spPr>
            <a:xfrm>
              <a:off x="1109130" y="5071534"/>
              <a:ext cx="9316899" cy="1446268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FD0B1C66-1EAC-C5FE-9686-BEDAEB0D6479}"/>
                </a:ext>
              </a:extLst>
            </p:cNvPr>
            <p:cNvSpPr txBox="1"/>
            <p:nvPr/>
          </p:nvSpPr>
          <p:spPr>
            <a:xfrm>
              <a:off x="1109130" y="4763757"/>
              <a:ext cx="931689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b="1" dirty="0"/>
                <a:t>Extrait de la matrice de corrélation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8377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0D696F-4C4E-7B69-C7C0-CC210D450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942" y="1195666"/>
            <a:ext cx="9700489" cy="446666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Il est possible de prédire à près de </a:t>
            </a:r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73%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 si un individu est fumeur ou non à partir de données biologiques</a:t>
            </a:r>
          </a:p>
          <a:p>
            <a:endParaRPr lang="fr-F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Certaines données biologiques semblent fortement corrélées au tabagisme: genre, hémoglobine, GTP et triglycérides</a:t>
            </a:r>
          </a:p>
          <a:p>
            <a:pPr marL="0" indent="0">
              <a:buNone/>
            </a:pPr>
            <a:endParaRPr lang="fr-F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Voir si en simplifiant le modèle (retirer certaines variables) on conserve un niveau de prédiction aussi bon voir meilleurs?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L’utilisation ou le retrait des « 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</a:rPr>
              <a:t>outliers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 » a-t-il réellement un impact sur les performances des modèles de classification pour ce jeu de données?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8745F40-3A0E-6B7B-D6D7-A008F8B13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645" y="5662334"/>
            <a:ext cx="107636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8DA0FBB-64B7-3088-D32E-A5573B9D0C27}"/>
              </a:ext>
            </a:extLst>
          </p:cNvPr>
          <p:cNvSpPr txBox="1"/>
          <p:nvPr/>
        </p:nvSpPr>
        <p:spPr>
          <a:xfrm>
            <a:off x="0" y="55985"/>
            <a:ext cx="12192000" cy="4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Conclusion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84EAA96-6919-C182-36FB-3EBDEE8B8C6E}"/>
              </a:ext>
            </a:extLst>
          </p:cNvPr>
          <p:cNvCxnSpPr/>
          <p:nvPr/>
        </p:nvCxnSpPr>
        <p:spPr>
          <a:xfrm>
            <a:off x="377782" y="590875"/>
            <a:ext cx="11520000" cy="0"/>
          </a:xfrm>
          <a:prstGeom prst="line">
            <a:avLst/>
          </a:prstGeom>
          <a:ln w="19050">
            <a:solidFill>
              <a:schemeClr val="bg2">
                <a:lumMod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375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0D696F-4C4E-7B69-C7C0-CC210D450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4377" y="2447800"/>
            <a:ext cx="4599990" cy="19623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2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Merci pour </a:t>
            </a:r>
          </a:p>
          <a:p>
            <a:pPr marL="0" indent="0" algn="ctr">
              <a:buNone/>
            </a:pPr>
            <a:r>
              <a:rPr lang="fr-FR" sz="32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votre attention!</a:t>
            </a:r>
          </a:p>
          <a:p>
            <a:pPr marL="0" indent="0" algn="ctr">
              <a:buNone/>
            </a:pPr>
            <a:r>
              <a:rPr lang="fr-FR" sz="32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Et à vos questions!</a:t>
            </a:r>
            <a:endParaRPr lang="fr-FR" sz="36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084C4D0-71C7-DF34-ED71-1E14670967AA}"/>
              </a:ext>
            </a:extLst>
          </p:cNvPr>
          <p:cNvGrpSpPr/>
          <p:nvPr/>
        </p:nvGrpSpPr>
        <p:grpSpPr>
          <a:xfrm>
            <a:off x="2066658" y="2365777"/>
            <a:ext cx="2421819" cy="2126444"/>
            <a:chOff x="1516324" y="2378631"/>
            <a:chExt cx="2421819" cy="2126444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4D58B9A8-8FB6-CBA1-2C04-F9C6B29FD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6324" y="2378631"/>
              <a:ext cx="2421819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489E6F71-0665-5FE5-3547-A77FFE32C093}"/>
                </a:ext>
              </a:extLst>
            </p:cNvPr>
            <p:cNvGrpSpPr/>
            <p:nvPr/>
          </p:nvGrpSpPr>
          <p:grpSpPr>
            <a:xfrm>
              <a:off x="2085699" y="4135743"/>
              <a:ext cx="1283067" cy="369332"/>
              <a:chOff x="6039551" y="513347"/>
              <a:chExt cx="1283067" cy="369332"/>
            </a:xfrm>
          </p:grpSpPr>
          <p:sp>
            <p:nvSpPr>
              <p:cNvPr id="6" name="Organigramme : Terminateur 5">
                <a:extLst>
                  <a:ext uri="{FF2B5EF4-FFF2-40B4-BE49-F238E27FC236}">
                    <a16:creationId xmlns:a16="http://schemas.microsoft.com/office/drawing/2014/main" id="{7B8FFAFC-BC16-603E-983A-8EF2255A9F3E}"/>
                  </a:ext>
                </a:extLst>
              </p:cNvPr>
              <p:cNvSpPr/>
              <p:nvPr/>
            </p:nvSpPr>
            <p:spPr>
              <a:xfrm>
                <a:off x="6039551" y="534923"/>
                <a:ext cx="1283067" cy="347755"/>
              </a:xfrm>
              <a:prstGeom prst="flowChartTerminator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A5D0AA8-E4C7-C480-A896-A9196A318790}"/>
                  </a:ext>
                </a:extLst>
              </p:cNvPr>
              <p:cNvSpPr txBox="1"/>
              <p:nvPr/>
            </p:nvSpPr>
            <p:spPr>
              <a:xfrm>
                <a:off x="6039551" y="513347"/>
                <a:ext cx="1283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dirty="0">
                    <a:solidFill>
                      <a:schemeClr val="tx2"/>
                    </a:solidFill>
                  </a:rPr>
                  <a:t>Essentials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368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0D696F-4C4E-7B69-C7C0-CC210D450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1" y="1195666"/>
            <a:ext cx="7035801" cy="43245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8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sz="1800" u="sng" dirty="0">
                <a:solidFill>
                  <a:schemeClr val="bg2">
                    <a:lumMod val="25000"/>
                  </a:schemeClr>
                </a:solidFill>
              </a:rPr>
              <a:t>Problème:</a:t>
            </a:r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 L’impact du tabac sur la santé est bien connu, mais quels sont les premiers marqueurs biologiques impactés?</a:t>
            </a:r>
          </a:p>
          <a:p>
            <a:pPr lvl="1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Parmi un ensemble de marqueurs biologiques, certains sont-ils particulièrement corrélés au tabagisme?</a:t>
            </a:r>
          </a:p>
          <a:p>
            <a:pPr lvl="1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Est-il possible de prédire si un individu est fumeur ou non en fonction de ses données biologique?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8745F40-3A0E-6B7B-D6D7-A008F8B13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645" y="5662334"/>
            <a:ext cx="107636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8DA0FBB-64B7-3088-D32E-A5573B9D0C27}"/>
              </a:ext>
            </a:extLst>
          </p:cNvPr>
          <p:cNvSpPr txBox="1"/>
          <p:nvPr/>
        </p:nvSpPr>
        <p:spPr>
          <a:xfrm>
            <a:off x="0" y="55985"/>
            <a:ext cx="12192000" cy="4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Problématique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84EAA96-6919-C182-36FB-3EBDEE8B8C6E}"/>
              </a:ext>
            </a:extLst>
          </p:cNvPr>
          <p:cNvCxnSpPr/>
          <p:nvPr/>
        </p:nvCxnSpPr>
        <p:spPr>
          <a:xfrm>
            <a:off x="377782" y="590875"/>
            <a:ext cx="11520000" cy="0"/>
          </a:xfrm>
          <a:prstGeom prst="line">
            <a:avLst/>
          </a:prstGeom>
          <a:ln w="19050">
            <a:solidFill>
              <a:schemeClr val="bg2">
                <a:lumMod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2F0B7053-5603-4D9F-E922-9B85C8E592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8"/>
          <a:stretch/>
        </p:blipFill>
        <p:spPr>
          <a:xfrm>
            <a:off x="657184" y="1606531"/>
            <a:ext cx="2611822" cy="364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0D696F-4C4E-7B69-C7C0-CC210D450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942" y="1195666"/>
            <a:ext cx="9700489" cy="4466668"/>
          </a:xfrm>
        </p:spPr>
        <p:txBody>
          <a:bodyPr>
            <a:normAutofit/>
          </a:bodyPr>
          <a:lstStyle/>
          <a:p>
            <a:r>
              <a:rPr lang="fr-FR" sz="1800" u="sng" dirty="0">
                <a:solidFill>
                  <a:schemeClr val="bg2">
                    <a:lumMod val="25000"/>
                  </a:schemeClr>
                </a:solidFill>
              </a:rPr>
              <a:t>https://www.kaggle.com/datasets/kukuroo3/body-signal-of-smoking?resource=download</a:t>
            </a:r>
          </a:p>
          <a:p>
            <a:endParaRPr lang="fr-F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Composé de </a:t>
            </a:r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27 variables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descriptives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 pour </a:t>
            </a:r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55 692 observations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fr-FR" dirty="0">
              <a:solidFill>
                <a:schemeClr val="bg2">
                  <a:lumMod val="25000"/>
                </a:schemeClr>
              </a:solidFill>
            </a:endParaRPr>
          </a:p>
          <a:p>
            <a:endParaRPr lang="fr-FR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3 variables catégorielles (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</a:rPr>
              <a:t>gender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, oral,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</a:rPr>
              <a:t>tartar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23 variables numériques dont 3 par classes (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</a:rPr>
              <a:t>age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</a:rPr>
              <a:t>height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</a:rPr>
              <a:t>weight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Aucune valeur manquante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8745F40-3A0E-6B7B-D6D7-A008F8B13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645" y="5662334"/>
            <a:ext cx="107636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8DA0FBB-64B7-3088-D32E-A5573B9D0C27}"/>
              </a:ext>
            </a:extLst>
          </p:cNvPr>
          <p:cNvSpPr txBox="1"/>
          <p:nvPr/>
        </p:nvSpPr>
        <p:spPr>
          <a:xfrm>
            <a:off x="0" y="55985"/>
            <a:ext cx="12192000" cy="4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Les données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84EAA96-6919-C182-36FB-3EBDEE8B8C6E}"/>
              </a:ext>
            </a:extLst>
          </p:cNvPr>
          <p:cNvCxnSpPr/>
          <p:nvPr/>
        </p:nvCxnSpPr>
        <p:spPr>
          <a:xfrm>
            <a:off x="377782" y="590875"/>
            <a:ext cx="11520000" cy="0"/>
          </a:xfrm>
          <a:prstGeom prst="line">
            <a:avLst/>
          </a:prstGeom>
          <a:ln w="19050">
            <a:solidFill>
              <a:schemeClr val="bg2">
                <a:lumMod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D3A78C31-E1B6-0449-30BF-66176BA5B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186" y="3004032"/>
            <a:ext cx="9000000" cy="105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9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54ADF64F-585F-47E7-BAF9-06688C417467}"/>
              </a:ext>
            </a:extLst>
          </p:cNvPr>
          <p:cNvSpPr txBox="1"/>
          <p:nvPr/>
        </p:nvSpPr>
        <p:spPr>
          <a:xfrm>
            <a:off x="0" y="55985"/>
            <a:ext cx="12192000" cy="4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Les données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7C425E8-693C-697E-7DC6-458941147135}"/>
              </a:ext>
            </a:extLst>
          </p:cNvPr>
          <p:cNvCxnSpPr/>
          <p:nvPr/>
        </p:nvCxnSpPr>
        <p:spPr>
          <a:xfrm>
            <a:off x="377782" y="590875"/>
            <a:ext cx="11520000" cy="0"/>
          </a:xfrm>
          <a:prstGeom prst="line">
            <a:avLst/>
          </a:prstGeom>
          <a:ln w="19050">
            <a:solidFill>
              <a:schemeClr val="bg2">
                <a:lumMod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>
            <a:extLst>
              <a:ext uri="{FF2B5EF4-FFF2-40B4-BE49-F238E27FC236}">
                <a16:creationId xmlns:a16="http://schemas.microsoft.com/office/drawing/2014/main" id="{4B23A5A4-A62E-B479-A04E-E8893A849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645" y="5662334"/>
            <a:ext cx="107636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09BB843-C0B8-C1B8-D1AC-E4FB7C8A8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55" y="1426460"/>
            <a:ext cx="3785624" cy="4005080"/>
          </a:xfrm>
          <a:prstGeom prst="rect">
            <a:avLst/>
          </a:prstGeo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EA617A35-E7E2-60D2-BC2C-F5CB59DD8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7734" y="1195666"/>
            <a:ext cx="5799666" cy="4466668"/>
          </a:xfrm>
        </p:spPr>
        <p:txBody>
          <a:bodyPr>
            <a:normAutofit/>
          </a:bodyPr>
          <a:lstStyle/>
          <a:p>
            <a:r>
              <a:rPr lang="fr-FR" sz="1800" u="sng" dirty="0">
                <a:solidFill>
                  <a:schemeClr val="bg2">
                    <a:lumMod val="25000"/>
                  </a:schemeClr>
                </a:solidFill>
              </a:rPr>
              <a:t>En 2020:</a:t>
            </a:r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	• 22.3% de la population mondiale est fumeur 	(source: World </a:t>
            </a:r>
            <a:r>
              <a:rPr lang="fr-FR" sz="1800" dirty="0" err="1">
                <a:solidFill>
                  <a:schemeClr val="bg2">
                    <a:lumMod val="25000"/>
                  </a:schemeClr>
                </a:solidFill>
              </a:rPr>
              <a:t>Health</a:t>
            </a:r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800" dirty="0" err="1">
                <a:solidFill>
                  <a:schemeClr val="bg2">
                    <a:lumMod val="25000"/>
                  </a:schemeClr>
                </a:solidFill>
              </a:rPr>
              <a:t>Organization</a:t>
            </a:r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	• 31.8% de la population française est fumeur 	(source: Santé Publique France</a:t>
            </a:r>
          </a:p>
        </p:txBody>
      </p:sp>
    </p:spTree>
    <p:extLst>
      <p:ext uri="{BB962C8B-B14F-4D97-AF65-F5344CB8AC3E}">
        <p14:creationId xmlns:p14="http://schemas.microsoft.com/office/powerpoint/2010/main" val="13196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0D696F-4C4E-7B69-C7C0-CC210D450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8505" y="1321304"/>
            <a:ext cx="4320228" cy="4215390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En 2020, 22,3 % de la population mondiale est fumeur </a:t>
            </a:r>
          </a:p>
          <a:p>
            <a:pPr lvl="1"/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36,7 % des hommes sont fumeurs</a:t>
            </a:r>
          </a:p>
          <a:p>
            <a:pPr lvl="1"/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7,8 % des femmes sont fumeurs</a:t>
            </a:r>
          </a:p>
          <a:p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En 2020, sur 1000 personnes dans le monde</a:t>
            </a:r>
          </a:p>
          <a:p>
            <a:pPr lvl="1"/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504 sont des hommes (50,4 %) </a:t>
            </a:r>
          </a:p>
          <a:p>
            <a:pPr lvl="1"/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496 sont des femmes (49,6 %)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8745F40-3A0E-6B7B-D6D7-A008F8B13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645" y="5662334"/>
            <a:ext cx="107636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8DA0FBB-64B7-3088-D32E-A5573B9D0C27}"/>
              </a:ext>
            </a:extLst>
          </p:cNvPr>
          <p:cNvSpPr txBox="1"/>
          <p:nvPr/>
        </p:nvSpPr>
        <p:spPr>
          <a:xfrm>
            <a:off x="0" y="55985"/>
            <a:ext cx="12192000" cy="4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Les données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84EAA96-6919-C182-36FB-3EBDEE8B8C6E}"/>
              </a:ext>
            </a:extLst>
          </p:cNvPr>
          <p:cNvCxnSpPr/>
          <p:nvPr/>
        </p:nvCxnSpPr>
        <p:spPr>
          <a:xfrm>
            <a:off x="377782" y="590875"/>
            <a:ext cx="11520000" cy="0"/>
          </a:xfrm>
          <a:prstGeom prst="line">
            <a:avLst/>
          </a:prstGeom>
          <a:ln w="19050">
            <a:solidFill>
              <a:schemeClr val="bg2">
                <a:lumMod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E8D0DA16-D704-147E-A6E4-1DB772B0C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03" y="1321304"/>
            <a:ext cx="5458979" cy="421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19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0D696F-4C4E-7B69-C7C0-CC210D450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716" y="1336853"/>
            <a:ext cx="3220550" cy="651974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Variables probablement sans lien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8745F40-3A0E-6B7B-D6D7-A008F8B13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645" y="5662334"/>
            <a:ext cx="107636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8DA0FBB-64B7-3088-D32E-A5573B9D0C27}"/>
              </a:ext>
            </a:extLst>
          </p:cNvPr>
          <p:cNvSpPr txBox="1"/>
          <p:nvPr/>
        </p:nvSpPr>
        <p:spPr>
          <a:xfrm>
            <a:off x="0" y="55985"/>
            <a:ext cx="12192000" cy="4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Les données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84EAA96-6919-C182-36FB-3EBDEE8B8C6E}"/>
              </a:ext>
            </a:extLst>
          </p:cNvPr>
          <p:cNvCxnSpPr/>
          <p:nvPr/>
        </p:nvCxnSpPr>
        <p:spPr>
          <a:xfrm>
            <a:off x="377782" y="590875"/>
            <a:ext cx="11520000" cy="0"/>
          </a:xfrm>
          <a:prstGeom prst="line">
            <a:avLst/>
          </a:prstGeom>
          <a:ln w="19050">
            <a:solidFill>
              <a:schemeClr val="bg2">
                <a:lumMod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B88D9701-7786-1CD1-AECA-7008790FC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982" y="968006"/>
            <a:ext cx="3600000" cy="273703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32C7718-64D1-5E47-936C-EE75E869DE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982" y="3833792"/>
            <a:ext cx="3600000" cy="273422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F00F200-96BA-F073-B9BA-CFFA633F04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91" y="2064185"/>
            <a:ext cx="3600000" cy="2729630"/>
          </a:xfrm>
          <a:prstGeom prst="rect">
            <a:avLst/>
          </a:prstGeo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E6C9711E-1529-068E-5FC5-3244F65B4310}"/>
              </a:ext>
            </a:extLst>
          </p:cNvPr>
          <p:cNvSpPr txBox="1">
            <a:spLocks/>
          </p:cNvSpPr>
          <p:nvPr/>
        </p:nvSpPr>
        <p:spPr>
          <a:xfrm>
            <a:off x="8795765" y="2736704"/>
            <a:ext cx="3021244" cy="779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Variables présentant de probables corrélations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1FC68CF-D64A-F405-9A46-9B78E1F24F5F}"/>
              </a:ext>
            </a:extLst>
          </p:cNvPr>
          <p:cNvCxnSpPr/>
          <p:nvPr/>
        </p:nvCxnSpPr>
        <p:spPr>
          <a:xfrm>
            <a:off x="4682067" y="968006"/>
            <a:ext cx="0" cy="5616000"/>
          </a:xfrm>
          <a:prstGeom prst="line">
            <a:avLst/>
          </a:prstGeom>
          <a:ln w="19050">
            <a:solidFill>
              <a:schemeClr val="tx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59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0D696F-4C4E-7B69-C7C0-CC210D450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541" y="1287400"/>
            <a:ext cx="9700489" cy="4283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800" u="sng" dirty="0">
                <a:solidFill>
                  <a:schemeClr val="bg2">
                    <a:lumMod val="25000"/>
                  </a:schemeClr>
                </a:solidFill>
              </a:rPr>
              <a:t>1. Sélection des données au sein de la table</a:t>
            </a:r>
          </a:p>
          <a:p>
            <a:pPr marL="0" indent="0">
              <a:buNone/>
            </a:pPr>
            <a:endParaRPr lang="fr-FR" sz="18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Pas de valeurs manquantes</a:t>
            </a:r>
          </a:p>
          <a:p>
            <a:pPr marL="0" indent="0">
              <a:buNone/>
            </a:pPr>
            <a:endParaRPr lang="fr-FR" sz="18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Recherche et élimination des observations avec des valeurs aberrantes.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=&gt; Application du principe des 3 x </a:t>
            </a:r>
            <a:r>
              <a:rPr lang="el-GR" dirty="0">
                <a:solidFill>
                  <a:schemeClr val="bg2">
                    <a:lumMod val="25000"/>
                  </a:schemeClr>
                </a:solidFill>
              </a:rPr>
              <a:t>σ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=&gt; De 55 692 observations, 7 970 sont considérées comme des « 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</a:rPr>
              <a:t>outliers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 » (environ 14% des données) : </a:t>
            </a:r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47 716 observations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 conservées</a:t>
            </a:r>
          </a:p>
          <a:p>
            <a:pPr marL="457200" lvl="1" indent="0">
              <a:buNone/>
            </a:pPr>
            <a:endParaRPr lang="fr-F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Suppression d’une colonne non informative: « Oral </a:t>
            </a:r>
            <a:r>
              <a:rPr lang="fr-FR" sz="1800" dirty="0" err="1">
                <a:solidFill>
                  <a:schemeClr val="bg2">
                    <a:lumMod val="25000"/>
                  </a:schemeClr>
                </a:solidFill>
              </a:rPr>
              <a:t>examination</a:t>
            </a:r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800" dirty="0" err="1">
                <a:solidFill>
                  <a:schemeClr val="bg2">
                    <a:lumMod val="25000"/>
                  </a:schemeClr>
                </a:solidFill>
              </a:rPr>
              <a:t>status</a:t>
            </a:r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 »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8745F40-3A0E-6B7B-D6D7-A008F8B13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645" y="5662334"/>
            <a:ext cx="107636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8DA0FBB-64B7-3088-D32E-A5573B9D0C27}"/>
              </a:ext>
            </a:extLst>
          </p:cNvPr>
          <p:cNvSpPr txBox="1"/>
          <p:nvPr/>
        </p:nvSpPr>
        <p:spPr>
          <a:xfrm>
            <a:off x="0" y="55985"/>
            <a:ext cx="12192000" cy="4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Pré-traitement des données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84EAA96-6919-C182-36FB-3EBDEE8B8C6E}"/>
              </a:ext>
            </a:extLst>
          </p:cNvPr>
          <p:cNvCxnSpPr/>
          <p:nvPr/>
        </p:nvCxnSpPr>
        <p:spPr>
          <a:xfrm>
            <a:off x="377782" y="590875"/>
            <a:ext cx="11520000" cy="0"/>
          </a:xfrm>
          <a:prstGeom prst="line">
            <a:avLst/>
          </a:prstGeom>
          <a:ln w="19050">
            <a:solidFill>
              <a:schemeClr val="bg2">
                <a:lumMod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99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44D148CD-8171-2048-309C-FE89402F71FD}"/>
              </a:ext>
            </a:extLst>
          </p:cNvPr>
          <p:cNvSpPr txBox="1"/>
          <p:nvPr/>
        </p:nvSpPr>
        <p:spPr>
          <a:xfrm>
            <a:off x="0" y="55985"/>
            <a:ext cx="12192000" cy="4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Pré-traitement des données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E76F91B-36D6-5FD5-0104-8C5A4AE5DA77}"/>
              </a:ext>
            </a:extLst>
          </p:cNvPr>
          <p:cNvCxnSpPr/>
          <p:nvPr/>
        </p:nvCxnSpPr>
        <p:spPr>
          <a:xfrm>
            <a:off x="377782" y="590875"/>
            <a:ext cx="11520000" cy="0"/>
          </a:xfrm>
          <a:prstGeom prst="line">
            <a:avLst/>
          </a:prstGeom>
          <a:ln w="19050">
            <a:solidFill>
              <a:schemeClr val="bg2">
                <a:lumMod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20864D04-D401-5855-9C3E-B396D087C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645" y="5662334"/>
            <a:ext cx="107636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479D358-EBD4-0933-6000-70712D8DB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607" y="1846667"/>
            <a:ext cx="9700489" cy="3164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800" u="sng" dirty="0">
                <a:solidFill>
                  <a:schemeClr val="bg2">
                    <a:lumMod val="25000"/>
                  </a:schemeClr>
                </a:solidFill>
              </a:rPr>
              <a:t>2. Préparation des données pour les algorithmes de Machine Learning</a:t>
            </a:r>
          </a:p>
          <a:p>
            <a:pPr marL="0" indent="0">
              <a:buNone/>
            </a:pPr>
            <a:endParaRPr lang="fr-FR" sz="18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Séparation de la colonne cible « smoking » (0 – 1) et des variables explicatives</a:t>
            </a:r>
          </a:p>
          <a:p>
            <a:endParaRPr lang="fr-FR" sz="18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Partage des données en un jeu de training (80%) et en un jeu de test (20%)</a:t>
            </a:r>
          </a:p>
          <a:p>
            <a:endParaRPr lang="fr-FR" sz="18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Encodage des données catégorielles (</a:t>
            </a:r>
            <a:r>
              <a:rPr lang="fr-FR" sz="1800" dirty="0" err="1">
                <a:solidFill>
                  <a:schemeClr val="bg2">
                    <a:lumMod val="25000"/>
                  </a:schemeClr>
                </a:solidFill>
              </a:rPr>
              <a:t>gender</a:t>
            </a:r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fr-FR" sz="1800" dirty="0" err="1">
                <a:solidFill>
                  <a:schemeClr val="bg2">
                    <a:lumMod val="25000"/>
                  </a:schemeClr>
                </a:solidFill>
              </a:rPr>
              <a:t>tartar</a:t>
            </a:r>
            <a:r>
              <a:rPr lang="fr-FR" sz="1800" dirty="0">
                <a:solidFill>
                  <a:schemeClr val="bg2">
                    <a:lumMod val="25000"/>
                  </a:schemeClr>
                </a:solidFill>
              </a:rPr>
              <a:t>) et standardisation des données numériques</a:t>
            </a:r>
          </a:p>
        </p:txBody>
      </p:sp>
    </p:spTree>
    <p:extLst>
      <p:ext uri="{BB962C8B-B14F-4D97-AF65-F5344CB8AC3E}">
        <p14:creationId xmlns:p14="http://schemas.microsoft.com/office/powerpoint/2010/main" val="708220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8745F40-3A0E-6B7B-D6D7-A008F8B13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645" y="5662334"/>
            <a:ext cx="107636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8DA0FBB-64B7-3088-D32E-A5573B9D0C27}"/>
              </a:ext>
            </a:extLst>
          </p:cNvPr>
          <p:cNvSpPr txBox="1"/>
          <p:nvPr/>
        </p:nvSpPr>
        <p:spPr>
          <a:xfrm>
            <a:off x="0" y="55985"/>
            <a:ext cx="12192000" cy="4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Modèles de classification utilisés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84EAA96-6919-C182-36FB-3EBDEE8B8C6E}"/>
              </a:ext>
            </a:extLst>
          </p:cNvPr>
          <p:cNvCxnSpPr/>
          <p:nvPr/>
        </p:nvCxnSpPr>
        <p:spPr>
          <a:xfrm>
            <a:off x="377782" y="590875"/>
            <a:ext cx="11520000" cy="0"/>
          </a:xfrm>
          <a:prstGeom prst="line">
            <a:avLst/>
          </a:prstGeom>
          <a:ln w="19050">
            <a:solidFill>
              <a:schemeClr val="bg2">
                <a:lumMod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C1A6A7A3-B2B9-94B0-CC57-82AB947B1301}"/>
              </a:ext>
            </a:extLst>
          </p:cNvPr>
          <p:cNvGrpSpPr/>
          <p:nvPr/>
        </p:nvGrpSpPr>
        <p:grpSpPr>
          <a:xfrm>
            <a:off x="657809" y="1391133"/>
            <a:ext cx="10532534" cy="3470943"/>
            <a:chOff x="657809" y="1233446"/>
            <a:chExt cx="10532534" cy="3470943"/>
          </a:xfrm>
        </p:grpSpPr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2392B417-182A-2106-D8B1-9B271DC28FA2}"/>
                </a:ext>
              </a:extLst>
            </p:cNvPr>
            <p:cNvSpPr txBox="1"/>
            <p:nvPr/>
          </p:nvSpPr>
          <p:spPr>
            <a:xfrm>
              <a:off x="657809" y="2396065"/>
              <a:ext cx="29151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u="sng" dirty="0">
                  <a:solidFill>
                    <a:schemeClr val="bg2">
                      <a:lumMod val="25000"/>
                    </a:schemeClr>
                  </a:solidFill>
                </a:rPr>
                <a:t>Régression logistique</a:t>
              </a:r>
            </a:p>
            <a:p>
              <a:endParaRPr lang="fr-FR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fr-FR" dirty="0">
                  <a:solidFill>
                    <a:schemeClr val="bg2">
                      <a:lumMod val="25000"/>
                    </a:schemeClr>
                  </a:solidFill>
                </a:rPr>
                <a:t>• Paramètres par défaut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0FDE3284-544D-9A80-CAB2-3E45B69DB0D5}"/>
                </a:ext>
              </a:extLst>
            </p:cNvPr>
            <p:cNvSpPr txBox="1"/>
            <p:nvPr/>
          </p:nvSpPr>
          <p:spPr>
            <a:xfrm>
              <a:off x="4385734" y="2396065"/>
              <a:ext cx="308774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u="sng" dirty="0" err="1">
                  <a:solidFill>
                    <a:schemeClr val="bg2">
                      <a:lumMod val="25000"/>
                    </a:schemeClr>
                  </a:solidFill>
                </a:rPr>
                <a:t>Decision</a:t>
              </a:r>
              <a:r>
                <a:rPr lang="fr-FR" u="sng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fr-FR" u="sng" dirty="0" err="1">
                  <a:solidFill>
                    <a:schemeClr val="bg2">
                      <a:lumMod val="25000"/>
                    </a:schemeClr>
                  </a:solidFill>
                </a:rPr>
                <a:t>Tree</a:t>
              </a:r>
              <a:endParaRPr lang="fr-FR" u="sng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fr-FR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fr-FR" dirty="0">
                  <a:solidFill>
                    <a:schemeClr val="bg2">
                      <a:lumMod val="25000"/>
                    </a:schemeClr>
                  </a:solidFill>
                </a:rPr>
                <a:t>• Paramètres par défaut</a:t>
              </a:r>
            </a:p>
            <a:p>
              <a:endParaRPr lang="fr-FR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fr-FR" dirty="0">
                  <a:solidFill>
                    <a:schemeClr val="bg2">
                      <a:lumMod val="25000"/>
                    </a:schemeClr>
                  </a:solidFill>
                </a:rPr>
                <a:t>• Modification des paramètres</a:t>
              </a:r>
            </a:p>
            <a:p>
              <a:r>
                <a:rPr lang="en-US" sz="1600" i="1" dirty="0" err="1">
                  <a:solidFill>
                    <a:schemeClr val="bg2">
                      <a:lumMod val="25000"/>
                    </a:schemeClr>
                  </a:solidFill>
                </a:rPr>
                <a:t>min_samples_split</a:t>
              </a:r>
              <a:r>
                <a:rPr lang="en-US" sz="1600" i="1" dirty="0">
                  <a:solidFill>
                    <a:schemeClr val="bg2">
                      <a:lumMod val="25000"/>
                    </a:schemeClr>
                  </a:solidFill>
                </a:rPr>
                <a:t>=80, </a:t>
              </a:r>
              <a:r>
                <a:rPr lang="en-US" sz="1600" i="1" dirty="0" err="1">
                  <a:solidFill>
                    <a:schemeClr val="bg2">
                      <a:lumMod val="25000"/>
                    </a:schemeClr>
                  </a:solidFill>
                </a:rPr>
                <a:t>class_weight</a:t>
              </a:r>
              <a:r>
                <a:rPr lang="en-US" sz="1600" i="1" dirty="0">
                  <a:solidFill>
                    <a:schemeClr val="bg2">
                      <a:lumMod val="25000"/>
                    </a:schemeClr>
                  </a:solidFill>
                </a:rPr>
                <a:t>="balanced"</a:t>
              </a:r>
              <a:endParaRPr lang="fr-FR" sz="1600" i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D19C4688-4721-BAC8-7024-E08F1804D406}"/>
                </a:ext>
              </a:extLst>
            </p:cNvPr>
            <p:cNvSpPr txBox="1"/>
            <p:nvPr/>
          </p:nvSpPr>
          <p:spPr>
            <a:xfrm>
              <a:off x="7879874" y="2396065"/>
              <a:ext cx="3310469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u="sng" dirty="0" err="1">
                  <a:solidFill>
                    <a:schemeClr val="bg2">
                      <a:lumMod val="25000"/>
                    </a:schemeClr>
                  </a:solidFill>
                </a:rPr>
                <a:t>Random</a:t>
              </a:r>
              <a:r>
                <a:rPr lang="fr-FR" u="sng" dirty="0">
                  <a:solidFill>
                    <a:schemeClr val="bg2">
                      <a:lumMod val="25000"/>
                    </a:schemeClr>
                  </a:solidFill>
                </a:rPr>
                <a:t> Forest</a:t>
              </a:r>
            </a:p>
            <a:p>
              <a:endParaRPr lang="fr-FR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fr-FR" dirty="0">
                  <a:solidFill>
                    <a:schemeClr val="bg2">
                      <a:lumMod val="25000"/>
                    </a:schemeClr>
                  </a:solidFill>
                </a:rPr>
                <a:t>• Paramètres par défaut</a:t>
              </a:r>
            </a:p>
            <a:p>
              <a:endParaRPr lang="fr-FR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fr-FR" dirty="0">
                  <a:solidFill>
                    <a:schemeClr val="bg2">
                      <a:lumMod val="25000"/>
                    </a:schemeClr>
                  </a:solidFill>
                </a:rPr>
                <a:t>• Modification des paramètres</a:t>
              </a:r>
            </a:p>
            <a:p>
              <a:r>
                <a:rPr lang="en-US" sz="1600" i="1" dirty="0" err="1">
                  <a:solidFill>
                    <a:schemeClr val="bg2">
                      <a:lumMod val="25000"/>
                    </a:schemeClr>
                  </a:solidFill>
                </a:rPr>
                <a:t>min_samples_split</a:t>
              </a:r>
              <a:r>
                <a:rPr lang="en-US" sz="1600" i="1" dirty="0">
                  <a:solidFill>
                    <a:schemeClr val="bg2">
                      <a:lumMod val="25000"/>
                    </a:schemeClr>
                  </a:solidFill>
                </a:rPr>
                <a:t>=80, </a:t>
              </a:r>
              <a:r>
                <a:rPr lang="en-US" sz="1600" i="1" dirty="0" err="1">
                  <a:solidFill>
                    <a:schemeClr val="bg2">
                      <a:lumMod val="25000"/>
                    </a:schemeClr>
                  </a:solidFill>
                </a:rPr>
                <a:t>class_weight</a:t>
              </a:r>
              <a:r>
                <a:rPr lang="en-US" sz="1600" i="1" dirty="0">
                  <a:solidFill>
                    <a:schemeClr val="bg2">
                      <a:lumMod val="25000"/>
                    </a:schemeClr>
                  </a:solidFill>
                </a:rPr>
                <a:t>="balanced"</a:t>
              </a:r>
              <a:endParaRPr lang="fr-FR" sz="1600" i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2D37D3C8-CE61-E0C2-D5D8-0C9178BC341A}"/>
                </a:ext>
              </a:extLst>
            </p:cNvPr>
            <p:cNvSpPr txBox="1"/>
            <p:nvPr/>
          </p:nvSpPr>
          <p:spPr>
            <a:xfrm>
              <a:off x="4820338" y="1233446"/>
              <a:ext cx="2214068" cy="369332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>
                      <a:lumMod val="25000"/>
                    </a:schemeClr>
                  </a:solidFill>
                </a:rPr>
                <a:t>Machine Learning</a:t>
              </a: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A91B131-9B20-D6CA-22F2-8F7A407CE5F1}"/>
                </a:ext>
              </a:extLst>
            </p:cNvPr>
            <p:cNvCxnSpPr/>
            <p:nvPr/>
          </p:nvCxnSpPr>
          <p:spPr>
            <a:xfrm>
              <a:off x="3979333" y="2489200"/>
              <a:ext cx="0" cy="2160000"/>
            </a:xfrm>
            <a:prstGeom prst="line">
              <a:avLst/>
            </a:prstGeom>
            <a:ln w="19050">
              <a:solidFill>
                <a:schemeClr val="tx2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36971AA5-01C9-0B6F-F78A-86C409A50E24}"/>
                </a:ext>
              </a:extLst>
            </p:cNvPr>
            <p:cNvCxnSpPr/>
            <p:nvPr/>
          </p:nvCxnSpPr>
          <p:spPr>
            <a:xfrm>
              <a:off x="7560733" y="2489200"/>
              <a:ext cx="0" cy="2160000"/>
            </a:xfrm>
            <a:prstGeom prst="line">
              <a:avLst/>
            </a:prstGeom>
            <a:ln w="19050">
              <a:solidFill>
                <a:schemeClr val="tx2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 : en angle 20">
              <a:extLst>
                <a:ext uri="{FF2B5EF4-FFF2-40B4-BE49-F238E27FC236}">
                  <a16:creationId xmlns:a16="http://schemas.microsoft.com/office/drawing/2014/main" id="{7A8FC0FC-A4F2-CBEB-EC0A-DB61A5A64954}"/>
                </a:ext>
              </a:extLst>
            </p:cNvPr>
            <p:cNvCxnSpPr>
              <a:stCxn id="9" idx="2"/>
              <a:endCxn id="2" idx="0"/>
            </p:cNvCxnSpPr>
            <p:nvPr/>
          </p:nvCxnSpPr>
          <p:spPr>
            <a:xfrm rot="5400000">
              <a:off x="3624729" y="93421"/>
              <a:ext cx="793287" cy="3812001"/>
            </a:xfrm>
            <a:prstGeom prst="bentConnector3">
              <a:avLst/>
            </a:prstGeom>
            <a:ln>
              <a:solidFill>
                <a:schemeClr val="tx2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 : en angle 22">
              <a:extLst>
                <a:ext uri="{FF2B5EF4-FFF2-40B4-BE49-F238E27FC236}">
                  <a16:creationId xmlns:a16="http://schemas.microsoft.com/office/drawing/2014/main" id="{1CA26AD6-5622-100A-1BA9-10C33AD5D0A8}"/>
                </a:ext>
              </a:extLst>
            </p:cNvPr>
            <p:cNvCxnSpPr>
              <a:stCxn id="9" idx="2"/>
              <a:endCxn id="6" idx="0"/>
            </p:cNvCxnSpPr>
            <p:nvPr/>
          </p:nvCxnSpPr>
          <p:spPr>
            <a:xfrm rot="16200000" flipH="1">
              <a:off x="7334597" y="195552"/>
              <a:ext cx="793287" cy="3607737"/>
            </a:xfrm>
            <a:prstGeom prst="bentConnector3">
              <a:avLst/>
            </a:prstGeom>
            <a:ln>
              <a:solidFill>
                <a:schemeClr val="tx2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 : en angle 24">
              <a:extLst>
                <a:ext uri="{FF2B5EF4-FFF2-40B4-BE49-F238E27FC236}">
                  <a16:creationId xmlns:a16="http://schemas.microsoft.com/office/drawing/2014/main" id="{A50CCEB5-99B6-2B76-828E-BA52FCA79EC3}"/>
                </a:ext>
              </a:extLst>
            </p:cNvPr>
            <p:cNvCxnSpPr>
              <a:cxnSpLocks/>
              <a:stCxn id="9" idx="2"/>
              <a:endCxn id="5" idx="0"/>
            </p:cNvCxnSpPr>
            <p:nvPr/>
          </p:nvCxnSpPr>
          <p:spPr>
            <a:xfrm rot="16200000" flipH="1">
              <a:off x="5531845" y="1998304"/>
              <a:ext cx="793287" cy="2233"/>
            </a:xfrm>
            <a:prstGeom prst="bentConnector3">
              <a:avLst/>
            </a:prstGeom>
            <a:ln>
              <a:solidFill>
                <a:schemeClr val="tx2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9380394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Bleu chau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2587</TotalTime>
  <Words>647</Words>
  <Application>Microsoft Office PowerPoint</Application>
  <PresentationFormat>Grand écran</PresentationFormat>
  <Paragraphs>132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Calibri</vt:lpstr>
      <vt:lpstr>Century Gothic</vt:lpstr>
      <vt:lpstr>Wingdings 3</vt:lpstr>
      <vt:lpstr>Secteur</vt:lpstr>
      <vt:lpstr>Dis moi comment tu vas, je te dirai si tu fumes…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 moi comment tu vas, je te dirai si tu fumes…</dc:title>
  <dc:creator>Ophélie</dc:creator>
  <cp:lastModifiedBy>muriel eppinger</cp:lastModifiedBy>
  <cp:revision>67</cp:revision>
  <dcterms:created xsi:type="dcterms:W3CDTF">2023-03-14T18:00:52Z</dcterms:created>
  <dcterms:modified xsi:type="dcterms:W3CDTF">2023-08-29T12:57:50Z</dcterms:modified>
</cp:coreProperties>
</file>