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4" r:id="rId3"/>
    <p:sldId id="263" r:id="rId4"/>
    <p:sldId id="270" r:id="rId5"/>
    <p:sldId id="266" r:id="rId6"/>
    <p:sldId id="269" r:id="rId7"/>
    <p:sldId id="265" r:id="rId8"/>
    <p:sldId id="26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0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ielle GUIANING" userId="9f6ad05445dfb905" providerId="LiveId" clId="{ECCECB0C-49E6-460A-B79E-C891E002DE9E}"/>
    <pc:docChg chg="modSld">
      <pc:chgData name="Murielle GUIANING" userId="9f6ad05445dfb905" providerId="LiveId" clId="{ECCECB0C-49E6-460A-B79E-C891E002DE9E}" dt="2024-10-24T23:35:30.757" v="0" actId="1076"/>
      <pc:docMkLst>
        <pc:docMk/>
      </pc:docMkLst>
      <pc:sldChg chg="modSp mod">
        <pc:chgData name="Murielle GUIANING" userId="9f6ad05445dfb905" providerId="LiveId" clId="{ECCECB0C-49E6-460A-B79E-C891E002DE9E}" dt="2024-10-24T23:35:30.757" v="0" actId="1076"/>
        <pc:sldMkLst>
          <pc:docMk/>
          <pc:sldMk cId="626224848" sldId="268"/>
        </pc:sldMkLst>
        <pc:graphicFrameChg chg="mod">
          <ac:chgData name="Murielle GUIANING" userId="9f6ad05445dfb905" providerId="LiveId" clId="{ECCECB0C-49E6-460A-B79E-C891E002DE9E}" dt="2024-10-24T23:35:30.757" v="0" actId="1076"/>
          <ac:graphicFrameMkLst>
            <pc:docMk/>
            <pc:sldMk cId="626224848" sldId="268"/>
            <ac:graphicFrameMk id="8" creationId="{9F1803A4-BC11-AA90-2E15-1EBDACD3814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3618\AppData\Roaming\Microsoft\Excel\Classeur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3618\AppData\Roaming\Microsoft\Excel\Classeur1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3618\AppData\Roaming\Microsoft\Excel\Classeur1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3618\AppData\Roaming\Microsoft\Excel\Classeur1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33618\AppData\Roaming\Microsoft\Excel\Classeur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F9-4DF7-8782-1879DA67979C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F9-4DF7-8782-1879DA67979C}"/>
              </c:ext>
            </c:extLst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375284051412396"/>
                      <c:h val="8.71829464011209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3F9-4DF7-8782-1879DA67979C}"/>
                </c:ext>
              </c:extLst>
            </c:dLbl>
            <c:dLbl>
              <c:idx val="1"/>
              <c:layout>
                <c:manualLayout>
                  <c:x val="-0.18107011144272608"/>
                  <c:y val="5.4470996553315386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52833298162049"/>
                      <c:h val="0.196410308905355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3F9-4DF7-8782-1879DA6797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Feuil1!$B$20:$B$21</c:f>
              <c:strCache>
                <c:ptCount val="2"/>
                <c:pt idx="0">
                  <c:v>Population</c:v>
                </c:pt>
                <c:pt idx="1">
                  <c:v>Sous Nutrition</c:v>
                </c:pt>
              </c:strCache>
            </c:strRef>
          </c:cat>
          <c:val>
            <c:numRef>
              <c:f>Feuil1!$C$20:$C$21</c:f>
              <c:numCache>
                <c:formatCode>0.00%</c:formatCode>
                <c:ptCount val="2"/>
                <c:pt idx="0">
                  <c:v>0.92900000000000005</c:v>
                </c:pt>
                <c:pt idx="1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F9-4DF7-8782-1879DA67979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4887935111924299"/>
          <c:y val="7.4386682264474049E-2"/>
          <c:w val="0.4818409479465609"/>
          <c:h val="0.8410912648436330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Feuil1!$B$24:$B$26</c:f>
              <c:strCache>
                <c:ptCount val="3"/>
                <c:pt idx="0">
                  <c:v>Production totale</c:v>
                </c:pt>
                <c:pt idx="1">
                  <c:v>Production végétaux</c:v>
                </c:pt>
                <c:pt idx="2">
                  <c:v>Production animalier</c:v>
                </c:pt>
              </c:strCache>
            </c:strRef>
          </c:cat>
          <c:val>
            <c:numRef>
              <c:f>Feuil1!$C$24:$C$26</c:f>
              <c:numCache>
                <c:formatCode>0.00%</c:formatCode>
                <c:ptCount val="3"/>
                <c:pt idx="0" formatCode="0%">
                  <c:v>1.2635000000000001</c:v>
                </c:pt>
                <c:pt idx="1">
                  <c:v>1.0405</c:v>
                </c:pt>
                <c:pt idx="2">
                  <c:v>0.223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D-4F95-A366-10DDE5D69E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27217999"/>
        <c:axId val="927216335"/>
      </c:barChart>
      <c:catAx>
        <c:axId val="927217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7216335"/>
        <c:crosses val="autoZero"/>
        <c:auto val="1"/>
        <c:lblAlgn val="ctr"/>
        <c:lblOffset val="100"/>
        <c:noMultiLvlLbl val="0"/>
      </c:catAx>
      <c:valAx>
        <c:axId val="927216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7217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Feuil2!$C$6:$C$7</c:f>
              <c:strCache>
                <c:ptCount val="2"/>
                <c:pt idx="0">
                  <c:v>Repartition de la disponibilité intérieur </c:v>
                </c:pt>
                <c:pt idx="1">
                  <c:v> globale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Feuil2!$B$8:$B$13</c:f>
              <c:strCache>
                <c:ptCount val="6"/>
                <c:pt idx="0">
                  <c:v>Nourriture </c:v>
                </c:pt>
                <c:pt idx="1">
                  <c:v>Traitement </c:v>
                </c:pt>
                <c:pt idx="2">
                  <c:v>Aliments pour animaux </c:v>
                </c:pt>
                <c:pt idx="3">
                  <c:v>Autres Utilisations</c:v>
                </c:pt>
                <c:pt idx="4">
                  <c:v>Pertes</c:v>
                </c:pt>
                <c:pt idx="5">
                  <c:v>Semences </c:v>
                </c:pt>
              </c:strCache>
            </c:strRef>
          </c:cat>
          <c:val>
            <c:numRef>
              <c:f>Feuil2!$C$8:$C$13</c:f>
              <c:numCache>
                <c:formatCode>0.00%</c:formatCode>
                <c:ptCount val="6"/>
                <c:pt idx="0">
                  <c:v>0.49509999999999998</c:v>
                </c:pt>
                <c:pt idx="1">
                  <c:v>0.2238</c:v>
                </c:pt>
                <c:pt idx="2">
                  <c:v>0.13239999999999999</c:v>
                </c:pt>
                <c:pt idx="3">
                  <c:v>8.7800000000000003E-2</c:v>
                </c:pt>
                <c:pt idx="4">
                  <c:v>4.6100000000000002E-2</c:v>
                </c:pt>
                <c:pt idx="5">
                  <c:v>1.5699999999999999E-2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6-488B-9F9A-A268849B594D}"/>
            </c:ext>
          </c:extLst>
        </c:ser>
        <c:ser>
          <c:idx val="1"/>
          <c:order val="1"/>
          <c:tx>
            <c:strRef>
              <c:f>Feuil2!$D$6:$D$7</c:f>
              <c:strCache>
                <c:ptCount val="2"/>
                <c:pt idx="0">
                  <c:v>Repartition de la disponibilité intérieur </c:v>
                </c:pt>
                <c:pt idx="1">
                  <c:v>Produits animaliers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Feuil2!$B$8:$B$13</c:f>
              <c:strCache>
                <c:ptCount val="6"/>
                <c:pt idx="0">
                  <c:v>Nourriture </c:v>
                </c:pt>
                <c:pt idx="1">
                  <c:v>Traitement </c:v>
                </c:pt>
                <c:pt idx="2">
                  <c:v>Aliments pour animaux </c:v>
                </c:pt>
                <c:pt idx="3">
                  <c:v>Autres Utilisations</c:v>
                </c:pt>
                <c:pt idx="4">
                  <c:v>Pertes</c:v>
                </c:pt>
                <c:pt idx="5">
                  <c:v>Semences </c:v>
                </c:pt>
              </c:strCache>
            </c:strRef>
          </c:cat>
          <c:val>
            <c:numRef>
              <c:f>Feuil2!$D$8:$D$13</c:f>
              <c:numCache>
                <c:formatCode>0.00%</c:formatCode>
                <c:ptCount val="6"/>
                <c:pt idx="0">
                  <c:v>0.86609999999999998</c:v>
                </c:pt>
                <c:pt idx="1">
                  <c:v>6.9999999999999999E-4</c:v>
                </c:pt>
                <c:pt idx="2">
                  <c:v>7.8700000000000006E-2</c:v>
                </c:pt>
                <c:pt idx="3">
                  <c:v>3.3799999999999997E-2</c:v>
                </c:pt>
                <c:pt idx="4">
                  <c:v>1.7500000000000002E-2</c:v>
                </c:pt>
                <c:pt idx="5">
                  <c:v>4.1000000000000003E-3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36-488B-9F9A-A268849B594D}"/>
            </c:ext>
          </c:extLst>
        </c:ser>
        <c:ser>
          <c:idx val="2"/>
          <c:order val="2"/>
          <c:tx>
            <c:strRef>
              <c:f>Feuil2!$E$6:$E$7</c:f>
              <c:strCache>
                <c:ptCount val="2"/>
                <c:pt idx="0">
                  <c:v>Repartition de la disponibilité intérieur </c:v>
                </c:pt>
                <c:pt idx="1">
                  <c:v>Produits végétaux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Feuil2!$B$8:$B$13</c:f>
              <c:strCache>
                <c:ptCount val="6"/>
                <c:pt idx="0">
                  <c:v>Nourriture </c:v>
                </c:pt>
                <c:pt idx="1">
                  <c:v>Traitement </c:v>
                </c:pt>
                <c:pt idx="2">
                  <c:v>Aliments pour animaux </c:v>
                </c:pt>
                <c:pt idx="3">
                  <c:v>Autres Utilisations</c:v>
                </c:pt>
                <c:pt idx="4">
                  <c:v>Pertes</c:v>
                </c:pt>
                <c:pt idx="5">
                  <c:v>Semences </c:v>
                </c:pt>
              </c:strCache>
            </c:strRef>
          </c:cat>
          <c:val>
            <c:numRef>
              <c:f>Feuil2!$E$8:$E$13</c:f>
              <c:numCache>
                <c:formatCode>0.00%</c:formatCode>
                <c:ptCount val="6"/>
                <c:pt idx="0">
                  <c:v>0.43530000000000002</c:v>
                </c:pt>
                <c:pt idx="1">
                  <c:v>0.25979999999999998</c:v>
                </c:pt>
                <c:pt idx="2">
                  <c:v>0.1411</c:v>
                </c:pt>
                <c:pt idx="3">
                  <c:v>9.6500000000000002E-2</c:v>
                </c:pt>
                <c:pt idx="4">
                  <c:v>5.0700000000000002E-2</c:v>
                </c:pt>
                <c:pt idx="5">
                  <c:v>1.7600000000000001E-2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36-488B-9F9A-A268849B59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86656735"/>
        <c:axId val="1686659647"/>
      </c:barChart>
      <c:catAx>
        <c:axId val="1686656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6659647"/>
        <c:crosses val="autoZero"/>
        <c:auto val="1"/>
        <c:lblAlgn val="ctr"/>
        <c:lblOffset val="100"/>
        <c:noMultiLvlLbl val="0"/>
      </c:catAx>
      <c:valAx>
        <c:axId val="168665964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68665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753116167777364"/>
          <c:y val="1.6909742363875463E-2"/>
          <c:w val="0.68121578432657504"/>
          <c:h val="0.13844951421106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Feuil4!$B$5:$B$14</c:f>
              <c:strCache>
                <c:ptCount val="10"/>
                <c:pt idx="0">
                  <c:v>République arabe syrienne</c:v>
                </c:pt>
                <c:pt idx="1">
                  <c:v>Éthiopie</c:v>
                </c:pt>
                <c:pt idx="2">
                  <c:v>Yémen</c:v>
                </c:pt>
                <c:pt idx="3">
                  <c:v>Soudan du Sud</c:v>
                </c:pt>
                <c:pt idx="4">
                  <c:v>Soudan</c:v>
                </c:pt>
                <c:pt idx="5">
                  <c:v>Kenya</c:v>
                </c:pt>
                <c:pt idx="6">
                  <c:v>Bangladesh</c:v>
                </c:pt>
                <c:pt idx="7">
                  <c:v>Somalie</c:v>
                </c:pt>
                <c:pt idx="8">
                  <c:v>République démocratique du Congo</c:v>
                </c:pt>
                <c:pt idx="9">
                  <c:v>Niger</c:v>
                </c:pt>
              </c:strCache>
            </c:strRef>
          </c:cat>
          <c:val>
            <c:numRef>
              <c:f>Feuil4!$C$5:$C$14</c:f>
              <c:numCache>
                <c:formatCode>General</c:formatCode>
                <c:ptCount val="10"/>
                <c:pt idx="0">
                  <c:v>1858943</c:v>
                </c:pt>
                <c:pt idx="1">
                  <c:v>1381294</c:v>
                </c:pt>
                <c:pt idx="2">
                  <c:v>1206484</c:v>
                </c:pt>
                <c:pt idx="3">
                  <c:v>695248</c:v>
                </c:pt>
                <c:pt idx="4">
                  <c:v>669784</c:v>
                </c:pt>
                <c:pt idx="5">
                  <c:v>552836</c:v>
                </c:pt>
                <c:pt idx="6">
                  <c:v>348188</c:v>
                </c:pt>
                <c:pt idx="7">
                  <c:v>292678</c:v>
                </c:pt>
                <c:pt idx="8">
                  <c:v>288502</c:v>
                </c:pt>
                <c:pt idx="9">
                  <c:v>276344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B-4DD4-93E8-492530B4E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3912207"/>
        <c:axId val="1683902639"/>
      </c:barChart>
      <c:catAx>
        <c:axId val="1683912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3902639"/>
        <c:crosses val="autoZero"/>
        <c:auto val="1"/>
        <c:lblAlgn val="ctr"/>
        <c:lblOffset val="100"/>
        <c:noMultiLvlLbl val="0"/>
      </c:catAx>
      <c:valAx>
        <c:axId val="1683902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391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Pays ayant le plus de disponibilité par habitant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Feuil6!$C$2</c:f>
              <c:strCache>
                <c:ptCount val="1"/>
                <c:pt idx="0">
                  <c:v>taux_sn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Feuil6!$A$3:$A$12</c:f>
              <c:strCache>
                <c:ptCount val="10"/>
                <c:pt idx="0">
                  <c:v>Autriche</c:v>
                </c:pt>
                <c:pt idx="1">
                  <c:v>Belgique</c:v>
                </c:pt>
                <c:pt idx="2">
                  <c:v>Turquie</c:v>
                </c:pt>
                <c:pt idx="3">
                  <c:v>États-Unis d'Amérique</c:v>
                </c:pt>
                <c:pt idx="4">
                  <c:v>Israël</c:v>
                </c:pt>
                <c:pt idx="5">
                  <c:v>Irlande</c:v>
                </c:pt>
                <c:pt idx="6">
                  <c:v>Italie</c:v>
                </c:pt>
                <c:pt idx="7">
                  <c:v>Luxembourg</c:v>
                </c:pt>
                <c:pt idx="8">
                  <c:v>Égypte</c:v>
                </c:pt>
                <c:pt idx="9">
                  <c:v>Allemagne</c:v>
                </c:pt>
              </c:strCache>
            </c:strRef>
          </c:cat>
          <c:val>
            <c:numRef>
              <c:f>Feuil6!$C$3:$C$12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0.00%">
                  <c:v>4.7500000000000001E-2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8-4583-88AA-5D4B7E1B6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6038543"/>
        <c:axId val="1846033967"/>
      </c:barChart>
      <c:lineChart>
        <c:grouping val="standard"/>
        <c:varyColors val="0"/>
        <c:ser>
          <c:idx val="0"/>
          <c:order val="0"/>
          <c:tx>
            <c:strRef>
              <c:f>Feuil6!$B$2</c:f>
              <c:strCache>
                <c:ptCount val="1"/>
                <c:pt idx="0">
                  <c:v>da_kcal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Feuil6!$A$3:$A$12</c:f>
              <c:strCache>
                <c:ptCount val="10"/>
                <c:pt idx="0">
                  <c:v>Autriche</c:v>
                </c:pt>
                <c:pt idx="1">
                  <c:v>Belgique</c:v>
                </c:pt>
                <c:pt idx="2">
                  <c:v>Turquie</c:v>
                </c:pt>
                <c:pt idx="3">
                  <c:v>États-Unis d'Amérique</c:v>
                </c:pt>
                <c:pt idx="4">
                  <c:v>Israël</c:v>
                </c:pt>
                <c:pt idx="5">
                  <c:v>Irlande</c:v>
                </c:pt>
                <c:pt idx="6">
                  <c:v>Italie</c:v>
                </c:pt>
                <c:pt idx="7">
                  <c:v>Luxembourg</c:v>
                </c:pt>
                <c:pt idx="8">
                  <c:v>Égypte</c:v>
                </c:pt>
                <c:pt idx="9">
                  <c:v>Allemagne</c:v>
                </c:pt>
              </c:strCache>
            </c:strRef>
          </c:cat>
          <c:val>
            <c:numRef>
              <c:f>Feuil6!$B$3:$B$12</c:f>
              <c:numCache>
                <c:formatCode>General</c:formatCode>
                <c:ptCount val="10"/>
                <c:pt idx="0">
                  <c:v>3770</c:v>
                </c:pt>
                <c:pt idx="1">
                  <c:v>3737</c:v>
                </c:pt>
                <c:pt idx="2">
                  <c:v>3708</c:v>
                </c:pt>
                <c:pt idx="3">
                  <c:v>3682</c:v>
                </c:pt>
                <c:pt idx="4">
                  <c:v>3610</c:v>
                </c:pt>
                <c:pt idx="5">
                  <c:v>3602</c:v>
                </c:pt>
                <c:pt idx="6">
                  <c:v>3578</c:v>
                </c:pt>
                <c:pt idx="7">
                  <c:v>3540</c:v>
                </c:pt>
                <c:pt idx="8">
                  <c:v>3518</c:v>
                </c:pt>
                <c:pt idx="9">
                  <c:v>3503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68-4583-88AA-5D4B7E1B6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6032719"/>
        <c:axId val="1846034799"/>
      </c:lineChart>
      <c:catAx>
        <c:axId val="184603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6034799"/>
        <c:crosses val="autoZero"/>
        <c:auto val="1"/>
        <c:lblAlgn val="ctr"/>
        <c:lblOffset val="100"/>
        <c:noMultiLvlLbl val="0"/>
      </c:catAx>
      <c:valAx>
        <c:axId val="184603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6032719"/>
        <c:crosses val="autoZero"/>
        <c:crossBetween val="between"/>
      </c:valAx>
      <c:valAx>
        <c:axId val="1846033967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6038543"/>
        <c:crosses val="max"/>
        <c:crossBetween val="between"/>
      </c:valAx>
      <c:catAx>
        <c:axId val="18460385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46033967"/>
        <c:crossesAt val="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>
                <a:effectLst/>
              </a:rPr>
              <a:t>Pays ayant le moins de disponibilité par habitant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Feuil6!$I$1</c:f>
              <c:strCache>
                <c:ptCount val="1"/>
                <c:pt idx="0">
                  <c:v>taux_sn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Feuil6!$G$2:$G$11</c:f>
              <c:strCache>
                <c:ptCount val="10"/>
                <c:pt idx="0">
                  <c:v>République centrafricaine</c:v>
                </c:pt>
                <c:pt idx="1">
                  <c:v>Zambie</c:v>
                </c:pt>
                <c:pt idx="2">
                  <c:v>Madagascar</c:v>
                </c:pt>
                <c:pt idx="3">
                  <c:v>Afghanistan</c:v>
                </c:pt>
                <c:pt idx="4">
                  <c:v>Haïti</c:v>
                </c:pt>
                <c:pt idx="5">
                  <c:v>République populaire démocratique de Corée</c:v>
                </c:pt>
                <c:pt idx="6">
                  <c:v>Tchad</c:v>
                </c:pt>
                <c:pt idx="7">
                  <c:v>Zimbabwe</c:v>
                </c:pt>
                <c:pt idx="8">
                  <c:v>Ouganda</c:v>
                </c:pt>
                <c:pt idx="9">
                  <c:v>Timor-Leste</c:v>
                </c:pt>
              </c:strCache>
            </c:strRef>
          </c:cat>
          <c:val>
            <c:numRef>
              <c:f>Feuil6!$I$2:$I$11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 formatCode="0.00%">
                  <c:v>0.42249999999999999</c:v>
                </c:pt>
                <c:pt idx="3" formatCode="0.00%">
                  <c:v>0.27579999999999999</c:v>
                </c:pt>
                <c:pt idx="4" formatCode="0.00%">
                  <c:v>0.4904</c:v>
                </c:pt>
                <c:pt idx="5" formatCode="0.00%">
                  <c:v>0.44929999999999998</c:v>
                </c:pt>
                <c:pt idx="6" formatCode="0.00%">
                  <c:v>0.37819999999999998</c:v>
                </c:pt>
                <c:pt idx="7">
                  <c:v>0</c:v>
                </c:pt>
                <c:pt idx="8">
                  <c:v>0</c:v>
                </c:pt>
                <c:pt idx="9" formatCode="0.00%">
                  <c:v>0.3468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4F-4E9C-9807-D0E3D0A01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2562320"/>
        <c:axId val="1562559408"/>
      </c:barChart>
      <c:lineChart>
        <c:grouping val="standard"/>
        <c:varyColors val="0"/>
        <c:ser>
          <c:idx val="0"/>
          <c:order val="0"/>
          <c:tx>
            <c:strRef>
              <c:f>Feuil6!$H$1</c:f>
              <c:strCache>
                <c:ptCount val="1"/>
                <c:pt idx="0">
                  <c:v>da_kcal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Feuil6!$G$2:$G$11</c:f>
              <c:strCache>
                <c:ptCount val="10"/>
                <c:pt idx="0">
                  <c:v>République centrafricaine</c:v>
                </c:pt>
                <c:pt idx="1">
                  <c:v>Zambie</c:v>
                </c:pt>
                <c:pt idx="2">
                  <c:v>Madagascar</c:v>
                </c:pt>
                <c:pt idx="3">
                  <c:v>Afghanistan</c:v>
                </c:pt>
                <c:pt idx="4">
                  <c:v>Haïti</c:v>
                </c:pt>
                <c:pt idx="5">
                  <c:v>République populaire démocratique de Corée</c:v>
                </c:pt>
                <c:pt idx="6">
                  <c:v>Tchad</c:v>
                </c:pt>
                <c:pt idx="7">
                  <c:v>Zimbabwe</c:v>
                </c:pt>
                <c:pt idx="8">
                  <c:v>Ouganda</c:v>
                </c:pt>
                <c:pt idx="9">
                  <c:v>Timor-Leste</c:v>
                </c:pt>
              </c:strCache>
            </c:strRef>
          </c:cat>
          <c:val>
            <c:numRef>
              <c:f>Feuil6!$H$2:$H$11</c:f>
              <c:numCache>
                <c:formatCode>General</c:formatCode>
                <c:ptCount val="10"/>
                <c:pt idx="0">
                  <c:v>1879</c:v>
                </c:pt>
                <c:pt idx="1">
                  <c:v>1924</c:v>
                </c:pt>
                <c:pt idx="2">
                  <c:v>2056</c:v>
                </c:pt>
                <c:pt idx="3">
                  <c:v>2087</c:v>
                </c:pt>
                <c:pt idx="4">
                  <c:v>2089</c:v>
                </c:pt>
                <c:pt idx="5">
                  <c:v>2093</c:v>
                </c:pt>
                <c:pt idx="6">
                  <c:v>2109</c:v>
                </c:pt>
                <c:pt idx="7">
                  <c:v>2113</c:v>
                </c:pt>
                <c:pt idx="8">
                  <c:v>2126</c:v>
                </c:pt>
                <c:pt idx="9">
                  <c:v>2129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4F-4E9C-9807-D0E3D0A01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694799"/>
        <c:axId val="764491647"/>
      </c:lineChart>
      <c:catAx>
        <c:axId val="17446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64491647"/>
        <c:crosses val="autoZero"/>
        <c:auto val="1"/>
        <c:lblAlgn val="ctr"/>
        <c:lblOffset val="100"/>
        <c:noMultiLvlLbl val="0"/>
      </c:catAx>
      <c:valAx>
        <c:axId val="76449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4694799"/>
        <c:crosses val="autoZero"/>
        <c:crossBetween val="between"/>
      </c:valAx>
      <c:valAx>
        <c:axId val="156255940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62562320"/>
        <c:crosses val="max"/>
        <c:crossBetween val="between"/>
      </c:valAx>
      <c:catAx>
        <c:axId val="1562562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62559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BD8-4B37-B847-76FA6AACED0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BD8-4B37-B847-76FA6AACED0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BD8-4B37-B847-76FA6AACED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Feuil1!$B$5:$B$7</c:f>
              <c:strCache>
                <c:ptCount val="3"/>
                <c:pt idx="0">
                  <c:v>poportion exportée </c:v>
                </c:pt>
                <c:pt idx="1">
                  <c:v>proportion consonmée (nourriture)</c:v>
                </c:pt>
                <c:pt idx="2">
                  <c:v>proportion annimaux </c:v>
                </c:pt>
              </c:strCache>
            </c:strRef>
          </c:cat>
          <c:val>
            <c:numRef>
              <c:f>Feuil1!$C$5:$C$7</c:f>
              <c:numCache>
                <c:formatCode>0.00%</c:formatCode>
                <c:ptCount val="3"/>
                <c:pt idx="0">
                  <c:v>0.83409999999999995</c:v>
                </c:pt>
                <c:pt idx="1">
                  <c:v>2.8799999999999999E-2</c:v>
                </c:pt>
                <c:pt idx="2">
                  <c:v>5.9499999999999997E-2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D8-4B37-B847-76FA6AACE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115926890634238E-2"/>
          <c:y val="0.86976254718572044"/>
          <c:w val="0.92288404538786251"/>
          <c:h val="0.11650873233102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A69-4BF3-BE2A-94990166592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69-4BF3-BE2A-94990166592A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69-4BF3-BE2A-9499016659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Feuil1!$B$13:$B$15</c:f>
              <c:strCache>
                <c:ptCount val="3"/>
                <c:pt idx="0">
                  <c:v>CONSOMMATION DES CEREALES</c:v>
                </c:pt>
                <c:pt idx="1">
                  <c:v>Consommation destiné aux Aninaux</c:v>
                </c:pt>
                <c:pt idx="2">
                  <c:v>Consommation destiné à la nourriture humaine</c:v>
                </c:pt>
              </c:strCache>
            </c:strRef>
          </c:cat>
          <c:val>
            <c:numRef>
              <c:f>Feuil1!$C$13:$C$15</c:f>
              <c:numCache>
                <c:formatCode>0.00%</c:formatCode>
                <c:ptCount val="3"/>
                <c:pt idx="1">
                  <c:v>0.45839999999999997</c:v>
                </c:pt>
                <c:pt idx="2">
                  <c:v>0.54159999999999997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69-4BF3-BE2A-9499016659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Feuil3!$B$5:$B$14</cx:f>
        <cx:lvl ptCount="10">
          <cx:pt idx="0">Haïti</cx:pt>
          <cx:pt idx="1">République populaire démocratique de Corée</cx:pt>
          <cx:pt idx="2">Madagascar</cx:pt>
          <cx:pt idx="3">Libéria</cx:pt>
          <cx:pt idx="4">Lesotho</cx:pt>
          <cx:pt idx="5">Tchad</cx:pt>
          <cx:pt idx="6">Rwanda</cx:pt>
          <cx:pt idx="7">Mozambique</cx:pt>
          <cx:pt idx="8">Timor-Leste</cx:pt>
          <cx:pt idx="9">Afghanistan</cx:pt>
        </cx:lvl>
      </cx:strDim>
      <cx:numDim type="val">
        <cx:f>Feuil3!$C$5:$C$14</cx:f>
        <cx:lvl ptCount="10" formatCode="0.00%">
          <cx:pt idx="0">0.48259999999999997</cx:pt>
          <cx:pt idx="1">0.47189999999999999</cx:pt>
          <cx:pt idx="2">0.41060000000000002</cx:pt>
          <cx:pt idx="3">0.38279999999999997</cx:pt>
          <cx:pt idx="4">0.38250000000000001</cx:pt>
          <cx:pt idx="5">0.37959999999999999</cx:pt>
          <cx:pt idx="6">0.35060000000000002</cx:pt>
          <cx:pt idx="7">0.3281</cx:pt>
          <cx:pt idx="8">0.32169999999999999</cx:pt>
          <cx:pt idx="9">0.2893</cx:pt>
        </cx:lvl>
      </cx:numDim>
    </cx:data>
  </cx:chartData>
  <cx:chart>
    <cx:plotArea>
      <cx:plotAreaRegion>
        <cx:series layoutId="funnel" uniqueId="{885FAB6E-45F8-4EEF-B32A-E1C7C2F9B886}">
          <cx:tx>
            <cx:txData>
              <cx:f>Feuil3!$C$4</cx:f>
              <cx:v>taux de 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0" i="0">
                    <a:solidFill>
                      <a:srgbClr val="59595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fr-FR" sz="1200"/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fr-FR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0.12069</cdr:x>
      <cdr:y>0.75546</cdr:y>
    </cdr:from>
    <cdr:to>
      <cdr:x>0.16105</cdr:x>
      <cdr:y>0.81274</cdr:y>
    </cdr:to>
    <cdr:pic>
      <cdr:nvPicPr>
        <cdr:cNvPr id="2" name="Graphic 7">
          <a:extLst xmlns:a="http://schemas.openxmlformats.org/drawingml/2006/main">
            <a:ext uri="{FF2B5EF4-FFF2-40B4-BE49-F238E27FC236}">
              <a16:creationId xmlns:a16="http://schemas.microsoft.com/office/drawing/2014/main" id="{BAF044D8-002D-1CFA-3F75-B5B8FD0F5E0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47529" y="3295923"/>
          <a:ext cx="249988" cy="24990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852F-5A88-4BA7-B4F1-09ED80CA32AD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7BBA4-49D7-452C-99F1-474F64C83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37ED-9E22-45A5-88F7-6D2102E2FCA1}" type="datetime1">
              <a:rPr lang="fr-FR" smtClean="0"/>
              <a:t>25/10/2024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0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3282-2B40-496F-AF2C-76625C000340}" type="datetime1">
              <a:rPr lang="fr-FR" smtClean="0"/>
              <a:t>25/10/2024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3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14BB-2E62-4852-8DF5-B77E11F4B08C}" type="datetime1">
              <a:rPr lang="fr-FR" smtClean="0"/>
              <a:t>25/10/2024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68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3F6C-8E9E-4E0A-B04F-A4AF5692DFA7}" type="datetime1">
              <a:rPr lang="fr-FR" smtClean="0"/>
              <a:t>25/10/2024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44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3C-87D7-4634-A892-30BBEAB0166D}" type="datetime1">
              <a:rPr lang="fr-FR" smtClean="0"/>
              <a:t>25/10/2024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3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080-CF31-46A6-91F1-E49A9BABB56C}" type="datetime1">
              <a:rPr lang="fr-FR" smtClean="0"/>
              <a:t>25/10/2024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93B2-A952-4868-9A55-265C62C70CD9}" type="datetime1">
              <a:rPr lang="fr-FR" smtClean="0"/>
              <a:t>25/10/2024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0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4CEF-18E5-4F91-9D99-1C25D300279D}" type="datetime1">
              <a:rPr lang="fr-FR" smtClean="0"/>
              <a:t>25/10/2024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8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8A0-7C9F-44D9-A177-363B9EAA6BA3}" type="datetime1">
              <a:rPr lang="fr-FR" smtClean="0"/>
              <a:t>25/10/2024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9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5403-E96C-45EA-810B-90243642213B}" type="datetime1">
              <a:rPr lang="fr-FR" smtClean="0"/>
              <a:t>25/10/2024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0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0C9-3422-4C52-8A9F-0194B2B98708}" type="datetime1">
              <a:rPr lang="fr-FR" smtClean="0"/>
              <a:t>25/10/2024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F023-8D80-4C60-AC04-0D17D3EB084C}" type="datetime1">
              <a:rPr lang="fr-FR" smtClean="0"/>
              <a:t>25/10/2024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insécurite_alimentaire –N°4_ MGK_10/2022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C2F1F-1F55-4F21-BFA9-252D4CBDB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96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D0DAE-1C53-5950-0A54-FE029D867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244" y="2790803"/>
            <a:ext cx="6527278" cy="2292185"/>
          </a:xfrm>
        </p:spPr>
        <p:txBody>
          <a:bodyPr anchor="b">
            <a:normAutofit fontScale="90000"/>
          </a:bodyPr>
          <a:lstStyle/>
          <a:p>
            <a:r>
              <a:rPr lang="fr-FR" sz="5600" dirty="0"/>
              <a:t>INSECURITE ALIMENTAIRE</a:t>
            </a:r>
            <a:br>
              <a:rPr lang="fr-FR" sz="5600" dirty="0"/>
            </a:br>
            <a:endParaRPr lang="fr-FR" sz="5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9F606-B92D-46D6-F713-0EF5CFF7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49" y="655066"/>
            <a:ext cx="4578317" cy="130482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D1B5F-E9D0-BE16-8D83-7662B431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61450" y="6492875"/>
            <a:ext cx="3130550" cy="365125"/>
          </a:xfrm>
        </p:spPr>
        <p:txBody>
          <a:bodyPr/>
          <a:lstStyle/>
          <a:p>
            <a:r>
              <a:rPr lang="fr-FR"/>
              <a:t>insécurite_alimentaire –N°4_ MGK_10/2022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A53437-0620-F5B1-DD6F-FF482453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312"/>
            <a:ext cx="5021244" cy="73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2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0A1589F3-D88F-14CA-5BA6-2BA9861F9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766294"/>
              </p:ext>
            </p:extLst>
          </p:nvPr>
        </p:nvGraphicFramePr>
        <p:xfrm>
          <a:off x="5882197" y="747511"/>
          <a:ext cx="4704523" cy="387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3EDFA7-EBC0-2651-7E9A-AD77FB3B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41675" y="6492874"/>
            <a:ext cx="4114800" cy="365125"/>
          </a:xfrm>
        </p:spPr>
        <p:txBody>
          <a:bodyPr/>
          <a:lstStyle/>
          <a:p>
            <a:r>
              <a:rPr lang="fr-FR" sz="900" dirty="0" err="1"/>
              <a:t>insécurite_alimentaire</a:t>
            </a:r>
            <a:r>
              <a:rPr lang="fr-FR" sz="900" dirty="0"/>
              <a:t> –N°4_ MGK_10/2022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592BE8-9329-43E5-A2FF-F250473F8A69}"/>
              </a:ext>
            </a:extLst>
          </p:cNvPr>
          <p:cNvSpPr txBox="1"/>
          <p:nvPr/>
        </p:nvSpPr>
        <p:spPr>
          <a:xfrm>
            <a:off x="6901249" y="6161079"/>
            <a:ext cx="43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Consommation des céréales en 2013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6A1BE0-021D-A3A6-6C3E-9EB369B32A7A}"/>
              </a:ext>
            </a:extLst>
          </p:cNvPr>
          <p:cNvSpPr txBox="1"/>
          <p:nvPr/>
        </p:nvSpPr>
        <p:spPr>
          <a:xfrm>
            <a:off x="4988560" y="4910160"/>
            <a:ext cx="704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liste_cereales</a:t>
            </a:r>
            <a:r>
              <a:rPr lang="fr-FR" dirty="0"/>
              <a:t>= [Seigle, Riz (Eq Blanchi), Orge, Maïs, Céréales, Autres, Blé, Avoine,    Sorgho, Millet, Céréales, Autres, Huile de Germe de Maïs, Huile de Son de Riz]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345A99-C4F8-5636-315E-7B153A05AD67}"/>
              </a:ext>
            </a:extLst>
          </p:cNvPr>
          <p:cNvSpPr txBox="1">
            <a:spLocks/>
          </p:cNvSpPr>
          <p:nvPr/>
        </p:nvSpPr>
        <p:spPr>
          <a:xfrm>
            <a:off x="948646" y="747510"/>
            <a:ext cx="3909388" cy="3386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500" b="1" dirty="0"/>
            </a:br>
            <a:br>
              <a:rPr lang="en-US" sz="3500" b="1" dirty="0"/>
            </a:br>
            <a:r>
              <a:rPr lang="en-US" sz="3500" b="1" dirty="0"/>
              <a:t>46%  des </a:t>
            </a:r>
            <a:r>
              <a:rPr lang="en-US" sz="3500" b="1" dirty="0" err="1"/>
              <a:t>céréales</a:t>
            </a:r>
            <a:r>
              <a:rPr lang="en-US" sz="3500" b="1" dirty="0"/>
              <a:t> </a:t>
            </a:r>
            <a:r>
              <a:rPr lang="en-US" sz="3500" b="1" dirty="0" err="1"/>
              <a:t>destinées</a:t>
            </a:r>
            <a:r>
              <a:rPr lang="en-US" sz="3500" b="1" dirty="0"/>
              <a:t> à la </a:t>
            </a:r>
            <a:r>
              <a:rPr lang="en-US" sz="3500" b="1" dirty="0" err="1"/>
              <a:t>consommation</a:t>
            </a:r>
            <a:r>
              <a:rPr lang="en-US" sz="3500" b="1" dirty="0"/>
              <a:t> </a:t>
            </a:r>
            <a:r>
              <a:rPr lang="en-US" sz="3500" b="1" dirty="0" err="1"/>
              <a:t>sert</a:t>
            </a:r>
            <a:r>
              <a:rPr lang="en-US" sz="3500" b="1" dirty="0"/>
              <a:t> de </a:t>
            </a:r>
            <a:r>
              <a:rPr lang="en-US" sz="3500" b="1" dirty="0" err="1"/>
              <a:t>nourriture</a:t>
            </a:r>
            <a:r>
              <a:rPr lang="en-US" sz="3500" b="1" dirty="0"/>
              <a:t> pour </a:t>
            </a:r>
            <a:r>
              <a:rPr lang="en-US" sz="3500" b="1" dirty="0" err="1"/>
              <a:t>animaux</a:t>
            </a:r>
            <a:r>
              <a:rPr lang="en-US" sz="3500" b="1" dirty="0"/>
              <a:t> </a:t>
            </a:r>
            <a:br>
              <a:rPr lang="en-US" sz="3500" b="1" dirty="0"/>
            </a:b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15894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0BD454-28D0-99B2-19D6-A5DE6D4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776" y="1616993"/>
            <a:ext cx="3869504" cy="2403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7,1% de la population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mondiale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était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état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sous nutrition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2017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704A1F7-EDC9-5B66-6C61-D5E6AB96C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44519"/>
              </p:ext>
            </p:extLst>
          </p:nvPr>
        </p:nvGraphicFramePr>
        <p:xfrm>
          <a:off x="6330826" y="1082498"/>
          <a:ext cx="4975650" cy="524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ECC069-56B5-53BF-67DF-FFFC2B9B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617" y="6585977"/>
            <a:ext cx="3163949" cy="198871"/>
          </a:xfrm>
        </p:spPr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AE5CC2-2EE4-F2BC-3EFA-4E6FD62F5CAA}"/>
              </a:ext>
            </a:extLst>
          </p:cNvPr>
          <p:cNvSpPr txBox="1"/>
          <p:nvPr/>
        </p:nvSpPr>
        <p:spPr>
          <a:xfrm>
            <a:off x="5344160" y="6415516"/>
            <a:ext cx="624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P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roportion de personnes en état de sous-nutrition année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09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0BD454-28D0-99B2-19D6-A5DE6D4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088" y="855195"/>
            <a:ext cx="6822380" cy="6982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3600" b="1" dirty="0"/>
              <a:t>La production des produits végétaux pourrait nourrir 104% de la population mondiale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B725DC4-CDDE-C5B4-D426-4E87F434E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26002"/>
              </p:ext>
            </p:extLst>
          </p:nvPr>
        </p:nvGraphicFramePr>
        <p:xfrm>
          <a:off x="6138654" y="1553460"/>
          <a:ext cx="5535713" cy="386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7" descr="Deciduous tree">
            <a:extLst>
              <a:ext uri="{FF2B5EF4-FFF2-40B4-BE49-F238E27FC236}">
                <a16:creationId xmlns:a16="http://schemas.microsoft.com/office/drawing/2014/main" id="{BAF044D8-002D-1CFA-3F75-B5B8FD0F5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6388" y="3156676"/>
            <a:ext cx="684519" cy="684519"/>
          </a:xfrm>
          <a:prstGeom prst="rect">
            <a:avLst/>
          </a:prstGeom>
        </p:spPr>
      </p:pic>
      <p:sp>
        <p:nvSpPr>
          <p:cNvPr id="7" name="Rectangle 6" descr="Vache">
            <a:extLst>
              <a:ext uri="{FF2B5EF4-FFF2-40B4-BE49-F238E27FC236}">
                <a16:creationId xmlns:a16="http://schemas.microsoft.com/office/drawing/2014/main" id="{78CD4F2C-4521-9DD6-ED6B-5911BE0F3897}"/>
              </a:ext>
            </a:extLst>
          </p:cNvPr>
          <p:cNvSpPr/>
          <p:nvPr/>
        </p:nvSpPr>
        <p:spPr>
          <a:xfrm>
            <a:off x="6064672" y="2066395"/>
            <a:ext cx="653374" cy="68451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9A6833F-C7E1-62AE-6BB5-7F077CD65BC8}"/>
              </a:ext>
            </a:extLst>
          </p:cNvPr>
          <p:cNvGrpSpPr/>
          <p:nvPr/>
        </p:nvGrpSpPr>
        <p:grpSpPr>
          <a:xfrm>
            <a:off x="6233052" y="4366146"/>
            <a:ext cx="473669" cy="346628"/>
            <a:chOff x="5685335" y="4377514"/>
            <a:chExt cx="1085572" cy="36933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0DB6044-7BAD-255A-5723-A61DF203339B}"/>
                </a:ext>
              </a:extLst>
            </p:cNvPr>
            <p:cNvSpPr txBox="1"/>
            <p:nvPr/>
          </p:nvSpPr>
          <p:spPr>
            <a:xfrm>
              <a:off x="6452620" y="4377514"/>
              <a:ext cx="31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  <p:sp>
          <p:nvSpPr>
            <p:cNvPr id="9" name="Rectangle 8" descr="Vache">
              <a:extLst>
                <a:ext uri="{FF2B5EF4-FFF2-40B4-BE49-F238E27FC236}">
                  <a16:creationId xmlns:a16="http://schemas.microsoft.com/office/drawing/2014/main" id="{5F72B0B6-A8A5-94AD-1CC9-8D2A80BA6D3C}"/>
                </a:ext>
              </a:extLst>
            </p:cNvPr>
            <p:cNvSpPr/>
            <p:nvPr/>
          </p:nvSpPr>
          <p:spPr>
            <a:xfrm>
              <a:off x="5685335" y="4445460"/>
              <a:ext cx="605673" cy="301386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23BFE047-6117-02B9-FF7B-882D737B5C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685"/>
          <a:stretch/>
        </p:blipFill>
        <p:spPr>
          <a:xfrm>
            <a:off x="767432" y="657967"/>
            <a:ext cx="4176227" cy="32308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808A87F-40CB-F087-FFCB-573FF7DD0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3675" y="4475395"/>
            <a:ext cx="2474160" cy="206422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12A16C-AAFA-0C42-1249-E2948D0F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7556" y="6439087"/>
            <a:ext cx="4114800" cy="365125"/>
          </a:xfrm>
        </p:spPr>
        <p:txBody>
          <a:bodyPr/>
          <a:lstStyle/>
          <a:p>
            <a:r>
              <a:rPr lang="fr-FR" dirty="0" err="1"/>
              <a:t>insécurite_alimentaire</a:t>
            </a:r>
            <a:r>
              <a:rPr lang="fr-FR" dirty="0"/>
              <a:t> –N°4_ MGK_10/2022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C3AD9D-B24F-52E9-DD1B-2E9823F977F8}"/>
              </a:ext>
            </a:extLst>
          </p:cNvPr>
          <p:cNvSpPr txBox="1"/>
          <p:nvPr/>
        </p:nvSpPr>
        <p:spPr>
          <a:xfrm>
            <a:off x="5437087" y="5652498"/>
            <a:ext cx="629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271A38"/>
                </a:solidFill>
                <a:latin typeface="Inter"/>
              </a:rPr>
              <a:t>N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ombre théorique de personnes qui pourraient être nourries en 2013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71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0BD454-28D0-99B2-19D6-A5DE6D4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30" y="2268793"/>
            <a:ext cx="3718560" cy="1389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600" b="1" kern="1200" dirty="0">
                <a:latin typeface="Montserrat" panose="00000500000000000000" pitchFamily="2" charset="0"/>
              </a:rPr>
              <a:t>Disponibilité</a:t>
            </a:r>
            <a:r>
              <a:rPr lang="fr-FR" sz="3600" b="1" kern="1200" dirty="0"/>
              <a:t> intérieur</a:t>
            </a:r>
            <a:endParaRPr lang="en-US" sz="3600" kern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ECC069-56B5-53BF-67DF-FFFC2B9B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617" y="6585977"/>
            <a:ext cx="3163949" cy="198871"/>
          </a:xfrm>
        </p:spPr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AE5CC2-2EE4-F2BC-3EFA-4E6FD62F5CAA}"/>
              </a:ext>
            </a:extLst>
          </p:cNvPr>
          <p:cNvSpPr txBox="1"/>
          <p:nvPr/>
        </p:nvSpPr>
        <p:spPr>
          <a:xfrm>
            <a:off x="6094476" y="6316080"/>
            <a:ext cx="456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Montserrat" panose="00000500000000000000" pitchFamily="2" charset="0"/>
              </a:rPr>
              <a:t>Calcul de la </a:t>
            </a:r>
            <a:r>
              <a:rPr lang="fr-FR" sz="1800" kern="1200" dirty="0">
                <a:latin typeface="Montserrat" panose="00000500000000000000" pitchFamily="2" charset="0"/>
              </a:rPr>
              <a:t>Disponibilité intérieur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71BF08-D75E-1B16-CFFA-7EAEF88BAF21}"/>
              </a:ext>
            </a:extLst>
          </p:cNvPr>
          <p:cNvSpPr txBox="1"/>
          <p:nvPr/>
        </p:nvSpPr>
        <p:spPr>
          <a:xfrm>
            <a:off x="5779046" y="1227127"/>
            <a:ext cx="555913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800" kern="1200" dirty="0">
                <a:latin typeface="Montserrat" panose="00000500000000000000" pitchFamily="2" charset="0"/>
              </a:rPr>
              <a:t>Production + Importations-Pertes + Variation de stock </a:t>
            </a:r>
            <a:endParaRPr lang="en-US" sz="2800" kern="1200" dirty="0">
              <a:latin typeface="Montserrat" panose="000005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063A920-DBC6-4967-6B61-DAE63E2D3D39}"/>
              </a:ext>
            </a:extLst>
          </p:cNvPr>
          <p:cNvSpPr txBox="1"/>
          <p:nvPr/>
        </p:nvSpPr>
        <p:spPr>
          <a:xfrm>
            <a:off x="6025893" y="3429000"/>
            <a:ext cx="55591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200" dirty="0">
                <a:latin typeface="Montserrat" panose="00000500000000000000" pitchFamily="2" charset="0"/>
              </a:rPr>
              <a:t>Exportations+ Nourriture + Aliments pour animaux + Traitement + Autres Utilisations + Semences</a:t>
            </a:r>
            <a:endParaRPr lang="fr-FR" sz="2800" dirty="0">
              <a:latin typeface="Montserrat" panose="00000500000000000000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F69EF27-EFB6-77BF-26B0-B2D936859D8A}"/>
              </a:ext>
            </a:extLst>
          </p:cNvPr>
          <p:cNvSpPr txBox="1"/>
          <p:nvPr/>
        </p:nvSpPr>
        <p:spPr>
          <a:xfrm>
            <a:off x="5235270" y="1134225"/>
            <a:ext cx="480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=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20D277-659A-8274-A9D0-FDF01F69F882}"/>
              </a:ext>
            </a:extLst>
          </p:cNvPr>
          <p:cNvSpPr txBox="1"/>
          <p:nvPr/>
        </p:nvSpPr>
        <p:spPr>
          <a:xfrm>
            <a:off x="5172075" y="3505188"/>
            <a:ext cx="480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171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0BD454-28D0-99B2-19D6-A5DE6D4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3" y="1152144"/>
            <a:ext cx="4380351" cy="30723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43% de la production végétale est destinée en à la consommation contre 86% de la production animalière </a:t>
            </a:r>
            <a:endParaRPr lang="en-US" sz="3200" kern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7" descr="Deciduous tree">
            <a:extLst>
              <a:ext uri="{FF2B5EF4-FFF2-40B4-BE49-F238E27FC236}">
                <a16:creationId xmlns:a16="http://schemas.microsoft.com/office/drawing/2014/main" id="{BAF044D8-002D-1CFA-3F75-B5B8FD0F5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769" y="1249746"/>
            <a:ext cx="307741" cy="307741"/>
          </a:xfrm>
          <a:prstGeom prst="rect">
            <a:avLst/>
          </a:prstGeom>
        </p:spPr>
      </p:pic>
      <p:sp>
        <p:nvSpPr>
          <p:cNvPr id="7" name="Rectangle 6" descr="Vache">
            <a:extLst>
              <a:ext uri="{FF2B5EF4-FFF2-40B4-BE49-F238E27FC236}">
                <a16:creationId xmlns:a16="http://schemas.microsoft.com/office/drawing/2014/main" id="{78CD4F2C-4521-9DD6-ED6B-5911BE0F3897}"/>
              </a:ext>
            </a:extLst>
          </p:cNvPr>
          <p:cNvSpPr/>
          <p:nvPr/>
        </p:nvSpPr>
        <p:spPr>
          <a:xfrm>
            <a:off x="6228769" y="805465"/>
            <a:ext cx="286330" cy="44428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B5AD4932-0332-ABFE-8673-9F0BBB9DD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511783"/>
              </p:ext>
            </p:extLst>
          </p:nvPr>
        </p:nvGraphicFramePr>
        <p:xfrm>
          <a:off x="5536515" y="477964"/>
          <a:ext cx="6516940" cy="5883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Rectangle 12" descr="Vache">
            <a:extLst>
              <a:ext uri="{FF2B5EF4-FFF2-40B4-BE49-F238E27FC236}">
                <a16:creationId xmlns:a16="http://schemas.microsoft.com/office/drawing/2014/main" id="{CB0CF55A-FAFC-3C39-F652-84F6881D628C}"/>
              </a:ext>
            </a:extLst>
          </p:cNvPr>
          <p:cNvSpPr/>
          <p:nvPr/>
        </p:nvSpPr>
        <p:spPr>
          <a:xfrm>
            <a:off x="5760494" y="496146"/>
            <a:ext cx="317763" cy="41274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4" name="Graphic 7" descr="Deciduous tree">
            <a:extLst>
              <a:ext uri="{FF2B5EF4-FFF2-40B4-BE49-F238E27FC236}">
                <a16:creationId xmlns:a16="http://schemas.microsoft.com/office/drawing/2014/main" id="{A98D3148-E5D2-E647-79F4-A16AFA95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048" y="576840"/>
            <a:ext cx="307741" cy="30774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4455BA1-103F-FA00-CC28-1F7548AC6246}"/>
              </a:ext>
            </a:extLst>
          </p:cNvPr>
          <p:cNvSpPr txBox="1"/>
          <p:nvPr/>
        </p:nvSpPr>
        <p:spPr>
          <a:xfrm>
            <a:off x="6002009" y="508759"/>
            <a:ext cx="31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E3FD26-86A0-6135-A152-9233A4B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544896"/>
            <a:ext cx="4114800" cy="365125"/>
          </a:xfrm>
        </p:spPr>
        <p:txBody>
          <a:bodyPr/>
          <a:lstStyle/>
          <a:p>
            <a:r>
              <a:rPr lang="fr-FR" dirty="0" err="1"/>
              <a:t>insécurite_alimentaire</a:t>
            </a:r>
            <a:r>
              <a:rPr lang="fr-FR" dirty="0"/>
              <a:t> –N°4_ MGK_10/2022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630CE5-DD8B-3B48-9D4D-9A27CF1880A5}"/>
              </a:ext>
            </a:extLst>
          </p:cNvPr>
          <p:cNvSpPr txBox="1"/>
          <p:nvPr/>
        </p:nvSpPr>
        <p:spPr>
          <a:xfrm>
            <a:off x="6244048" y="6401297"/>
            <a:ext cx="487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U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tilisation de la disponibilité intérieure  en 2013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9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0BD454-28D0-99B2-19D6-A5DE6D4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23" y="1166590"/>
            <a:ext cx="4114800" cy="34570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Pays pour lesquels la proportion de personnes sous-alimentées est la plus forte en 2017¶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ECC069-56B5-53BF-67DF-FFFC2B9B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Graphique 5">
                <a:extLst>
                  <a:ext uri="{FF2B5EF4-FFF2-40B4-BE49-F238E27FC236}">
                    <a16:creationId xmlns:a16="http://schemas.microsoft.com/office/drawing/2014/main" id="{C3774F3F-C193-3AFA-9C4C-BAE9154CD6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42812935"/>
                  </p:ext>
                </p:extLst>
              </p:nvPr>
            </p:nvGraphicFramePr>
            <p:xfrm>
              <a:off x="4946923" y="576887"/>
              <a:ext cx="7013013" cy="57042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Graphique 5">
                <a:extLst>
                  <a:ext uri="{FF2B5EF4-FFF2-40B4-BE49-F238E27FC236}">
                    <a16:creationId xmlns:a16="http://schemas.microsoft.com/office/drawing/2014/main" id="{C3774F3F-C193-3AFA-9C4C-BAE9154CD6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923" y="576887"/>
                <a:ext cx="7013013" cy="57042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5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00665EB-99F8-EE89-4F9F-03A807F16890}"/>
              </a:ext>
            </a:extLst>
          </p:cNvPr>
          <p:cNvSpPr txBox="1">
            <a:spLocks/>
          </p:cNvSpPr>
          <p:nvPr/>
        </p:nvSpPr>
        <p:spPr>
          <a:xfrm>
            <a:off x="1036685" y="1152144"/>
            <a:ext cx="3794760" cy="307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8CA299F-CD46-8EAE-0CF6-A1040979C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252225"/>
              </p:ext>
            </p:extLst>
          </p:nvPr>
        </p:nvGraphicFramePr>
        <p:xfrm>
          <a:off x="5347020" y="382384"/>
          <a:ext cx="6465365" cy="6118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62F104-269A-BF5D-FCF1-17DBC350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D9CA78-C030-AE66-98CF-DAFC87E3468F}"/>
              </a:ext>
            </a:extLst>
          </p:cNvPr>
          <p:cNvSpPr txBox="1"/>
          <p:nvPr/>
        </p:nvSpPr>
        <p:spPr>
          <a:xfrm>
            <a:off x="781916" y="2253262"/>
            <a:ext cx="36134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Montserrat" panose="00000500000000000000" pitchFamily="2" charset="0"/>
              </a:rPr>
              <a:t>Pays ayant le plus bénéficiés  d’aide depuis 2013</a:t>
            </a:r>
          </a:p>
        </p:txBody>
      </p:sp>
    </p:spTree>
    <p:extLst>
      <p:ext uri="{BB962C8B-B14F-4D97-AF65-F5344CB8AC3E}">
        <p14:creationId xmlns:p14="http://schemas.microsoft.com/office/powerpoint/2010/main" val="124500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00665EB-99F8-EE89-4F9F-03A807F16890}"/>
              </a:ext>
            </a:extLst>
          </p:cNvPr>
          <p:cNvSpPr txBox="1">
            <a:spLocks/>
          </p:cNvSpPr>
          <p:nvPr/>
        </p:nvSpPr>
        <p:spPr>
          <a:xfrm>
            <a:off x="576169" y="450783"/>
            <a:ext cx="4803909" cy="3877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FR" b="1" dirty="0"/>
              <a:t>U</a:t>
            </a:r>
            <a:r>
              <a:rPr lang="fr-F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 disponibilité élevé n'est pas synonyme de niveau alimentaire élevé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AAA4F09-DC9D-FFD7-D8D2-2F7B9045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insécurite_alimentaire –N°4_ MGK_10/2022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D90C94F5-4D0E-1A0F-0D9D-C9B56F042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442722"/>
              </p:ext>
            </p:extLst>
          </p:nvPr>
        </p:nvGraphicFramePr>
        <p:xfrm>
          <a:off x="5642265" y="132379"/>
          <a:ext cx="6161808" cy="3440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F1803A4-BC11-AA90-2E15-1EBDACD38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719514"/>
              </p:ext>
            </p:extLst>
          </p:nvPr>
        </p:nvGraphicFramePr>
        <p:xfrm>
          <a:off x="5522800" y="3207903"/>
          <a:ext cx="6161808" cy="3148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622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0BD454-28D0-99B2-19D6-A5DE6D4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22 % des personnes en état de sous nutrition en Thaïlande auraient pu être nourri grâce à leur production du manioc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3C643C2-3CA8-CBD6-2A21-31D001CE5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6373"/>
              </p:ext>
            </p:extLst>
          </p:nvPr>
        </p:nvGraphicFramePr>
        <p:xfrm>
          <a:off x="5619405" y="382384"/>
          <a:ext cx="5535910" cy="5613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2AD60A-F2C2-F9C8-73DE-3F6F0697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331" y="6428549"/>
            <a:ext cx="4114800" cy="365125"/>
          </a:xfrm>
        </p:spPr>
        <p:txBody>
          <a:bodyPr/>
          <a:lstStyle/>
          <a:p>
            <a:r>
              <a:rPr lang="fr-FR" dirty="0" err="1"/>
              <a:t>insécurite_alimentaire</a:t>
            </a:r>
            <a:r>
              <a:rPr lang="fr-FR" dirty="0"/>
              <a:t> –N°4_ MGK_10/2022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405007-691E-49A5-9027-EC4F86FBAC4F}"/>
              </a:ext>
            </a:extLst>
          </p:cNvPr>
          <p:cNvSpPr txBox="1"/>
          <p:nvPr/>
        </p:nvSpPr>
        <p:spPr>
          <a:xfrm>
            <a:off x="6096001" y="6377939"/>
            <a:ext cx="553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manioc en </a:t>
            </a:r>
            <a:r>
              <a:rPr lang="fr-FR" dirty="0" err="1"/>
              <a:t>Thailande</a:t>
            </a:r>
            <a:r>
              <a:rPr lang="fr-FR" dirty="0"/>
              <a:t> année 2013</a:t>
            </a:r>
          </a:p>
        </p:txBody>
      </p:sp>
    </p:spTree>
    <p:extLst>
      <p:ext uri="{BB962C8B-B14F-4D97-AF65-F5344CB8AC3E}">
        <p14:creationId xmlns:p14="http://schemas.microsoft.com/office/powerpoint/2010/main" val="77099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362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Montserrat</vt:lpstr>
      <vt:lpstr>Office Theme</vt:lpstr>
      <vt:lpstr>INSECURITE ALIMENTAIRE </vt:lpstr>
      <vt:lpstr>7,1% de la population mondiale était  en état de sous nutrition en 2017</vt:lpstr>
      <vt:lpstr>La production des produits végétaux pourrait nourrir 104% de la population mondiale</vt:lpstr>
      <vt:lpstr>Disponibilité intérieur</vt:lpstr>
      <vt:lpstr>43% de la production végétale est destinée en à la consommation contre 86% de la production animalière </vt:lpstr>
      <vt:lpstr>Pays pour lesquels la proportion de personnes sous-alimentées est la plus forte en 2017¶</vt:lpstr>
      <vt:lpstr>Présentation PowerPoint</vt:lpstr>
      <vt:lpstr>Présentation PowerPoint</vt:lpstr>
      <vt:lpstr>22 % des personnes en état de sous nutrition en Thaïlande auraient pu être nourri grâce à leur production du manioc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 ALIMENTAIRE </dc:title>
  <dc:creator>Murly KAMDEM</dc:creator>
  <cp:lastModifiedBy>Murielle GUIANING</cp:lastModifiedBy>
  <cp:revision>7</cp:revision>
  <dcterms:created xsi:type="dcterms:W3CDTF">2022-10-16T19:35:21Z</dcterms:created>
  <dcterms:modified xsi:type="dcterms:W3CDTF">2024-10-24T23:35:39Z</dcterms:modified>
</cp:coreProperties>
</file>