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autoCompressPictures="0">
  <p:sldMasterIdLst>
    <p:sldMasterId id="2147483658" r:id="rId1"/>
  </p:sldMasterIdLst>
  <p:notesMasterIdLst>
    <p:notesMasterId r:id="rId107"/>
  </p:notesMasterIdLst>
  <p:sldIdLst>
    <p:sldId id="256" r:id="rId2"/>
    <p:sldId id="328" r:id="rId3"/>
    <p:sldId id="480" r:id="rId4"/>
    <p:sldId id="338" r:id="rId5"/>
    <p:sldId id="356" r:id="rId6"/>
    <p:sldId id="357" r:id="rId7"/>
    <p:sldId id="325" r:id="rId8"/>
    <p:sldId id="326" r:id="rId9"/>
    <p:sldId id="502" r:id="rId10"/>
    <p:sldId id="339" r:id="rId11"/>
    <p:sldId id="340" r:id="rId12"/>
    <p:sldId id="341" r:id="rId13"/>
    <p:sldId id="342" r:id="rId14"/>
    <p:sldId id="350" r:id="rId15"/>
    <p:sldId id="415" r:id="rId16"/>
    <p:sldId id="481" r:id="rId17"/>
    <p:sldId id="482" r:id="rId18"/>
    <p:sldId id="483" r:id="rId19"/>
    <p:sldId id="410" r:id="rId20"/>
    <p:sldId id="484" r:id="rId21"/>
    <p:sldId id="411" r:id="rId22"/>
    <p:sldId id="412" r:id="rId23"/>
    <p:sldId id="413" r:id="rId24"/>
    <p:sldId id="414" r:id="rId25"/>
    <p:sldId id="485" r:id="rId26"/>
    <p:sldId id="486" r:id="rId27"/>
    <p:sldId id="487" r:id="rId28"/>
    <p:sldId id="416" r:id="rId29"/>
    <p:sldId id="417" r:id="rId30"/>
    <p:sldId id="418" r:id="rId31"/>
    <p:sldId id="419" r:id="rId32"/>
    <p:sldId id="420" r:id="rId33"/>
    <p:sldId id="503" r:id="rId34"/>
    <p:sldId id="488" r:id="rId35"/>
    <p:sldId id="505" r:id="rId36"/>
    <p:sldId id="489" r:id="rId37"/>
    <p:sldId id="260" r:id="rId38"/>
    <p:sldId id="490" r:id="rId39"/>
    <p:sldId id="491" r:id="rId40"/>
    <p:sldId id="492" r:id="rId41"/>
    <p:sldId id="474" r:id="rId42"/>
    <p:sldId id="493" r:id="rId43"/>
    <p:sldId id="475" r:id="rId44"/>
    <p:sldId id="494" r:id="rId45"/>
    <p:sldId id="495" r:id="rId46"/>
    <p:sldId id="496" r:id="rId47"/>
    <p:sldId id="497" r:id="rId48"/>
    <p:sldId id="476" r:id="rId49"/>
    <p:sldId id="498" r:id="rId50"/>
    <p:sldId id="499" r:id="rId51"/>
    <p:sldId id="477" r:id="rId52"/>
    <p:sldId id="500" r:id="rId53"/>
    <p:sldId id="501" r:id="rId54"/>
    <p:sldId id="478" r:id="rId55"/>
    <p:sldId id="466" r:id="rId56"/>
    <p:sldId id="467" r:id="rId57"/>
    <p:sldId id="468" r:id="rId58"/>
    <p:sldId id="469" r:id="rId59"/>
    <p:sldId id="470" r:id="rId60"/>
    <p:sldId id="472" r:id="rId61"/>
    <p:sldId id="504" r:id="rId62"/>
    <p:sldId id="395" r:id="rId63"/>
    <p:sldId id="423" r:id="rId64"/>
    <p:sldId id="424" r:id="rId65"/>
    <p:sldId id="425" r:id="rId66"/>
    <p:sldId id="426" r:id="rId67"/>
    <p:sldId id="427" r:id="rId68"/>
    <p:sldId id="428" r:id="rId69"/>
    <p:sldId id="429" r:id="rId70"/>
    <p:sldId id="434" r:id="rId71"/>
    <p:sldId id="435" r:id="rId72"/>
    <p:sldId id="436" r:id="rId73"/>
    <p:sldId id="437" r:id="rId74"/>
    <p:sldId id="438" r:id="rId75"/>
    <p:sldId id="430" r:id="rId76"/>
    <p:sldId id="431" r:id="rId77"/>
    <p:sldId id="432" r:id="rId78"/>
    <p:sldId id="433" r:id="rId79"/>
    <p:sldId id="443" r:id="rId80"/>
    <p:sldId id="444" r:id="rId81"/>
    <p:sldId id="506" r:id="rId82"/>
    <p:sldId id="507" r:id="rId83"/>
    <p:sldId id="508" r:id="rId84"/>
    <p:sldId id="509" r:id="rId85"/>
    <p:sldId id="510" r:id="rId86"/>
    <p:sldId id="511" r:id="rId87"/>
    <p:sldId id="512" r:id="rId88"/>
    <p:sldId id="513" r:id="rId89"/>
    <p:sldId id="514" r:id="rId90"/>
    <p:sldId id="515" r:id="rId91"/>
    <p:sldId id="516" r:id="rId92"/>
    <p:sldId id="517" r:id="rId93"/>
    <p:sldId id="518" r:id="rId94"/>
    <p:sldId id="519" r:id="rId95"/>
    <p:sldId id="520" r:id="rId96"/>
    <p:sldId id="521" r:id="rId97"/>
    <p:sldId id="522" r:id="rId98"/>
    <p:sldId id="523" r:id="rId99"/>
    <p:sldId id="524" r:id="rId100"/>
    <p:sldId id="525" r:id="rId101"/>
    <p:sldId id="526" r:id="rId102"/>
    <p:sldId id="527" r:id="rId103"/>
    <p:sldId id="528" r:id="rId104"/>
    <p:sldId id="529" r:id="rId105"/>
    <p:sldId id="329" r:id="rId106"/>
  </p:sldIdLst>
  <p:sldSz cx="9144000" cy="6858000" type="screen4x3"/>
  <p:notesSz cx="6858000" cy="9144000"/>
  <p:embeddedFontLst>
    <p:embeddedFont>
      <p:font typeface="Quicksand" pitchFamily="2" charset="77"/>
      <p:regular r:id="rId108"/>
      <p:bold r:id="rId10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BD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7C8A016-AEC4-40E9-8F70-4697B3856742}">
  <a:tblStyle styleId="{97C8A016-AEC4-40E9-8F70-4697B38567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font" Target="fonts/font1.fntdata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2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672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244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579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177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130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9515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1407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444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cxnSp>
        <p:nvCxnSpPr>
          <p:cNvPr id="11" name="Google Shape;11;p2"/>
          <p:cNvCxnSpPr>
            <a:stCxn id="12" idx="4"/>
          </p:cNvCxnSpPr>
          <p:nvPr/>
        </p:nvCxnSpPr>
        <p:spPr>
          <a:xfrm>
            <a:off x="903750" y="3563700"/>
            <a:ext cx="0" cy="32943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/>
          <p:nvPr/>
        </p:nvSpPr>
        <p:spPr>
          <a:xfrm>
            <a:off x="769050" y="3294300"/>
            <a:ext cx="269400" cy="2694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1530175" y="3710550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cxnSp>
        <p:nvCxnSpPr>
          <p:cNvPr id="16" name="Google Shape;16;p3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7;p3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" name="Google Shape;27;p5"/>
          <p:cNvSpPr/>
          <p:nvPr/>
        </p:nvSpPr>
        <p:spPr>
          <a:xfrm>
            <a:off x="808725" y="800750"/>
            <a:ext cx="190200" cy="190200"/>
          </a:xfrm>
          <a:prstGeom prst="ellipse">
            <a:avLst/>
          </a:prstGeom>
          <a:solidFill>
            <a:srgbClr val="39C0BA"/>
          </a:solidFill>
          <a:ln w="2857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769050" y="1861900"/>
            <a:ext cx="269400" cy="2694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rgbClr val="39C0BA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Google Shape;64;p11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2E303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1"/>
          <p:cNvSpPr/>
          <p:nvPr/>
        </p:nvSpPr>
        <p:spPr>
          <a:xfrm>
            <a:off x="808650" y="3333900"/>
            <a:ext cx="190200" cy="190200"/>
          </a:xfrm>
          <a:prstGeom prst="ellipse">
            <a:avLst/>
          </a:prstGeom>
          <a:solidFill>
            <a:srgbClr val="39C0BA"/>
          </a:solidFill>
          <a:ln w="9525" cap="flat" cmpd="sng">
            <a:solidFill>
              <a:srgbClr val="2E30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2E3037"/>
                </a:solidFill>
              </a:defRPr>
            </a:lvl1pPr>
            <a:lvl2pPr lvl="1">
              <a:buNone/>
              <a:defRPr>
                <a:solidFill>
                  <a:srgbClr val="2E3037"/>
                </a:solidFill>
              </a:defRPr>
            </a:lvl2pPr>
            <a:lvl3pPr lvl="2">
              <a:buNone/>
              <a:defRPr>
                <a:solidFill>
                  <a:srgbClr val="2E3037"/>
                </a:solidFill>
              </a:defRPr>
            </a:lvl3pPr>
            <a:lvl4pPr lvl="3">
              <a:buNone/>
              <a:defRPr>
                <a:solidFill>
                  <a:srgbClr val="2E3037"/>
                </a:solidFill>
              </a:defRPr>
            </a:lvl4pPr>
            <a:lvl5pPr lvl="4">
              <a:buNone/>
              <a:defRPr>
                <a:solidFill>
                  <a:srgbClr val="2E3037"/>
                </a:solidFill>
              </a:defRPr>
            </a:lvl5pPr>
            <a:lvl6pPr lvl="5">
              <a:buNone/>
              <a:defRPr>
                <a:solidFill>
                  <a:srgbClr val="2E3037"/>
                </a:solidFill>
              </a:defRPr>
            </a:lvl6pPr>
            <a:lvl7pPr lvl="6">
              <a:buNone/>
              <a:defRPr>
                <a:solidFill>
                  <a:srgbClr val="2E3037"/>
                </a:solidFill>
              </a:defRPr>
            </a:lvl7pPr>
            <a:lvl8pPr lvl="7">
              <a:buNone/>
              <a:defRPr>
                <a:solidFill>
                  <a:srgbClr val="2E3037"/>
                </a:solidFill>
              </a:defRPr>
            </a:lvl8pPr>
            <a:lvl9pPr lvl="8">
              <a:buNone/>
              <a:defRPr>
                <a:solidFill>
                  <a:srgbClr val="2E3037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406400" rtl="0">
              <a:spcBef>
                <a:spcPts val="600"/>
              </a:spcBef>
              <a:spcAft>
                <a:spcPts val="0"/>
              </a:spcAft>
              <a:buClr>
                <a:srgbClr val="39C0BA"/>
              </a:buClr>
              <a:buSzPts val="2800"/>
              <a:buChar char="◦"/>
              <a:defRPr sz="2800" i="1">
                <a:solidFill>
                  <a:srgbClr val="39C0BA"/>
                </a:solidFill>
              </a:defRPr>
            </a:lvl1pPr>
            <a:lvl2pPr marL="914400" lvl="1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▫"/>
              <a:defRPr sz="2800" i="1">
                <a:solidFill>
                  <a:srgbClr val="39C0BA"/>
                </a:solidFill>
              </a:defRPr>
            </a:lvl2pPr>
            <a:lvl3pPr marL="1371600" lvl="2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3pPr>
            <a:lvl4pPr marL="1828800" lvl="3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4pPr>
            <a:lvl5pPr marL="2286000" lvl="4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5pPr>
            <a:lvl6pPr marL="2743200" lvl="5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6pPr>
            <a:lvl7pPr marL="3200400" lvl="6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●"/>
              <a:defRPr sz="2800" i="1">
                <a:solidFill>
                  <a:srgbClr val="39C0BA"/>
                </a:solidFill>
              </a:defRPr>
            </a:lvl7pPr>
            <a:lvl8pPr marL="3657600" lvl="7" indent="-406400" rt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○"/>
              <a:defRPr sz="2800" i="1">
                <a:solidFill>
                  <a:srgbClr val="39C0BA"/>
                </a:solidFill>
              </a:defRPr>
            </a:lvl8pPr>
            <a:lvl9pPr marL="4114800" lvl="8" indent="-40640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2800"/>
              <a:buChar char="■"/>
              <a:defRPr sz="2800" i="1">
                <a:solidFill>
                  <a:srgbClr val="39C0BA"/>
                </a:solidFill>
              </a:defRPr>
            </a:lvl9pPr>
          </a:lstStyle>
          <a:p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03825" y="-7925"/>
            <a:ext cx="0" cy="6866100"/>
          </a:xfrm>
          <a:prstGeom prst="straightConnector1">
            <a:avLst/>
          </a:prstGeom>
          <a:noFill/>
          <a:ln w="9525" cap="flat" cmpd="sng">
            <a:solidFill>
              <a:srgbClr val="999FA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4"/>
          <p:cNvSpPr/>
          <p:nvPr/>
        </p:nvSpPr>
        <p:spPr>
          <a:xfrm>
            <a:off x="493600" y="3018850"/>
            <a:ext cx="820200" cy="8202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rgbClr val="999FA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/>
          <p:nvPr/>
        </p:nvSpPr>
        <p:spPr>
          <a:xfrm>
            <a:off x="208000" y="3096172"/>
            <a:ext cx="13062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rPr>
              <a:t>“</a:t>
            </a:r>
            <a:endParaRPr sz="4800" b="1">
              <a:solidFill>
                <a:srgbClr val="39C0BA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39C0BA"/>
                </a:solidFill>
              </a:defRPr>
            </a:lvl1pPr>
            <a:lvl2pPr lvl="1">
              <a:buNone/>
              <a:defRPr>
                <a:solidFill>
                  <a:srgbClr val="39C0BA"/>
                </a:solidFill>
              </a:defRPr>
            </a:lvl2pPr>
            <a:lvl3pPr lvl="2">
              <a:buNone/>
              <a:defRPr>
                <a:solidFill>
                  <a:srgbClr val="39C0BA"/>
                </a:solidFill>
              </a:defRPr>
            </a:lvl3pPr>
            <a:lvl4pPr lvl="3">
              <a:buNone/>
              <a:defRPr>
                <a:solidFill>
                  <a:srgbClr val="39C0BA"/>
                </a:solidFill>
              </a:defRPr>
            </a:lvl4pPr>
            <a:lvl5pPr lvl="4">
              <a:buNone/>
              <a:defRPr>
                <a:solidFill>
                  <a:srgbClr val="39C0BA"/>
                </a:solidFill>
              </a:defRPr>
            </a:lvl5pPr>
            <a:lvl6pPr lvl="5">
              <a:buNone/>
              <a:defRPr>
                <a:solidFill>
                  <a:srgbClr val="39C0BA"/>
                </a:solidFill>
              </a:defRPr>
            </a:lvl6pPr>
            <a:lvl7pPr lvl="6">
              <a:buNone/>
              <a:defRPr>
                <a:solidFill>
                  <a:srgbClr val="39C0BA"/>
                </a:solidFill>
              </a:defRPr>
            </a:lvl7pPr>
            <a:lvl8pPr lvl="7">
              <a:buNone/>
              <a:defRPr>
                <a:solidFill>
                  <a:srgbClr val="39C0BA"/>
                </a:solidFill>
              </a:defRPr>
            </a:lvl8pPr>
            <a:lvl9pPr lvl="8">
              <a:buNone/>
              <a:defRPr>
                <a:solidFill>
                  <a:srgbClr val="39C0BA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2882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2E303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165475" y="665975"/>
            <a:ext cx="6858000" cy="4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39C0BA"/>
              </a:buClr>
              <a:buSzPts val="1800"/>
              <a:buFont typeface="Quicksand"/>
              <a:buNone/>
              <a:defRPr sz="18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algn="r">
              <a:buNone/>
              <a:defRPr sz="1200">
                <a:solidFill>
                  <a:srgbClr val="39C0BA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7" r:id="rId4"/>
    <p:sldLayoutId id="2147483659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ctrTitle"/>
          </p:nvPr>
        </p:nvSpPr>
        <p:spPr>
          <a:xfrm>
            <a:off x="1319175" y="2876425"/>
            <a:ext cx="6680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React JS</a:t>
            </a:r>
          </a:p>
        </p:txBody>
      </p:sp>
      <p:sp>
        <p:nvSpPr>
          <p:cNvPr id="3" name="Google Shape;95;p15">
            <a:extLst>
              <a:ext uri="{FF2B5EF4-FFF2-40B4-BE49-F238E27FC236}">
                <a16:creationId xmlns:a16="http://schemas.microsoft.com/office/drawing/2014/main" id="{33759E29-F3F1-E34F-8BBA-814692C721B0}"/>
              </a:ext>
            </a:extLst>
          </p:cNvPr>
          <p:cNvSpPr txBox="1">
            <a:spLocks/>
          </p:cNvSpPr>
          <p:nvPr/>
        </p:nvSpPr>
        <p:spPr>
          <a:xfrm>
            <a:off x="1319175" y="3952225"/>
            <a:ext cx="6927900" cy="4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PUC Campinas. 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A2CC77-9BAD-1341-8108-F3EB9AC78FEB}"/>
              </a:ext>
            </a:extLst>
          </p:cNvPr>
          <p:cNvSpPr txBox="1"/>
          <p:nvPr/>
        </p:nvSpPr>
        <p:spPr>
          <a:xfrm>
            <a:off x="6730313" y="5761484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>
                <a:solidFill>
                  <a:srgbClr val="39C0BA"/>
                </a:solidFill>
                <a:latin typeface="Quicksand"/>
                <a:sym typeface="Quicksand"/>
              </a:rPr>
              <a:t>Aula</a:t>
            </a:r>
            <a:r>
              <a:rPr lang="pt-BR" sz="3600" dirty="0">
                <a:solidFill>
                  <a:srgbClr val="39C0BA"/>
                </a:solidFill>
                <a:latin typeface="Quicksand"/>
              </a:rPr>
              <a:t>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70A29-DA5A-424A-ACEE-F219F831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useState</a:t>
            </a:r>
            <a:r>
              <a:rPr lang="pt-BR" dirty="0"/>
              <a:t>()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18F039-011A-8E4E-BB64-352621A56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O primeiro </a:t>
            </a:r>
            <a:r>
              <a:rPr lang="pt-BR" sz="2500" dirty="0" err="1"/>
              <a:t>React</a:t>
            </a:r>
            <a:r>
              <a:rPr lang="pt-BR" sz="2500" dirty="0"/>
              <a:t> </a:t>
            </a:r>
            <a:r>
              <a:rPr lang="pt-BR" sz="2500" dirty="0" err="1"/>
              <a:t>Hook</a:t>
            </a:r>
            <a:r>
              <a:rPr lang="pt-BR" sz="2500" dirty="0"/>
              <a:t> a ser abordado no curso.</a:t>
            </a:r>
          </a:p>
          <a:p>
            <a:endParaRPr lang="pt-BR" sz="2500" dirty="0"/>
          </a:p>
          <a:p>
            <a:r>
              <a:rPr lang="pt-BR" sz="2500" dirty="0"/>
              <a:t>É responsável por trazer reatividade para a aplicação.</a:t>
            </a:r>
          </a:p>
          <a:p>
            <a:endParaRPr lang="pt-BR" sz="2500" dirty="0"/>
          </a:p>
          <a:p>
            <a:r>
              <a:rPr lang="pt-BR" sz="2500" dirty="0"/>
              <a:t>É utilizado para a criação de uma variável especial, que poderemos utilizar para atualização de dados na UI.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A18CC4C-8F34-CF41-84A7-778976A959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692916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225D0-9E39-AB46-8015-DEF2D467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9DEBA7-FF40-1946-9608-3B55116D1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domínio é basicamente um problema que estamos resolvendo com base em uma necessidade de negócios. Esse problema será resolvido com Tecnologia.</a:t>
            </a:r>
          </a:p>
          <a:p>
            <a:endParaRPr lang="pt-BR" dirty="0"/>
          </a:p>
          <a:p>
            <a:r>
              <a:rPr lang="pt-BR" dirty="0"/>
              <a:t>Um domínio pode ser quebrado em </a:t>
            </a:r>
            <a:r>
              <a:rPr lang="pt-BR" dirty="0" err="1"/>
              <a:t>sub-domínios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42BC00-5B25-4F44-B2BC-089CB93929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8492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modelo de DDD, trabalhamos com a modelagem da aplicação e estruturação juntamente com a implementação do código.</a:t>
            </a:r>
          </a:p>
          <a:p>
            <a:endParaRPr lang="pt-BR" dirty="0"/>
          </a:p>
          <a:p>
            <a:r>
              <a:rPr lang="pt-BR" dirty="0"/>
              <a:t>O Domínio é especificado pela área de negócios e é um tema de extrema importância para desenvolvedores e arquitetos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6539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o conhecimento do Domínio, é possível realizar uma melhor estruturação do projeto, com foco em escalabilidade da solução.</a:t>
            </a:r>
          </a:p>
          <a:p>
            <a:endParaRPr lang="pt-BR" dirty="0"/>
          </a:p>
          <a:p>
            <a:r>
              <a:rPr lang="pt-BR" dirty="0"/>
              <a:t>O Domínio também pode ser caracterizado pelas atividades que o usuário realizará na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0059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definição e entendimento real do domínio, tornamos esse domínio mais tangível construindo (time e business) uma modelagem desse domínio para ser utilizada como base para o desenvolvimento.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8684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7ADF66-1817-F546-B643-90CABE3E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Domain-</a:t>
            </a:r>
            <a:r>
              <a:rPr lang="pt-BR" dirty="0" err="1"/>
              <a:t>Driven</a:t>
            </a:r>
            <a:r>
              <a:rPr lang="pt-BR" dirty="0"/>
              <a:t>-Design (DDD)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0DEB4A-FAF6-5042-B8CF-6E5EC93C52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Esse modelo será composto por: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Regras de negócio.</a:t>
            </a:r>
          </a:p>
          <a:p>
            <a:endParaRPr lang="pt-BR" sz="2000" dirty="0"/>
          </a:p>
          <a:p>
            <a:r>
              <a:rPr lang="pt-BR" sz="2000" dirty="0"/>
              <a:t>Modelo de dados a ser armazenado e transitado pela </a:t>
            </a:r>
            <a:r>
              <a:rPr lang="pt-BR" sz="2000" dirty="0" err="1"/>
              <a:t>App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Processos da aplicação.</a:t>
            </a:r>
          </a:p>
          <a:p>
            <a:endParaRPr lang="pt-BR" sz="2000" dirty="0"/>
          </a:p>
          <a:p>
            <a:r>
              <a:rPr lang="pt-BR" sz="2000" dirty="0"/>
              <a:t>Módulos da aplicação</a:t>
            </a:r>
          </a:p>
          <a:p>
            <a:endParaRPr lang="pt-BR" sz="2000" dirty="0"/>
          </a:p>
          <a:p>
            <a:r>
              <a:rPr lang="pt-BR" sz="2000" b="1" dirty="0"/>
              <a:t>Estrutura da aplicação.</a:t>
            </a:r>
          </a:p>
          <a:p>
            <a:pPr marL="38100" indent="0">
              <a:buNone/>
            </a:pP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F9881D-CF43-2249-B46D-C99C77AB722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23756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>
            <a:spLocks noGrp="1"/>
          </p:cNvSpPr>
          <p:nvPr>
            <p:ph type="ctrTitle" idx="4294967295"/>
          </p:nvPr>
        </p:nvSpPr>
        <p:spPr>
          <a:xfrm>
            <a:off x="1336100" y="1679850"/>
            <a:ext cx="73377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rgbClr val="2E3037"/>
                </a:solidFill>
              </a:rPr>
              <a:t>OBRIGADO A TODOS!</a:t>
            </a:r>
            <a:endParaRPr sz="2200" b="1" dirty="0">
              <a:solidFill>
                <a:srgbClr val="2E3037"/>
              </a:solidFill>
            </a:endParaRPr>
          </a:p>
        </p:txBody>
      </p:sp>
      <p:sp>
        <p:nvSpPr>
          <p:cNvPr id="320" name="Google Shape;320;p35"/>
          <p:cNvSpPr txBox="1">
            <a:spLocks noGrp="1"/>
          </p:cNvSpPr>
          <p:nvPr>
            <p:ph type="subTitle" idx="4294967295"/>
          </p:nvPr>
        </p:nvSpPr>
        <p:spPr>
          <a:xfrm>
            <a:off x="1336100" y="3022650"/>
            <a:ext cx="7337700" cy="81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err="1"/>
              <a:t>Perguntas</a:t>
            </a:r>
            <a:r>
              <a:rPr lang="en" sz="3600" b="1" dirty="0"/>
              <a:t>?</a:t>
            </a:r>
            <a:endParaRPr sz="3600" b="1" dirty="0">
              <a:solidFill>
                <a:srgbClr val="F3F3F3"/>
              </a:solidFill>
            </a:endParaRPr>
          </a:p>
        </p:txBody>
      </p:sp>
      <p:sp>
        <p:nvSpPr>
          <p:cNvPr id="321" name="Google Shape;321;p35"/>
          <p:cNvSpPr txBox="1">
            <a:spLocks noGrp="1"/>
          </p:cNvSpPr>
          <p:nvPr>
            <p:ph type="body" idx="4294967295"/>
          </p:nvPr>
        </p:nvSpPr>
        <p:spPr>
          <a:xfrm>
            <a:off x="1336100" y="3797025"/>
            <a:ext cx="73377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rgbClr val="F3F3F3"/>
                </a:solidFill>
              </a:rPr>
              <a:t>You can find me at</a:t>
            </a:r>
          </a:p>
          <a:p>
            <a:pPr marL="0" lvl="0" indent="0">
              <a:buNone/>
            </a:pPr>
            <a:r>
              <a:rPr lang="pt-BR" sz="2200" dirty="0" err="1"/>
              <a:t>https</a:t>
            </a:r>
            <a:r>
              <a:rPr lang="pt-BR" sz="2200" dirty="0"/>
              <a:t>://</a:t>
            </a:r>
            <a:r>
              <a:rPr lang="pt-BR" sz="2200" dirty="0" err="1"/>
              <a:t>www.linkedin.com</a:t>
            </a:r>
            <a:r>
              <a:rPr lang="pt-BR" sz="2200" dirty="0"/>
              <a:t>/in/</a:t>
            </a:r>
            <a:r>
              <a:rPr lang="pt-BR" sz="2200" dirty="0" err="1"/>
              <a:t>rafaeldobarco</a:t>
            </a:r>
            <a:r>
              <a:rPr lang="pt-BR" sz="2200" dirty="0"/>
              <a:t>/</a:t>
            </a:r>
            <a:endParaRPr sz="2200" dirty="0">
              <a:solidFill>
                <a:srgbClr val="F3F3F3"/>
              </a:solidFill>
            </a:endParaRPr>
          </a:p>
        </p:txBody>
      </p:sp>
      <p:sp>
        <p:nvSpPr>
          <p:cNvPr id="322" name="Google Shape;322;p3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105</a:t>
            </a:fld>
            <a:endParaRPr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A70E97-0CAB-CA4E-A91E-CC66B27359E0}"/>
              </a:ext>
            </a:extLst>
          </p:cNvPr>
          <p:cNvSpPr txBox="1"/>
          <p:nvPr/>
        </p:nvSpPr>
        <p:spPr>
          <a:xfrm>
            <a:off x="1765738" y="27432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829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C44FF-A915-6146-AA9B-90C15413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000" dirty="0" err="1"/>
              <a:t>useState</a:t>
            </a:r>
            <a:r>
              <a:rPr lang="pt-BR" sz="2000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DF9D4-4F37-A94C-A548-366553AC7F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500" dirty="0"/>
              <a:t>O método </a:t>
            </a:r>
            <a:r>
              <a:rPr lang="pt-BR" sz="2500" dirty="0" err="1"/>
              <a:t>useState</a:t>
            </a:r>
            <a:r>
              <a:rPr lang="pt-BR" sz="2500" dirty="0"/>
              <a:t>() </a:t>
            </a:r>
            <a:r>
              <a:rPr lang="pt-BR" sz="2500" b="1" dirty="0"/>
              <a:t>sempre</a:t>
            </a:r>
            <a:r>
              <a:rPr lang="pt-BR" sz="2500" dirty="0"/>
              <a:t> possui </a:t>
            </a:r>
            <a:r>
              <a:rPr lang="pt-BR" sz="2500" b="1" dirty="0"/>
              <a:t>2</a:t>
            </a:r>
            <a:r>
              <a:rPr lang="pt-BR" sz="2500" dirty="0"/>
              <a:t> retornos em formato de </a:t>
            </a:r>
            <a:r>
              <a:rPr lang="pt-BR" sz="2500" dirty="0" err="1"/>
              <a:t>Array</a:t>
            </a:r>
            <a:r>
              <a:rPr lang="pt-BR" sz="2500" dirty="0"/>
              <a:t>.</a:t>
            </a:r>
          </a:p>
          <a:p>
            <a:pPr marL="38100" indent="0">
              <a:buNone/>
            </a:pPr>
            <a:endParaRPr lang="pt-BR" sz="2500" dirty="0"/>
          </a:p>
          <a:p>
            <a:pPr marL="38100" indent="0">
              <a:buNone/>
            </a:pPr>
            <a:r>
              <a:rPr lang="pt-BR" sz="2500" dirty="0"/>
              <a:t>1- Uma referencia para a variável a ser criada</a:t>
            </a:r>
          </a:p>
          <a:p>
            <a:pPr marL="38100" indent="0">
              <a:buNone/>
            </a:pPr>
            <a:r>
              <a:rPr lang="pt-BR" sz="2500" dirty="0"/>
              <a:t>2- O método que será responsável por atualizar o valor dessa variável e disparar o </a:t>
            </a:r>
            <a:r>
              <a:rPr lang="pt-BR" sz="2500" dirty="0" err="1"/>
              <a:t>re-carregamento</a:t>
            </a:r>
            <a:r>
              <a:rPr lang="pt-BR" sz="2500" dirty="0"/>
              <a:t> da </a:t>
            </a:r>
            <a:r>
              <a:rPr lang="pt-BR" sz="2500" dirty="0" err="1"/>
              <a:t>Component</a:t>
            </a:r>
            <a:r>
              <a:rPr lang="pt-BR" sz="2500" dirty="0"/>
              <a:t> </a:t>
            </a:r>
            <a:r>
              <a:rPr lang="pt-BR" sz="2500" dirty="0" err="1"/>
              <a:t>Function</a:t>
            </a:r>
            <a:r>
              <a:rPr lang="pt-BR" sz="25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00D987-57F1-9640-9FAF-1C54B68AAD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71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3B339-9CBB-9B4B-807E-748B83F7C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useState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F2C122-4781-DF40-BB34-024E370C5F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92FCF9B-B874-AE44-A0DC-8F9A9CE21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02" y="1600200"/>
            <a:ext cx="69088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5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7F7C80-117D-2144-ABDE-A9F0D09F8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pontos sobre o </a:t>
            </a:r>
            <a:r>
              <a:rPr lang="pt-BR" dirty="0" err="1"/>
              <a:t>useState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C081CF-9723-2947-8FAA-BA1A1004B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b="1" dirty="0"/>
              <a:t>Sempre</a:t>
            </a:r>
            <a:r>
              <a:rPr lang="pt-BR" sz="2500" dirty="0"/>
              <a:t> retornará um </a:t>
            </a:r>
            <a:r>
              <a:rPr lang="pt-BR" sz="2500" dirty="0" err="1"/>
              <a:t>Array</a:t>
            </a:r>
            <a:r>
              <a:rPr lang="pt-BR" sz="2500" dirty="0"/>
              <a:t> com apenas 2 elementos.</a:t>
            </a:r>
          </a:p>
          <a:p>
            <a:endParaRPr lang="pt-BR" sz="2500" dirty="0"/>
          </a:p>
          <a:p>
            <a:r>
              <a:rPr lang="pt-BR" sz="2500" dirty="0"/>
              <a:t>Quando a </a:t>
            </a:r>
            <a:r>
              <a:rPr lang="pt-BR" sz="2500" i="1" dirty="0" err="1"/>
              <a:t>Component</a:t>
            </a:r>
            <a:r>
              <a:rPr lang="pt-BR" sz="2500" i="1" dirty="0"/>
              <a:t> </a:t>
            </a:r>
            <a:r>
              <a:rPr lang="pt-BR" sz="2500" i="1" dirty="0" err="1"/>
              <a:t>Function</a:t>
            </a:r>
            <a:r>
              <a:rPr lang="pt-BR" sz="2500" i="1" dirty="0"/>
              <a:t> </a:t>
            </a:r>
            <a:r>
              <a:rPr lang="pt-BR" sz="2500" dirty="0"/>
              <a:t>é </a:t>
            </a:r>
            <a:r>
              <a:rPr lang="pt-BR" sz="2500" dirty="0" err="1"/>
              <a:t>re-executado</a:t>
            </a:r>
            <a:r>
              <a:rPr lang="pt-BR" sz="2500" dirty="0"/>
              <a:t>, o </a:t>
            </a:r>
            <a:r>
              <a:rPr lang="pt-BR" sz="2500" dirty="0" err="1"/>
              <a:t>React</a:t>
            </a:r>
            <a:r>
              <a:rPr lang="pt-BR" sz="2500" dirty="0"/>
              <a:t> não </a:t>
            </a:r>
            <a:r>
              <a:rPr lang="pt-BR" sz="2500" dirty="0" err="1"/>
              <a:t>re-instancia</a:t>
            </a:r>
            <a:r>
              <a:rPr lang="pt-BR" sz="2500" dirty="0"/>
              <a:t> o </a:t>
            </a:r>
            <a:r>
              <a:rPr lang="pt-BR" sz="2500" dirty="0" err="1"/>
              <a:t>state</a:t>
            </a:r>
            <a:r>
              <a:rPr lang="pt-BR" sz="2500" dirty="0"/>
              <a:t>, pegando sempre um “snapshot” da ultima versão.</a:t>
            </a:r>
          </a:p>
          <a:p>
            <a:endParaRPr lang="pt-BR" sz="2500" dirty="0"/>
          </a:p>
          <a:p>
            <a:r>
              <a:rPr lang="pt-BR" sz="2500" dirty="0"/>
              <a:t>Cada </a:t>
            </a:r>
            <a:r>
              <a:rPr lang="pt-BR" sz="2500" i="1" dirty="0" err="1"/>
              <a:t>Component</a:t>
            </a:r>
            <a:r>
              <a:rPr lang="pt-BR" sz="2500" i="1" dirty="0"/>
              <a:t> </a:t>
            </a:r>
            <a:r>
              <a:rPr lang="pt-BR" sz="2500" i="1" dirty="0" err="1"/>
              <a:t>Function</a:t>
            </a:r>
            <a:r>
              <a:rPr lang="pt-BR" sz="2500" i="1" dirty="0"/>
              <a:t> </a:t>
            </a:r>
            <a:r>
              <a:rPr lang="pt-BR" sz="2500" dirty="0"/>
              <a:t>tem seu estado próprio.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7CD3AE8-5384-774A-86FB-3BD608A2D9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316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9268A6-4094-FF48-BEB8-9B30061EB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Muitos Inputs, Muitos </a:t>
            </a:r>
            <a:r>
              <a:rPr lang="pt-BR" dirty="0" err="1"/>
              <a:t>States</a:t>
            </a:r>
            <a:r>
              <a:rPr lang="pt-BR" dirty="0"/>
              <a:t>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3089FF-82CA-CF4F-8404-7AEBD1DEF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470075"/>
            <a:ext cx="6858000" cy="4967700"/>
          </a:xfrm>
        </p:spPr>
        <p:txBody>
          <a:bodyPr/>
          <a:lstStyle/>
          <a:p>
            <a:r>
              <a:rPr lang="pt-BR" sz="2500" dirty="0"/>
              <a:t>Ter muitos </a:t>
            </a:r>
            <a:r>
              <a:rPr lang="pt-BR" sz="2500" dirty="0" err="1"/>
              <a:t>useState</a:t>
            </a:r>
            <a:r>
              <a:rPr lang="pt-BR" sz="2500" dirty="0"/>
              <a:t>() declarados em um componente é um problema?</a:t>
            </a:r>
          </a:p>
          <a:p>
            <a:endParaRPr lang="pt-BR" sz="2500" dirty="0"/>
          </a:p>
          <a:p>
            <a:r>
              <a:rPr lang="pt-BR" sz="2500" dirty="0"/>
              <a:t>Não, você pode utilizar e também encontrará esse approach diversas vezes em outras aplicações. É um comportamento muito comum ter diversos </a:t>
            </a:r>
            <a:r>
              <a:rPr lang="pt-BR" sz="2500" dirty="0" err="1"/>
              <a:t>useState</a:t>
            </a:r>
            <a:r>
              <a:rPr lang="pt-BR" sz="2500" dirty="0"/>
              <a:t>() em um mesmo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4A922D-B33D-BB47-9EF9-6A3814E2BF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9273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useEffect</a:t>
            </a:r>
            <a:r>
              <a:rPr lang="pt-BR" dirty="0"/>
              <a:t>() </a:t>
            </a:r>
            <a:r>
              <a:rPr lang="pt-BR" dirty="0" err="1"/>
              <a:t>Hook</a:t>
            </a:r>
            <a:r>
              <a:rPr lang="pt-BR" dirty="0"/>
              <a:t>.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5037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64F1-9A34-FC48-B119-8B223EC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side-effects</a:t>
            </a:r>
            <a:r>
              <a:rPr lang="pt-BR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70306-7B01-EB46-B37F-A802103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300" dirty="0"/>
              <a:t>Até agora tivemos eventos que realizam apenas a manipulação de estados na página</a:t>
            </a:r>
          </a:p>
          <a:p>
            <a:endParaRPr lang="pt-BR" sz="2300" dirty="0"/>
          </a:p>
          <a:p>
            <a:r>
              <a:rPr lang="pt-BR" sz="2300" dirty="0"/>
              <a:t>Reagir a um input do usuário, eventos gerados pelos usuários, mudanças de estado de variáveis, refletir mudanças na página a partir de mudanças de </a:t>
            </a:r>
            <a:r>
              <a:rPr lang="pt-BR" sz="2300" dirty="0" err="1"/>
              <a:t>props</a:t>
            </a:r>
            <a:r>
              <a:rPr lang="pt-BR" sz="2300" dirty="0"/>
              <a:t> e </a:t>
            </a:r>
            <a:r>
              <a:rPr lang="pt-BR" sz="2300" dirty="0" err="1"/>
              <a:t>states</a:t>
            </a:r>
            <a:r>
              <a:rPr lang="pt-BR" sz="2300" dirty="0"/>
              <a:t>.</a:t>
            </a:r>
          </a:p>
          <a:p>
            <a:endParaRPr lang="pt-BR" sz="2300" dirty="0"/>
          </a:p>
          <a:p>
            <a:r>
              <a:rPr lang="pt-BR" sz="2300" dirty="0" err="1"/>
              <a:t>useState</a:t>
            </a:r>
            <a:r>
              <a:rPr lang="pt-BR" sz="2300" dirty="0"/>
              <a:t>() , </a:t>
            </a:r>
            <a:r>
              <a:rPr lang="pt-BR" sz="2300" dirty="0" err="1"/>
              <a:t>Props</a:t>
            </a:r>
            <a:r>
              <a:rPr lang="pt-BR" sz="23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D10CD-A5BE-3544-B9A7-39573DDB2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1506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6E7F8B-C169-2045-A475-E9FA941A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side-effects</a:t>
            </a:r>
            <a:r>
              <a:rPr lang="pt-BR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900823-2410-EE4F-AAC2-747FC5D97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500" dirty="0"/>
              <a:t>Eventos que acontecem na aplicação que não estão relacionados a mudar algo na interface de usuário (pelo menos não diretamente).</a:t>
            </a:r>
          </a:p>
          <a:p>
            <a:endParaRPr lang="pt-BR" sz="2500" dirty="0"/>
          </a:p>
          <a:p>
            <a:r>
              <a:rPr lang="pt-BR" sz="2500" dirty="0"/>
              <a:t>Acontecem independente do escopo de uma </a:t>
            </a:r>
            <a:r>
              <a:rPr lang="pt-BR" sz="2500" dirty="0" err="1"/>
              <a:t>Component</a:t>
            </a:r>
            <a:r>
              <a:rPr lang="pt-BR" sz="2500" dirty="0"/>
              <a:t> </a:t>
            </a:r>
            <a:r>
              <a:rPr lang="pt-BR" sz="2500" dirty="0" err="1"/>
              <a:t>Function</a:t>
            </a:r>
            <a:r>
              <a:rPr lang="pt-BR" sz="2500" dirty="0"/>
              <a:t>.</a:t>
            </a:r>
          </a:p>
          <a:p>
            <a:endParaRPr lang="pt-BR" sz="2500" dirty="0"/>
          </a:p>
          <a:p>
            <a:r>
              <a:rPr lang="pt-BR" sz="2500" dirty="0"/>
              <a:t>Requisições </a:t>
            </a:r>
            <a:r>
              <a:rPr lang="pt-BR" sz="2500" dirty="0" err="1"/>
              <a:t>HTTP’s</a:t>
            </a:r>
            <a:r>
              <a:rPr lang="pt-BR" sz="2500" dirty="0"/>
              <a:t>, Manipulação de unidades de </a:t>
            </a:r>
            <a:r>
              <a:rPr lang="pt-BR" sz="2500" dirty="0" err="1"/>
              <a:t>Storage</a:t>
            </a:r>
            <a:r>
              <a:rPr lang="pt-BR" sz="2500" dirty="0"/>
              <a:t> do Navegador(Local </a:t>
            </a:r>
            <a:r>
              <a:rPr lang="pt-BR" sz="2500" dirty="0" err="1"/>
              <a:t>Storage</a:t>
            </a:r>
            <a:r>
              <a:rPr lang="pt-BR" sz="2500" dirty="0"/>
              <a:t>), </a:t>
            </a:r>
            <a:r>
              <a:rPr lang="pt-BR" sz="2500" dirty="0" err="1"/>
              <a:t>Timers</a:t>
            </a:r>
            <a:r>
              <a:rPr lang="pt-BR" sz="2500" dirty="0"/>
              <a:t> (</a:t>
            </a:r>
            <a:r>
              <a:rPr lang="pt-BR" sz="2500" dirty="0" err="1"/>
              <a:t>setTimeout</a:t>
            </a:r>
            <a:r>
              <a:rPr lang="pt-BR" sz="2500" dirty="0"/>
              <a:t>) etc...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02FBC2-4D1F-B74D-A7D7-5F78434D58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88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BE64F1-9A34-FC48-B119-8B223ECAC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 - </a:t>
            </a:r>
            <a:r>
              <a:rPr lang="pt-BR" dirty="0" err="1"/>
              <a:t>How</a:t>
            </a:r>
            <a:r>
              <a:rPr lang="pt-BR" dirty="0"/>
              <a:t> it </a:t>
            </a:r>
            <a:r>
              <a:rPr lang="pt-BR" dirty="0" err="1"/>
              <a:t>works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370306-7B01-EB46-B37F-A8021037B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300" dirty="0"/>
              <a:t>Chamadas HTTP, se inscrever em eventos gerados a partir de outros componentes ou serviços são conhecimentos como </a:t>
            </a:r>
            <a:r>
              <a:rPr lang="pt-BR" sz="2300" dirty="0" err="1"/>
              <a:t>side-effects</a:t>
            </a:r>
            <a:r>
              <a:rPr lang="pt-BR" sz="2300" dirty="0"/>
              <a:t>.</a:t>
            </a:r>
          </a:p>
          <a:p>
            <a:endParaRPr lang="pt-BR" sz="2300" dirty="0"/>
          </a:p>
          <a:p>
            <a:r>
              <a:rPr lang="pt-BR" sz="2300" dirty="0"/>
              <a:t>Esse </a:t>
            </a:r>
            <a:r>
              <a:rPr lang="pt-BR" sz="2300" dirty="0" err="1"/>
              <a:t>Hook</a:t>
            </a:r>
            <a:r>
              <a:rPr lang="pt-BR" sz="2300" dirty="0"/>
              <a:t> basicamente é o meio para nós dizermos para o </a:t>
            </a:r>
            <a:r>
              <a:rPr lang="pt-BR" sz="2300" dirty="0" err="1"/>
              <a:t>react</a:t>
            </a:r>
            <a:r>
              <a:rPr lang="pt-BR" sz="2300" dirty="0"/>
              <a:t> que ele deve executar algo após a </a:t>
            </a:r>
            <a:r>
              <a:rPr lang="pt-BR" sz="2300" dirty="0" err="1"/>
              <a:t>renderização</a:t>
            </a:r>
            <a:r>
              <a:rPr lang="pt-BR" sz="2300" dirty="0"/>
              <a:t> do componente.</a:t>
            </a:r>
          </a:p>
          <a:p>
            <a:br>
              <a:rPr lang="pt-BR" sz="2300" dirty="0"/>
            </a:br>
            <a:r>
              <a:rPr lang="pt-BR" sz="2300" dirty="0"/>
              <a:t>Permite </a:t>
            </a:r>
            <a:r>
              <a:rPr lang="pt-BR" sz="2300" dirty="0" err="1"/>
              <a:t>Component</a:t>
            </a:r>
            <a:r>
              <a:rPr lang="pt-BR" sz="2300" dirty="0"/>
              <a:t> </a:t>
            </a:r>
            <a:r>
              <a:rPr lang="pt-BR" sz="2300" dirty="0" err="1"/>
              <a:t>Functions</a:t>
            </a:r>
            <a:r>
              <a:rPr lang="pt-BR" sz="2300" dirty="0"/>
              <a:t> terem acesso aos métodos de Ciclo de Vida de componentes.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9CD10CD-A5BE-3544-B9A7-39573DDB2A3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4855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F9C4CD-E594-0242-BD51-AD17666F11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  <p:pic>
        <p:nvPicPr>
          <p:cNvPr id="9" name="Imagem 8" descr="Diagrama, Esquemático&#10;&#10;Descrição gerada automaticamente">
            <a:extLst>
              <a:ext uri="{FF2B5EF4-FFF2-40B4-BE49-F238E27FC236}">
                <a16:creationId xmlns:a16="http://schemas.microsoft.com/office/drawing/2014/main" id="{690413B1-CA6D-B54A-AA7E-F0E18DC82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443" y="766737"/>
            <a:ext cx="5469102" cy="567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26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3C6A8-9555-D943-B47C-B26583C08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Tópicos abordados durante a aula de hoje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1F46C-7064-2F40-AB3E-99A5644E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7" y="1600200"/>
            <a:ext cx="7978503" cy="4967700"/>
          </a:xfrm>
        </p:spPr>
        <p:txBody>
          <a:bodyPr/>
          <a:lstStyle/>
          <a:p>
            <a:r>
              <a:rPr lang="pt-BR" sz="2400" dirty="0" err="1"/>
              <a:t>State</a:t>
            </a:r>
            <a:endParaRPr lang="pt-BR" sz="2400" dirty="0"/>
          </a:p>
          <a:p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Props</a:t>
            </a:r>
            <a:endParaRPr lang="pt-BR" sz="2400" dirty="0"/>
          </a:p>
          <a:p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Hooks</a:t>
            </a:r>
            <a:endParaRPr lang="pt-BR" sz="2400" dirty="0"/>
          </a:p>
          <a:p>
            <a:r>
              <a:rPr lang="pt-BR" sz="2400" dirty="0" err="1"/>
              <a:t>React</a:t>
            </a:r>
            <a:r>
              <a:rPr lang="pt-BR" sz="2400" dirty="0"/>
              <a:t> </a:t>
            </a:r>
            <a:r>
              <a:rPr lang="pt-BR" sz="2400" dirty="0" err="1"/>
              <a:t>App</a:t>
            </a:r>
            <a:r>
              <a:rPr lang="pt-BR" sz="2400" dirty="0"/>
              <a:t> Folder </a:t>
            </a:r>
            <a:r>
              <a:rPr lang="pt-BR" sz="2400" dirty="0" err="1"/>
              <a:t>Structure</a:t>
            </a:r>
            <a:endParaRPr lang="pt-BR" sz="2400" dirty="0"/>
          </a:p>
          <a:p>
            <a:r>
              <a:rPr lang="pt-BR" sz="2400" dirty="0"/>
              <a:t>End.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A56AF4C-2870-0143-8609-D4381DC73E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655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DC96D-0931-A04F-B90A-26E4765C8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43837A-FEED-F147-B920-9B6CB574D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600200"/>
            <a:ext cx="6858000" cy="5168462"/>
          </a:xfrm>
        </p:spPr>
        <p:txBody>
          <a:bodyPr/>
          <a:lstStyle/>
          <a:p>
            <a:r>
              <a:rPr lang="pt-BR" sz="2400" dirty="0"/>
              <a:t>Chamaremos essa função de </a:t>
            </a:r>
            <a:r>
              <a:rPr lang="pt-BR" sz="2400" dirty="0" err="1"/>
              <a:t>effect</a:t>
            </a:r>
            <a:r>
              <a:rPr lang="pt-BR" sz="2400" dirty="0"/>
              <a:t>, o </a:t>
            </a:r>
            <a:r>
              <a:rPr lang="pt-BR" sz="2400" dirty="0" err="1"/>
              <a:t>React</a:t>
            </a:r>
            <a:r>
              <a:rPr lang="pt-BR" sz="2400" dirty="0"/>
              <a:t> estará ciente de que deve executar esse </a:t>
            </a:r>
            <a:r>
              <a:rPr lang="pt-BR" sz="2400" dirty="0" err="1"/>
              <a:t>effect</a:t>
            </a:r>
            <a:r>
              <a:rPr lang="pt-BR" sz="2400" dirty="0"/>
              <a:t> após </a:t>
            </a:r>
            <a:r>
              <a:rPr lang="pt-BR" sz="2400" dirty="0" err="1"/>
              <a:t>renderizar</a:t>
            </a:r>
            <a:r>
              <a:rPr lang="pt-BR" sz="2400" dirty="0"/>
              <a:t> o componente</a:t>
            </a:r>
          </a:p>
          <a:p>
            <a:endParaRPr lang="pt-BR" sz="2400" dirty="0"/>
          </a:p>
          <a:p>
            <a:endParaRPr lang="pt-BR" sz="2400" dirty="0"/>
          </a:p>
          <a:p>
            <a:r>
              <a:rPr lang="pt-BR" sz="2400" dirty="0"/>
              <a:t>Ele é executado após toda </a:t>
            </a:r>
            <a:r>
              <a:rPr lang="pt-BR" sz="2400" dirty="0" err="1"/>
              <a:t>renderização</a:t>
            </a:r>
            <a:r>
              <a:rPr lang="pt-BR" sz="2400" dirty="0"/>
              <a:t> de componente. Após a </a:t>
            </a:r>
            <a:r>
              <a:rPr lang="pt-BR" sz="2400" dirty="0" err="1"/>
              <a:t>renderização</a:t>
            </a:r>
            <a:r>
              <a:rPr lang="pt-BR" sz="2400" dirty="0"/>
              <a:t> inicial e cada </a:t>
            </a:r>
            <a:r>
              <a:rPr lang="pt-BR" sz="2400" dirty="0" err="1"/>
              <a:t>update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React</a:t>
            </a:r>
            <a:r>
              <a:rPr lang="pt-BR" sz="2400" dirty="0"/>
              <a:t> vai garantir que o DOM seja atualizado toda vez que ele </a:t>
            </a:r>
            <a:r>
              <a:rPr lang="pt-BR" sz="2400" dirty="0" err="1"/>
              <a:t>renderize</a:t>
            </a:r>
            <a:r>
              <a:rPr lang="pt-BR" sz="2400" dirty="0"/>
              <a:t> um </a:t>
            </a:r>
            <a:r>
              <a:rPr lang="pt-BR" sz="2400" dirty="0" err="1"/>
              <a:t>effect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DAC115-2633-A14B-9BB3-12B2AAF1F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2CB889-7DC2-5D45-9282-0CA5F618B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</a:t>
            </a:r>
            <a:r>
              <a:rPr lang="pt-BR" dirty="0" err="1"/>
              <a:t>function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BC3D4D-DDD4-CC4E-A9F6-CDA0130DB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primeiro parâmetro é uma função de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segundo parâmetro é a lista de dependências.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033650-6D82-F442-8068-230514BAD3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21</a:t>
            </a:fld>
            <a:endParaRPr lang="pt-BR"/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35272D99-E010-4C45-881B-4814F724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3209816"/>
            <a:ext cx="7645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302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D33DEA-051F-4D4F-8EC7-79752610F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parâmetro de dependências: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4A32A0-F30B-4E49-A5F7-747F0B669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1- Se não prover nenhuma dependência, a função </a:t>
            </a:r>
            <a:r>
              <a:rPr lang="pt-BR" dirty="0" err="1"/>
              <a:t>effect</a:t>
            </a:r>
            <a:r>
              <a:rPr lang="pt-BR" dirty="0"/>
              <a:t> será executada após cada </a:t>
            </a:r>
            <a:r>
              <a:rPr lang="pt-BR" dirty="0" err="1"/>
              <a:t>renderização</a:t>
            </a:r>
            <a:r>
              <a:rPr lang="pt-BR" dirty="0"/>
              <a:t> do componente.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019CF9-1534-1D45-83B4-4FB075C1E0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22</a:t>
            </a:fld>
            <a:endParaRPr lang="pt-BR"/>
          </a:p>
        </p:txBody>
      </p:sp>
      <p:pic>
        <p:nvPicPr>
          <p:cNvPr id="6" name="Imagem 5" descr="Uma imagem contendo medidor, desenho, relógio&#10;&#10;Descrição gerada automaticamente">
            <a:extLst>
              <a:ext uri="{FF2B5EF4-FFF2-40B4-BE49-F238E27FC236}">
                <a16:creationId xmlns:a16="http://schemas.microsoft.com/office/drawing/2014/main" id="{DEE656FF-B508-174C-A220-92A5E1A23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5472" y="4276615"/>
            <a:ext cx="2921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73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4FE497-6093-6A44-AF0A-6BC32F2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parâmetro de dependências: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4B1AF4-A6E5-EB4C-AFB5-4D73166BC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2- Se você </a:t>
            </a:r>
            <a:r>
              <a:rPr lang="pt-BR" dirty="0" err="1"/>
              <a:t>setar</a:t>
            </a:r>
            <a:r>
              <a:rPr lang="pt-BR" dirty="0"/>
              <a:t> um </a:t>
            </a:r>
            <a:r>
              <a:rPr lang="pt-BR" dirty="0" err="1"/>
              <a:t>array</a:t>
            </a:r>
            <a:r>
              <a:rPr lang="pt-BR" dirty="0"/>
              <a:t> vazio de dependências, o código será executada apenas na primeira </a:t>
            </a:r>
            <a:r>
              <a:rPr lang="pt-BR" dirty="0" err="1"/>
              <a:t>renderização</a:t>
            </a:r>
            <a:r>
              <a:rPr lang="pt-BR" dirty="0"/>
              <a:t> do componente.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D44519-2233-C546-AE84-0B8674658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9CD9C6A-6148-FB43-B1A3-AFF5C9CC5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450" y="3946634"/>
            <a:ext cx="3771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0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AF52D0-31E3-9E49-80DA-6C09A2A56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parâmetro de dependências: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36E747-5EDE-5348-8E47-114C2CA95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3- Se você especificar </a:t>
            </a:r>
            <a:r>
              <a:rPr lang="pt-BR" dirty="0" err="1"/>
              <a:t>props</a:t>
            </a:r>
            <a:r>
              <a:rPr lang="pt-BR" dirty="0"/>
              <a:t> ou </a:t>
            </a:r>
            <a:r>
              <a:rPr lang="pt-BR" dirty="0" err="1"/>
              <a:t>states</a:t>
            </a:r>
            <a:r>
              <a:rPr lang="pt-BR" dirty="0"/>
              <a:t> como dependências, o </a:t>
            </a:r>
            <a:r>
              <a:rPr lang="pt-BR" dirty="0" err="1"/>
              <a:t>effect</a:t>
            </a:r>
            <a:r>
              <a:rPr lang="pt-BR" dirty="0"/>
              <a:t> será executado sempre que o valor dessas dependências for alterado.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3B831D9-93A6-7645-8B0F-4247903003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24</a:t>
            </a:fld>
            <a:endParaRPr lang="pt-BR"/>
          </a:p>
        </p:txBody>
      </p:sp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CEAB9777-A340-4B49-8EA3-39C362CF8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7" y="4273236"/>
            <a:ext cx="76454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312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D2A95-BEBA-F146-8814-C059FA05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8CC37E-6C38-F84C-9F34-6E855818C8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25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93CEBA-2739-4E44-942F-1158D54D9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125" y="2437172"/>
            <a:ext cx="6616700" cy="317500"/>
          </a:xfrm>
          <a:prstGeom prst="rect">
            <a:avLst/>
          </a:prstGeom>
        </p:spPr>
      </p:pic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A8CFA766-FFBC-9943-82AE-B82001BF7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25" y="4065970"/>
            <a:ext cx="3924300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791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581ABC-EA76-0A45-BDB5-3067CCE5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useEffect</a:t>
            </a:r>
            <a:r>
              <a:rPr lang="pt-BR" dirty="0"/>
              <a:t>() – Alguns pontos para atenção: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9CE6C6-75E4-F040-AE10-2D74FF8EB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600199"/>
            <a:ext cx="6858000" cy="4591825"/>
          </a:xfrm>
        </p:spPr>
        <p:txBody>
          <a:bodyPr/>
          <a:lstStyle/>
          <a:p>
            <a:r>
              <a:rPr lang="pt-BR" sz="3200" dirty="0"/>
              <a:t>É possível utilizar o </a:t>
            </a:r>
            <a:r>
              <a:rPr lang="pt-BR" sz="3200" dirty="0" err="1"/>
              <a:t>hook</a:t>
            </a:r>
            <a:r>
              <a:rPr lang="pt-BR" sz="3200" dirty="0"/>
              <a:t> múltiplas vezes dentro do mesmo componente.</a:t>
            </a:r>
          </a:p>
          <a:p>
            <a:endParaRPr lang="pt-BR" sz="3200" dirty="0"/>
          </a:p>
          <a:p>
            <a:r>
              <a:rPr lang="pt-BR" sz="3200" dirty="0"/>
              <a:t>Devemos especificar as dependências do </a:t>
            </a:r>
            <a:r>
              <a:rPr lang="pt-BR" sz="3200" dirty="0" err="1"/>
              <a:t>Hook</a:t>
            </a:r>
            <a:r>
              <a:rPr lang="pt-BR" sz="3200" dirty="0"/>
              <a:t>, ou seja dependências externas que a função </a:t>
            </a:r>
            <a:r>
              <a:rPr lang="pt-BR" sz="3200" dirty="0" err="1"/>
              <a:t>effect</a:t>
            </a:r>
            <a:r>
              <a:rPr lang="pt-BR" sz="3200" dirty="0"/>
              <a:t> utiliza dentro do </a:t>
            </a:r>
            <a:r>
              <a:rPr lang="pt-BR" sz="3200" dirty="0" err="1"/>
              <a:t>array</a:t>
            </a:r>
            <a:r>
              <a:rPr lang="pt-BR" sz="3200" dirty="0"/>
              <a:t> de dependências.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F8DA36-F3FD-AF47-8936-8D69081DC7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671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C1473F-3FC6-BE4E-89EC-FBE46717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approach: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243383-85E7-9541-BB7D-41B4E3069A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27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412ECBB1-3464-E94B-9003-F1008CFE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09" y="1688881"/>
            <a:ext cx="4102100" cy="1104900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C33C2C99-C4E4-FD43-8F9A-48C8F35C3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709" y="3180045"/>
            <a:ext cx="5593036" cy="35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3622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1C6D-71DC-F744-84CA-860A0C59C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componentes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CCC1B2-B68E-9E4C-AB44-CC2FD78C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7" y="1600200"/>
            <a:ext cx="7757785" cy="4967700"/>
          </a:xfrm>
        </p:spPr>
        <p:txBody>
          <a:bodyPr/>
          <a:lstStyle/>
          <a:p>
            <a:pPr marL="38100" indent="0">
              <a:buNone/>
            </a:pPr>
            <a:r>
              <a:rPr lang="pt-BR" b="1" dirty="0" err="1"/>
              <a:t>Component</a:t>
            </a:r>
            <a:r>
              <a:rPr lang="pt-BR" b="1" dirty="0"/>
              <a:t> </a:t>
            </a:r>
            <a:r>
              <a:rPr lang="pt-BR" b="1" dirty="0" err="1"/>
              <a:t>did</a:t>
            </a:r>
            <a:r>
              <a:rPr lang="pt-BR" b="1" dirty="0"/>
              <a:t> </a:t>
            </a:r>
            <a:r>
              <a:rPr lang="pt-BR" b="1" dirty="0" err="1"/>
              <a:t>mount</a:t>
            </a:r>
            <a:endParaRPr lang="pt-BR" b="1" dirty="0"/>
          </a:p>
          <a:p>
            <a:r>
              <a:rPr lang="pt-BR" dirty="0"/>
              <a:t>Utilizamos com a área de dependências com um </a:t>
            </a:r>
            <a:r>
              <a:rPr lang="pt-BR" dirty="0" err="1"/>
              <a:t>Array</a:t>
            </a:r>
            <a:r>
              <a:rPr lang="pt-BR" dirty="0"/>
              <a:t> vazio. </a:t>
            </a:r>
          </a:p>
          <a:p>
            <a:endParaRPr lang="pt-BR" dirty="0"/>
          </a:p>
          <a:p>
            <a:r>
              <a:rPr lang="pt-BR" dirty="0"/>
              <a:t>A </a:t>
            </a:r>
            <a:r>
              <a:rPr lang="pt-BR" dirty="0" err="1"/>
              <a:t>side-effect</a:t>
            </a:r>
            <a:r>
              <a:rPr lang="pt-BR" dirty="0"/>
              <a:t> </a:t>
            </a:r>
            <a:r>
              <a:rPr lang="pt-BR" dirty="0" err="1"/>
              <a:t>funcion</a:t>
            </a:r>
            <a:r>
              <a:rPr lang="pt-BR" dirty="0"/>
              <a:t> é chamada uma vez após no processo de </a:t>
            </a:r>
            <a:r>
              <a:rPr lang="pt-BR" dirty="0" err="1"/>
              <a:t>renderização</a:t>
            </a:r>
            <a:r>
              <a:rPr lang="pt-BR" dirty="0"/>
              <a:t> do componente.</a:t>
            </a:r>
          </a:p>
          <a:p>
            <a:endParaRPr lang="pt-BR" dirty="0"/>
          </a:p>
          <a:p>
            <a:pPr marL="38100" indent="0">
              <a:buNone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BE03FB-8898-5646-881C-477C05DD1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9173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BEDA8-1B0A-DA4D-937D-A5FAB34C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vida de componentes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11735-2F2C-3C48-A7F8-75A8555411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b="1" dirty="0" err="1"/>
              <a:t>Component</a:t>
            </a:r>
            <a:r>
              <a:rPr lang="pt-BR" b="1" dirty="0"/>
              <a:t> </a:t>
            </a:r>
            <a:r>
              <a:rPr lang="pt-BR" b="1" dirty="0" err="1"/>
              <a:t>did</a:t>
            </a:r>
            <a:r>
              <a:rPr lang="pt-BR" b="1" dirty="0"/>
              <a:t> </a:t>
            </a:r>
            <a:r>
              <a:rPr lang="pt-BR" b="1" dirty="0" err="1"/>
              <a:t>update</a:t>
            </a:r>
            <a:endParaRPr lang="pt-BR" b="1" dirty="0"/>
          </a:p>
          <a:p>
            <a:pPr marL="38100" indent="0">
              <a:buNone/>
            </a:pPr>
            <a:r>
              <a:rPr lang="pt-BR" dirty="0"/>
              <a:t>Quando especificamos dependências. Se as mesmas forem alteradas, o </a:t>
            </a:r>
            <a:r>
              <a:rPr lang="pt-BR" dirty="0" err="1"/>
              <a:t>side-effect</a:t>
            </a:r>
            <a:r>
              <a:rPr lang="pt-BR" dirty="0"/>
              <a:t> é disparado.</a:t>
            </a:r>
          </a:p>
          <a:p>
            <a:pPr marL="38100" indent="0">
              <a:buNone/>
            </a:pPr>
            <a:endParaRPr lang="pt-BR" dirty="0"/>
          </a:p>
          <a:p>
            <a:pPr marL="38100" indent="0">
              <a:buNone/>
            </a:pPr>
            <a:r>
              <a:rPr lang="pt-BR" dirty="0"/>
              <a:t>A </a:t>
            </a:r>
            <a:r>
              <a:rPr lang="pt-BR" dirty="0" err="1"/>
              <a:t>side-effect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é invocada após as mudanças serem </a:t>
            </a:r>
            <a:r>
              <a:rPr lang="pt-BR" dirty="0" err="1"/>
              <a:t>commitadas</a:t>
            </a:r>
            <a:r>
              <a:rPr lang="pt-BR" dirty="0"/>
              <a:t> no DOM.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3B241A-0A77-7C42-BA4A-17DE600685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018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State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512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ED5E3-373C-F247-8979-8CC555AFF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Alguns tipos de </a:t>
            </a:r>
            <a:r>
              <a:rPr lang="pt-BR" dirty="0" err="1"/>
              <a:t>side-effect</a:t>
            </a:r>
            <a:r>
              <a:rPr lang="pt-BR" dirty="0"/>
              <a:t> necessitam de clean-</a:t>
            </a:r>
            <a:r>
              <a:rPr lang="pt-BR" dirty="0" err="1"/>
              <a:t>up</a:t>
            </a:r>
            <a:r>
              <a:rPr lang="pt-BR" dirty="0"/>
              <a:t> como a utilização de um socket, um timer etc.</a:t>
            </a:r>
          </a:p>
          <a:p>
            <a:endParaRPr lang="pt-BR" dirty="0"/>
          </a:p>
          <a:p>
            <a:r>
              <a:rPr lang="pt-BR" dirty="0"/>
              <a:t>Para isso criamos uma função de </a:t>
            </a:r>
            <a:r>
              <a:rPr lang="pt-BR" dirty="0" err="1"/>
              <a:t>cleanup</a:t>
            </a:r>
            <a:r>
              <a:rPr lang="pt-BR" dirty="0"/>
              <a:t> dentro da nossa função </a:t>
            </a:r>
            <a:r>
              <a:rPr lang="pt-BR" dirty="0" err="1"/>
              <a:t>effect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2DCBDE-4B1A-D040-9329-7626E258DD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30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E1EE8A7-8954-AC4B-884C-B296DE7F8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Cleanup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useEffectHook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6904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267C0-06A8-8842-B400-DB03FEC6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Cleanup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useEffectHook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C2E935-C807-E24D-AC18-A3008428B5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31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41916BA0-2AE2-EC42-951C-727032746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940" y="2217026"/>
            <a:ext cx="43434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5891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63255-FAE5-5649-86FA-4E7352878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devemos adicionar como dependências?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8E58BC9-5B9A-0841-9DEF-53E1508D5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347951"/>
            <a:ext cx="6858000" cy="4967700"/>
          </a:xfrm>
        </p:spPr>
        <p:txBody>
          <a:bodyPr/>
          <a:lstStyle/>
          <a:p>
            <a:r>
              <a:rPr lang="pt-BR" sz="2500" dirty="0"/>
              <a:t>Você deve adicionar tudo que você utiliza na função </a:t>
            </a:r>
            <a:r>
              <a:rPr lang="pt-BR" sz="2500" dirty="0" err="1"/>
              <a:t>effect</a:t>
            </a:r>
            <a:r>
              <a:rPr lang="pt-BR" sz="2500" dirty="0"/>
              <a:t>. Inclusive funções.</a:t>
            </a:r>
          </a:p>
          <a:p>
            <a:endParaRPr lang="pt-BR" sz="2500" dirty="0"/>
          </a:p>
          <a:p>
            <a:r>
              <a:rPr lang="pt-BR" sz="2500" dirty="0"/>
              <a:t>Você não precisa adicionar funções </a:t>
            </a:r>
            <a:r>
              <a:rPr lang="pt-BR" sz="2500" dirty="0" err="1"/>
              <a:t>built</a:t>
            </a:r>
            <a:r>
              <a:rPr lang="pt-BR" sz="2500" dirty="0"/>
              <a:t>-in como por exemplo </a:t>
            </a:r>
            <a:r>
              <a:rPr lang="pt-BR" sz="2500" dirty="0" err="1"/>
              <a:t>fetch</a:t>
            </a:r>
            <a:r>
              <a:rPr lang="pt-BR" sz="2500" dirty="0"/>
              <a:t>(), </a:t>
            </a:r>
            <a:r>
              <a:rPr lang="pt-BR" sz="2500" dirty="0" err="1"/>
              <a:t>localStorage</a:t>
            </a:r>
            <a:r>
              <a:rPr lang="pt-BR" sz="2500" dirty="0"/>
              <a:t> etc.</a:t>
            </a:r>
          </a:p>
          <a:p>
            <a:endParaRPr lang="pt-BR" sz="2500" dirty="0"/>
          </a:p>
          <a:p>
            <a:r>
              <a:rPr lang="pt-BR" sz="2500" dirty="0"/>
              <a:t>Variáveis que foram declaradas fora do componente, ou seja fazem parte de outro </a:t>
            </a:r>
            <a:r>
              <a:rPr lang="pt-BR" sz="2500" dirty="0" err="1"/>
              <a:t>State</a:t>
            </a:r>
            <a:r>
              <a:rPr lang="pt-BR" sz="2500" dirty="0"/>
              <a:t>. </a:t>
            </a:r>
            <a:r>
              <a:rPr lang="pt-BR" sz="2500" dirty="0" err="1"/>
              <a:t>Eg</a:t>
            </a:r>
            <a:r>
              <a:rPr lang="pt-BR" sz="2500" dirty="0"/>
              <a:t>. Funções de um arquivo diferente. Desde que não afetem o estado do componente atual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19F98-76F0-474F-A1D1-31246F06A7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978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useCallback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4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287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954A-4E2E-E14A-8FDF-CE579BE4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useCallback</a:t>
            </a:r>
            <a:r>
              <a:rPr lang="pt-BR" dirty="0"/>
              <a:t>() </a:t>
            </a:r>
            <a:r>
              <a:rPr lang="pt-BR" dirty="0" err="1"/>
              <a:t>hook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CE189-A9F3-9140-B7D8-69602E35E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Utilizaremos o </a:t>
            </a:r>
            <a:r>
              <a:rPr lang="pt-BR" dirty="0" err="1"/>
              <a:t>hook</a:t>
            </a:r>
            <a:r>
              <a:rPr lang="pt-BR" dirty="0"/>
              <a:t> </a:t>
            </a:r>
            <a:r>
              <a:rPr lang="pt-BR" dirty="0" err="1"/>
              <a:t>useCallback</a:t>
            </a:r>
            <a:r>
              <a:rPr lang="pt-BR" dirty="0"/>
              <a:t>() para remediarmos o problema do loop infinito.</a:t>
            </a:r>
          </a:p>
          <a:p>
            <a:endParaRPr lang="pt-BR" dirty="0"/>
          </a:p>
          <a:p>
            <a:r>
              <a:rPr lang="pt-BR" dirty="0"/>
              <a:t>Esse </a:t>
            </a:r>
            <a:r>
              <a:rPr lang="pt-BR" dirty="0" err="1"/>
              <a:t>hook</a:t>
            </a:r>
            <a:r>
              <a:rPr lang="pt-BR" dirty="0"/>
              <a:t> será responsável para evitar a execução de uma função desnecessariamente. Somente será </a:t>
            </a:r>
            <a:r>
              <a:rPr lang="pt-BR" dirty="0" err="1"/>
              <a:t>renderizada</a:t>
            </a:r>
            <a:r>
              <a:rPr lang="pt-BR" dirty="0"/>
              <a:t> caso uma das dependências sinalizadas mude.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88A78-FF0F-4C44-B170-DF681F1AE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621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9954A-4E2E-E14A-8FDF-CE579BE45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useCallback</a:t>
            </a:r>
            <a:r>
              <a:rPr lang="pt-BR" dirty="0"/>
              <a:t>() </a:t>
            </a:r>
            <a:r>
              <a:rPr lang="pt-BR" dirty="0" err="1"/>
              <a:t>hook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A4CE189-A9F3-9140-B7D8-69602E35E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utilizado quando a função a ser envelopada pelo </a:t>
            </a:r>
            <a:r>
              <a:rPr lang="pt-BR" dirty="0" err="1"/>
              <a:t>useCallback</a:t>
            </a:r>
            <a:r>
              <a:rPr lang="pt-BR" dirty="0"/>
              <a:t>() é muito utilizada em um cenário em que a função alvo é dependência de uma função de </a:t>
            </a:r>
            <a:r>
              <a:rPr lang="pt-BR" dirty="0" err="1"/>
              <a:t>effect</a:t>
            </a:r>
            <a:r>
              <a:rPr lang="pt-BR" dirty="0"/>
              <a:t>().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88A78-FF0F-4C44-B170-DF681F1AE4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264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Context</a:t>
            </a:r>
            <a:r>
              <a:rPr lang="pt-BR" dirty="0"/>
              <a:t> API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useContext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5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388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body" idx="1"/>
          </p:nvPr>
        </p:nvSpPr>
        <p:spPr>
          <a:xfrm>
            <a:off x="1633225" y="2882400"/>
            <a:ext cx="6700500" cy="10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None/>
            </a:pPr>
            <a:r>
              <a:rPr lang="pt-BR" i="0" dirty="0" err="1"/>
              <a:t>Context</a:t>
            </a:r>
            <a:r>
              <a:rPr lang="pt-BR" i="0" dirty="0"/>
              <a:t> </a:t>
            </a:r>
            <a:r>
              <a:rPr lang="pt-BR" i="0" dirty="0" err="1"/>
              <a:t>provides</a:t>
            </a:r>
            <a:r>
              <a:rPr lang="pt-BR" i="0" dirty="0"/>
              <a:t> a </a:t>
            </a:r>
            <a:r>
              <a:rPr lang="pt-BR" i="0" dirty="0" err="1"/>
              <a:t>way</a:t>
            </a:r>
            <a:r>
              <a:rPr lang="pt-BR" i="0" dirty="0"/>
              <a:t> </a:t>
            </a:r>
            <a:r>
              <a:rPr lang="pt-BR" i="0" dirty="0" err="1"/>
              <a:t>to</a:t>
            </a:r>
            <a:r>
              <a:rPr lang="pt-BR" i="0" dirty="0"/>
              <a:t> </a:t>
            </a:r>
            <a:r>
              <a:rPr lang="pt-BR" i="0" dirty="0" err="1"/>
              <a:t>pass</a:t>
            </a:r>
            <a:r>
              <a:rPr lang="pt-BR" i="0" dirty="0"/>
              <a:t> data </a:t>
            </a:r>
            <a:r>
              <a:rPr lang="pt-BR" i="0" dirty="0" err="1"/>
              <a:t>through</a:t>
            </a:r>
            <a:r>
              <a:rPr lang="pt-BR" i="0" dirty="0"/>
              <a:t> </a:t>
            </a:r>
            <a:r>
              <a:rPr lang="pt-BR" i="0" dirty="0" err="1"/>
              <a:t>the</a:t>
            </a:r>
            <a:r>
              <a:rPr lang="pt-BR" i="0" dirty="0"/>
              <a:t> </a:t>
            </a:r>
            <a:r>
              <a:rPr lang="pt-BR" i="0" dirty="0" err="1"/>
              <a:t>component</a:t>
            </a:r>
            <a:r>
              <a:rPr lang="pt-BR" i="0" dirty="0"/>
              <a:t> </a:t>
            </a:r>
            <a:r>
              <a:rPr lang="pt-BR" i="0" dirty="0" err="1"/>
              <a:t>tree</a:t>
            </a:r>
            <a:r>
              <a:rPr lang="pt-BR" i="0" dirty="0"/>
              <a:t> </a:t>
            </a:r>
            <a:r>
              <a:rPr lang="pt-BR" i="0" dirty="0" err="1"/>
              <a:t>without</a:t>
            </a:r>
            <a:r>
              <a:rPr lang="pt-BR" i="0" dirty="0"/>
              <a:t> </a:t>
            </a:r>
            <a:r>
              <a:rPr lang="pt-BR" i="0" dirty="0" err="1"/>
              <a:t>having</a:t>
            </a:r>
            <a:r>
              <a:rPr lang="pt-BR" i="0" dirty="0"/>
              <a:t> </a:t>
            </a:r>
            <a:r>
              <a:rPr lang="pt-BR" i="0" dirty="0" err="1"/>
              <a:t>to</a:t>
            </a:r>
            <a:r>
              <a:rPr lang="pt-BR" i="0" dirty="0"/>
              <a:t> </a:t>
            </a:r>
            <a:r>
              <a:rPr lang="pt-BR" i="0" dirty="0" err="1"/>
              <a:t>pass</a:t>
            </a:r>
            <a:r>
              <a:rPr lang="pt-BR" i="0" dirty="0"/>
              <a:t> </a:t>
            </a:r>
            <a:r>
              <a:rPr lang="pt-BR" i="0" dirty="0" err="1"/>
              <a:t>props</a:t>
            </a:r>
            <a:r>
              <a:rPr lang="pt-BR" i="0" dirty="0"/>
              <a:t> </a:t>
            </a:r>
            <a:r>
              <a:rPr lang="pt-BR" i="0" dirty="0" err="1"/>
              <a:t>down</a:t>
            </a:r>
            <a:r>
              <a:rPr lang="pt-BR" i="0" dirty="0"/>
              <a:t> </a:t>
            </a:r>
            <a:r>
              <a:rPr lang="pt-BR" i="0" dirty="0" err="1"/>
              <a:t>manually</a:t>
            </a:r>
            <a:r>
              <a:rPr lang="pt-BR" i="0" dirty="0"/>
              <a:t> </a:t>
            </a:r>
            <a:r>
              <a:rPr lang="pt-BR" i="0" dirty="0" err="1"/>
              <a:t>at</a:t>
            </a:r>
            <a:r>
              <a:rPr lang="pt-BR" i="0" dirty="0"/>
              <a:t> </a:t>
            </a:r>
            <a:r>
              <a:rPr lang="pt-BR" i="0" dirty="0" err="1"/>
              <a:t>every</a:t>
            </a:r>
            <a:r>
              <a:rPr lang="pt-BR" i="0" dirty="0"/>
              <a:t> </a:t>
            </a:r>
            <a:r>
              <a:rPr lang="pt-BR" i="0" dirty="0" err="1"/>
              <a:t>level</a:t>
            </a:r>
            <a:r>
              <a:rPr lang="pt-BR" i="0" dirty="0"/>
              <a:t>.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207A7-D37E-0040-AB84-030F282E0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Até o momento, aprendemos que o </a:t>
            </a:r>
            <a:r>
              <a:rPr lang="pt-BR" sz="2400" dirty="0" err="1"/>
              <a:t>React</a:t>
            </a:r>
            <a:r>
              <a:rPr lang="pt-BR" sz="2400" dirty="0"/>
              <a:t> é composto por:</a:t>
            </a:r>
          </a:p>
          <a:p>
            <a:endParaRPr lang="pt-BR" sz="2400" dirty="0"/>
          </a:p>
          <a:p>
            <a:r>
              <a:rPr lang="pt-BR" sz="2400" dirty="0" err="1"/>
              <a:t>Component</a:t>
            </a:r>
            <a:r>
              <a:rPr lang="pt-BR" sz="2400" dirty="0"/>
              <a:t> </a:t>
            </a:r>
            <a:r>
              <a:rPr lang="pt-BR" sz="2400" dirty="0" err="1"/>
              <a:t>Functions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States</a:t>
            </a:r>
            <a:endParaRPr lang="pt-BR" sz="2400" dirty="0"/>
          </a:p>
          <a:p>
            <a:endParaRPr lang="pt-BR" sz="2400" dirty="0"/>
          </a:p>
          <a:p>
            <a:r>
              <a:rPr lang="pt-BR" sz="2400" dirty="0" err="1"/>
              <a:t>Side-Effects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E0FC13-B8BE-DC45-B4C3-07219004E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38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84B4A5-3F4C-004E-932C-25922DB1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3322687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52222-5F20-A84F-A7EF-05663347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24B572-155F-BB4B-9984-96E15313C6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Aprendemos também que o </a:t>
            </a:r>
            <a:r>
              <a:rPr lang="pt-BR" dirty="0" err="1"/>
              <a:t>State</a:t>
            </a:r>
            <a:r>
              <a:rPr lang="pt-BR" dirty="0"/>
              <a:t> é intrínseco a um componente e, se precisamos compartilhar dados entre componentes, utilizamos </a:t>
            </a:r>
            <a:r>
              <a:rPr lang="pt-BR" i="1" dirty="0" err="1"/>
              <a:t>props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Com o </a:t>
            </a:r>
            <a:r>
              <a:rPr lang="pt-BR" dirty="0" err="1"/>
              <a:t>State</a:t>
            </a:r>
            <a:r>
              <a:rPr lang="pt-BR" dirty="0"/>
              <a:t> podemos realizar uma </a:t>
            </a:r>
            <a:r>
              <a:rPr lang="pt-BR" dirty="0" err="1"/>
              <a:t>re-valoração</a:t>
            </a:r>
            <a:r>
              <a:rPr lang="pt-BR" dirty="0"/>
              <a:t> do conteúdo de um componente e refletir um dado dinâmico no DOM.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B378F1-D5A9-4945-8976-0A2DD7EAC5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15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47A88-8EE5-BD44-8282-4DE9FD405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Como/Quando o </a:t>
            </a:r>
            <a:r>
              <a:rPr lang="pt-BR" dirty="0" err="1"/>
              <a:t>React</a:t>
            </a:r>
            <a:r>
              <a:rPr lang="pt-BR" dirty="0"/>
              <a:t> processa as funções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448FB4-D3D2-F649-BB8B-CA637FCF54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Componentes em </a:t>
            </a:r>
            <a:r>
              <a:rPr lang="pt-BR" sz="2400" dirty="0" err="1"/>
              <a:t>React</a:t>
            </a:r>
            <a:r>
              <a:rPr lang="pt-BR" sz="2400" dirty="0"/>
              <a:t> são compostos por funções.</a:t>
            </a:r>
          </a:p>
          <a:p>
            <a:r>
              <a:rPr lang="pt-BR" sz="2400" dirty="0"/>
              <a:t>As funções JSX são carregadas e executadas a partir do Root do projeto no momento que a aplicação é carregada pelo navegador.</a:t>
            </a:r>
          </a:p>
          <a:p>
            <a:r>
              <a:rPr lang="pt-BR" sz="2400" dirty="0"/>
              <a:t>Como essas funções são executadas no, tempo de carregamento dos componentes, elas permanecem estáticas.</a:t>
            </a:r>
          </a:p>
          <a:p>
            <a:r>
              <a:rPr lang="pt-BR" sz="2400" dirty="0"/>
              <a:t>O </a:t>
            </a:r>
            <a:r>
              <a:rPr lang="pt-BR" sz="2400" dirty="0" err="1"/>
              <a:t>react</a:t>
            </a:r>
            <a:r>
              <a:rPr lang="pt-BR" sz="2400" dirty="0"/>
              <a:t> não </a:t>
            </a:r>
            <a:r>
              <a:rPr lang="pt-BR" sz="2400" dirty="0" err="1"/>
              <a:t>re-executa</a:t>
            </a:r>
            <a:r>
              <a:rPr lang="pt-BR" sz="2400" dirty="0"/>
              <a:t> a função base do componente novamente, só no processo de carregamento das mesmas.</a:t>
            </a:r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CF3E13-54D4-5B46-A859-2146EC3422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18483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C76A-C54E-D848-AE1B-A11D63B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A3EED-E240-EF4A-94E4-80F34749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470075"/>
            <a:ext cx="6858000" cy="4967700"/>
          </a:xfrm>
        </p:spPr>
        <p:txBody>
          <a:bodyPr/>
          <a:lstStyle/>
          <a:p>
            <a:r>
              <a:rPr lang="pt-BR" sz="2800" dirty="0"/>
              <a:t>Caso tenhamos um </a:t>
            </a:r>
            <a:r>
              <a:rPr lang="pt-BR" sz="2800" dirty="0" err="1"/>
              <a:t>state</a:t>
            </a:r>
            <a:r>
              <a:rPr lang="pt-BR" sz="2800" dirty="0"/>
              <a:t> que deve ser compartilhado entre múltiplos componentes utilizamos:</a:t>
            </a:r>
          </a:p>
          <a:p>
            <a:endParaRPr lang="pt-BR" sz="2800" dirty="0"/>
          </a:p>
          <a:p>
            <a:r>
              <a:rPr lang="pt-BR" sz="2800" dirty="0" err="1"/>
              <a:t>Props</a:t>
            </a:r>
            <a:r>
              <a:rPr lang="pt-BR" sz="2800" dirty="0"/>
              <a:t> para passar a referência de um </a:t>
            </a:r>
            <a:r>
              <a:rPr lang="pt-BR" sz="2800" dirty="0" err="1"/>
              <a:t>state</a:t>
            </a:r>
            <a:r>
              <a:rPr lang="pt-BR" sz="2800" dirty="0"/>
              <a:t> a um filho</a:t>
            </a:r>
          </a:p>
          <a:p>
            <a:endParaRPr lang="pt-BR" sz="2800" dirty="0"/>
          </a:p>
          <a:p>
            <a:r>
              <a:rPr lang="pt-BR" sz="2800" dirty="0"/>
              <a:t>Lifting </a:t>
            </a:r>
            <a:r>
              <a:rPr lang="pt-BR" sz="2800" dirty="0" err="1"/>
              <a:t>state</a:t>
            </a:r>
            <a:r>
              <a:rPr lang="pt-BR" sz="2800" dirty="0"/>
              <a:t> para realizar a atualização de um </a:t>
            </a:r>
            <a:r>
              <a:rPr lang="pt-BR" sz="2800" dirty="0" err="1"/>
              <a:t>state</a:t>
            </a:r>
            <a:r>
              <a:rPr lang="pt-BR" sz="2800" dirty="0"/>
              <a:t> no pai desse componente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2B88F-F1B6-EC4D-AFD3-2765E3F4F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3731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7BCC6-A6A8-7444-8616-01190F57B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5D6873-09D0-C845-A7B4-F1087CFC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Context</a:t>
            </a:r>
            <a:r>
              <a:rPr lang="pt-BR" dirty="0"/>
              <a:t> API foi criada para compartilhar dados que são considerados Globais na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7C0E5A-2316-C849-8ABA-C39FCA460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3149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C76A-C54E-D848-AE1B-A11D63B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5A3EED-E240-EF4A-94E4-80F347490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470075"/>
            <a:ext cx="6858000" cy="4967700"/>
          </a:xfrm>
        </p:spPr>
        <p:txBody>
          <a:bodyPr/>
          <a:lstStyle/>
          <a:p>
            <a:r>
              <a:rPr lang="pt-BR" sz="2800" dirty="0"/>
              <a:t>Utilizaremos a </a:t>
            </a:r>
            <a:r>
              <a:rPr lang="pt-BR" sz="2800" dirty="0" err="1"/>
              <a:t>Context</a:t>
            </a:r>
            <a:r>
              <a:rPr lang="pt-BR" sz="2800" dirty="0"/>
              <a:t> API para realizarmos o que é chamado de </a:t>
            </a:r>
          </a:p>
          <a:p>
            <a:endParaRPr lang="pt-BR" sz="2800" dirty="0"/>
          </a:p>
          <a:p>
            <a:r>
              <a:rPr lang="pt-BR" sz="2800" dirty="0"/>
              <a:t>“</a:t>
            </a:r>
            <a:r>
              <a:rPr lang="pt-BR" sz="2800" dirty="0" err="1"/>
              <a:t>Component-wide</a:t>
            </a:r>
            <a:r>
              <a:rPr lang="pt-BR" sz="2800" dirty="0"/>
              <a:t> </a:t>
            </a:r>
            <a:r>
              <a:rPr lang="pt-BR" sz="2800" dirty="0" err="1"/>
              <a:t>state</a:t>
            </a:r>
            <a:r>
              <a:rPr lang="pt-BR" sz="2800" dirty="0"/>
              <a:t> </a:t>
            </a:r>
            <a:r>
              <a:rPr lang="pt-BR" sz="2800" dirty="0" err="1"/>
              <a:t>storage</a:t>
            </a:r>
            <a:r>
              <a:rPr lang="pt-BR" sz="2800" dirty="0"/>
              <a:t>”.</a:t>
            </a:r>
          </a:p>
          <a:p>
            <a:endParaRPr lang="pt-BR" sz="2800" dirty="0"/>
          </a:p>
          <a:p>
            <a:r>
              <a:rPr lang="pt-BR" sz="2800" dirty="0" err="1"/>
              <a:t>React</a:t>
            </a:r>
            <a:r>
              <a:rPr lang="pt-BR" sz="2800" dirty="0"/>
              <a:t> será responsável por manter esse </a:t>
            </a:r>
            <a:r>
              <a:rPr lang="pt-BR" sz="2800" dirty="0" err="1"/>
              <a:t>State</a:t>
            </a:r>
            <a:r>
              <a:rPr lang="pt-BR" sz="2800" dirty="0"/>
              <a:t> compartilhado atualizado.</a:t>
            </a:r>
          </a:p>
          <a:p>
            <a:endParaRPr lang="pt-BR" sz="2800" dirty="0"/>
          </a:p>
          <a:p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2B88F-F1B6-EC4D-AFD3-2765E3F4F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7641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88C215-3448-CB46-A923-ED98902D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00529-9B39-AD4F-8DCF-274D0126D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347951"/>
            <a:ext cx="6858000" cy="4967700"/>
          </a:xfrm>
        </p:spPr>
        <p:txBody>
          <a:bodyPr/>
          <a:lstStyle/>
          <a:p>
            <a:r>
              <a:rPr lang="pt-BR" sz="2800" dirty="0"/>
              <a:t>Devemos tomar cuidado ao utilizar a </a:t>
            </a:r>
            <a:r>
              <a:rPr lang="pt-BR" sz="2800" dirty="0" err="1"/>
              <a:t>Context</a:t>
            </a:r>
            <a:r>
              <a:rPr lang="pt-BR" sz="2800" dirty="0"/>
              <a:t> API por tornar os componentes menos “reutilizáveis”.</a:t>
            </a:r>
          </a:p>
          <a:p>
            <a:endParaRPr lang="pt-BR" sz="2800" dirty="0"/>
          </a:p>
          <a:p>
            <a:r>
              <a:rPr lang="pt-BR" sz="2800" dirty="0"/>
              <a:t>Devemos sempre tentar verificar o melhor caso para utilização da </a:t>
            </a:r>
            <a:r>
              <a:rPr lang="pt-BR" sz="2800" dirty="0" err="1"/>
              <a:t>Context</a:t>
            </a:r>
            <a:r>
              <a:rPr lang="pt-BR" sz="2800" dirty="0"/>
              <a:t> API. Em muitos casos </a:t>
            </a:r>
            <a:r>
              <a:rPr lang="pt-BR" sz="2800" i="1" dirty="0" err="1"/>
              <a:t>props</a:t>
            </a:r>
            <a:r>
              <a:rPr lang="pt-BR" sz="2800" dirty="0"/>
              <a:t> e </a:t>
            </a:r>
            <a:r>
              <a:rPr lang="pt-BR" sz="2800" i="1" dirty="0" err="1"/>
              <a:t>Component</a:t>
            </a:r>
            <a:r>
              <a:rPr lang="pt-BR" sz="2800" i="1" dirty="0"/>
              <a:t> </a:t>
            </a:r>
            <a:r>
              <a:rPr lang="pt-BR" sz="2800" i="1" dirty="0" err="1"/>
              <a:t>Composition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 err="1"/>
              <a:t>https</a:t>
            </a:r>
            <a:r>
              <a:rPr lang="pt-BR" sz="2800" dirty="0"/>
              <a:t>://</a:t>
            </a:r>
            <a:r>
              <a:rPr lang="pt-BR" sz="2800" dirty="0" err="1"/>
              <a:t>reactjs.org</a:t>
            </a:r>
            <a:r>
              <a:rPr lang="pt-BR" sz="2800" dirty="0"/>
              <a:t>/</a:t>
            </a:r>
            <a:r>
              <a:rPr lang="pt-BR" sz="2800" dirty="0" err="1"/>
              <a:t>docs</a:t>
            </a:r>
            <a:r>
              <a:rPr lang="pt-BR" sz="2800" dirty="0"/>
              <a:t>/</a:t>
            </a:r>
            <a:r>
              <a:rPr lang="pt-BR" sz="2800" dirty="0" err="1"/>
              <a:t>composition-vs-inheritance.html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976653-0D0B-924A-80AA-2EA3BC765C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522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C76A-C54E-D848-AE1B-A11D63B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2B88F-F1B6-EC4D-AFD3-2765E3F4F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44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EEBD4A-E611-734D-B5AB-0BD187DDB6A8}"/>
              </a:ext>
            </a:extLst>
          </p:cNvPr>
          <p:cNvSpPr/>
          <p:nvPr/>
        </p:nvSpPr>
        <p:spPr>
          <a:xfrm>
            <a:off x="3720660" y="1695427"/>
            <a:ext cx="1702675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App</a:t>
            </a:r>
            <a:r>
              <a:rPr lang="pt-BR" dirty="0"/>
              <a:t> /&gt;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422BAF-FAF1-7541-9662-CC11755CB6B8}"/>
              </a:ext>
            </a:extLst>
          </p:cNvPr>
          <p:cNvSpPr/>
          <p:nvPr/>
        </p:nvSpPr>
        <p:spPr>
          <a:xfrm>
            <a:off x="1371598" y="2950780"/>
            <a:ext cx="1844566" cy="65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ListagemAlunos</a:t>
            </a:r>
            <a:r>
              <a:rPr lang="pt-BR" dirty="0"/>
              <a:t> /&gt;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B06913-CDAF-2C4E-94F7-F42C3CA3F4FB}"/>
              </a:ext>
            </a:extLst>
          </p:cNvPr>
          <p:cNvSpPr/>
          <p:nvPr/>
        </p:nvSpPr>
        <p:spPr>
          <a:xfrm>
            <a:off x="3720661" y="2937642"/>
            <a:ext cx="1702675" cy="6516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CadastroAluno</a:t>
            </a:r>
            <a:r>
              <a:rPr lang="pt-BR" dirty="0"/>
              <a:t> /&gt;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A7AFEF-5C51-5244-895C-707F0F7C648D}"/>
              </a:ext>
            </a:extLst>
          </p:cNvPr>
          <p:cNvSpPr/>
          <p:nvPr/>
        </p:nvSpPr>
        <p:spPr>
          <a:xfrm>
            <a:off x="1371598" y="4067503"/>
            <a:ext cx="1844566" cy="65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&lt;Aluno/&gt;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44E9CD4-E814-6948-A218-EBBEA145442C}"/>
              </a:ext>
            </a:extLst>
          </p:cNvPr>
          <p:cNvSpPr/>
          <p:nvPr/>
        </p:nvSpPr>
        <p:spPr>
          <a:xfrm>
            <a:off x="1365248" y="5184226"/>
            <a:ext cx="1844566" cy="65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DetalhesAluno</a:t>
            </a:r>
            <a:r>
              <a:rPr lang="pt-BR" dirty="0"/>
              <a:t> /&gt;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22428-C47C-434A-850A-8CE352AE21D4}"/>
              </a:ext>
            </a:extLst>
          </p:cNvPr>
          <p:cNvSpPr/>
          <p:nvPr/>
        </p:nvSpPr>
        <p:spPr>
          <a:xfrm>
            <a:off x="7172137" y="1945047"/>
            <a:ext cx="1702675" cy="651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&lt;Header /&gt;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BF7CE0-6762-D148-A597-E39AA6651BDC}"/>
              </a:ext>
            </a:extLst>
          </p:cNvPr>
          <p:cNvSpPr/>
          <p:nvPr/>
        </p:nvSpPr>
        <p:spPr>
          <a:xfrm>
            <a:off x="5927833" y="2957130"/>
            <a:ext cx="1702675" cy="6516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WelcomePage</a:t>
            </a:r>
            <a:r>
              <a:rPr lang="pt-BR" dirty="0"/>
              <a:t> /&gt;</a:t>
            </a:r>
          </a:p>
        </p:txBody>
      </p: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1C7EBD19-00F9-434C-B2B3-1152A51CA86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131084" y="1509866"/>
            <a:ext cx="603712" cy="2278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3AC22DF4-0581-834D-B8F5-B4F28E3566A6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276711" y="2642354"/>
            <a:ext cx="59057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>
            <a:extLst>
              <a:ext uri="{FF2B5EF4-FFF2-40B4-BE49-F238E27FC236}">
                <a16:creationId xmlns:a16="http://schemas.microsoft.com/office/drawing/2014/main" id="{A0F35609-E7F6-CD40-AF9D-78F0157503C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370553" y="1548512"/>
            <a:ext cx="610062" cy="2207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>
            <a:extLst>
              <a:ext uri="{FF2B5EF4-FFF2-40B4-BE49-F238E27FC236}">
                <a16:creationId xmlns:a16="http://schemas.microsoft.com/office/drawing/2014/main" id="{3E4297AC-707C-7043-A7D0-ECDFE8B7381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1340" y="3834962"/>
            <a:ext cx="46508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>
            <a:extLst>
              <a:ext uri="{FF2B5EF4-FFF2-40B4-BE49-F238E27FC236}">
                <a16:creationId xmlns:a16="http://schemas.microsoft.com/office/drawing/2014/main" id="{B155C169-784A-FF44-B6F8-3F59E850C7F4}"/>
              </a:ext>
            </a:extLst>
          </p:cNvPr>
          <p:cNvCxnSpPr>
            <a:stCxn id="8" idx="2"/>
            <a:endCxn id="9" idx="0"/>
          </p:cNvCxnSpPr>
          <p:nvPr/>
        </p:nvCxnSpPr>
        <p:spPr>
          <a:xfrm rot="5400000">
            <a:off x="2058165" y="4948510"/>
            <a:ext cx="465082" cy="63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70A7BB-C0D5-A04E-B5F0-510687FF9407}"/>
              </a:ext>
            </a:extLst>
          </p:cNvPr>
          <p:cNvSpPr txBox="1"/>
          <p:nvPr/>
        </p:nvSpPr>
        <p:spPr>
          <a:xfrm>
            <a:off x="2114817" y="1841212"/>
            <a:ext cx="15087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[Lista de Alunos]</a:t>
            </a:r>
          </a:p>
        </p:txBody>
      </p:sp>
    </p:spTree>
    <p:extLst>
      <p:ext uri="{BB962C8B-B14F-4D97-AF65-F5344CB8AC3E}">
        <p14:creationId xmlns:p14="http://schemas.microsoft.com/office/powerpoint/2010/main" val="238661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9C76A-C54E-D848-AE1B-A11D63B2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542B88F-F1B6-EC4D-AFD3-2765E3F4FE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45</a:t>
            </a:fld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EEBD4A-E611-734D-B5AB-0BD187DDB6A8}"/>
              </a:ext>
            </a:extLst>
          </p:cNvPr>
          <p:cNvSpPr/>
          <p:nvPr/>
        </p:nvSpPr>
        <p:spPr>
          <a:xfrm>
            <a:off x="3720660" y="1695427"/>
            <a:ext cx="1702675" cy="651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App</a:t>
            </a:r>
            <a:r>
              <a:rPr lang="pt-BR" dirty="0"/>
              <a:t> /&gt;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6422BAF-FAF1-7541-9662-CC11755CB6B8}"/>
              </a:ext>
            </a:extLst>
          </p:cNvPr>
          <p:cNvSpPr/>
          <p:nvPr/>
        </p:nvSpPr>
        <p:spPr>
          <a:xfrm>
            <a:off x="1371598" y="2950780"/>
            <a:ext cx="1844566" cy="65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&lt;Autenticação /&gt;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3B06913-CDAF-2C4E-94F7-F42C3CA3F4FB}"/>
              </a:ext>
            </a:extLst>
          </p:cNvPr>
          <p:cNvSpPr/>
          <p:nvPr/>
        </p:nvSpPr>
        <p:spPr>
          <a:xfrm>
            <a:off x="3720661" y="2937642"/>
            <a:ext cx="1702675" cy="651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ListaProdutos</a:t>
            </a:r>
            <a:r>
              <a:rPr lang="pt-BR" dirty="0"/>
              <a:t>&gt;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CA7AFEF-5C51-5244-895C-707F0F7C648D}"/>
              </a:ext>
            </a:extLst>
          </p:cNvPr>
          <p:cNvSpPr/>
          <p:nvPr/>
        </p:nvSpPr>
        <p:spPr>
          <a:xfrm>
            <a:off x="1371598" y="4067503"/>
            <a:ext cx="1844566" cy="6516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</a:t>
            </a:r>
            <a:r>
              <a:rPr lang="pt-BR" dirty="0" err="1"/>
              <a:t>Login</a:t>
            </a:r>
            <a:r>
              <a:rPr lang="pt-BR" dirty="0"/>
              <a:t>/&gt;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9B22428-C47C-434A-850A-8CE352AE21D4}"/>
              </a:ext>
            </a:extLst>
          </p:cNvPr>
          <p:cNvSpPr/>
          <p:nvPr/>
        </p:nvSpPr>
        <p:spPr>
          <a:xfrm>
            <a:off x="7172137" y="1945047"/>
            <a:ext cx="1702675" cy="6516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&lt;Header /&gt;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9BF7CE0-6762-D148-A597-E39AA6651BDC}"/>
              </a:ext>
            </a:extLst>
          </p:cNvPr>
          <p:cNvSpPr/>
          <p:nvPr/>
        </p:nvSpPr>
        <p:spPr>
          <a:xfrm>
            <a:off x="5927833" y="2957130"/>
            <a:ext cx="1702675" cy="65164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&lt;Carrinho /&gt;</a:t>
            </a:r>
          </a:p>
        </p:txBody>
      </p:sp>
      <p:cxnSp>
        <p:nvCxnSpPr>
          <p:cNvPr id="13" name="Conector Angulado 12">
            <a:extLst>
              <a:ext uri="{FF2B5EF4-FFF2-40B4-BE49-F238E27FC236}">
                <a16:creationId xmlns:a16="http://schemas.microsoft.com/office/drawing/2014/main" id="{1C7EBD19-00F9-434C-B2B3-1152A51CA86E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3131084" y="1509866"/>
            <a:ext cx="603712" cy="227811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Angulado 13">
            <a:extLst>
              <a:ext uri="{FF2B5EF4-FFF2-40B4-BE49-F238E27FC236}">
                <a16:creationId xmlns:a16="http://schemas.microsoft.com/office/drawing/2014/main" id="{3AC22DF4-0581-834D-B8F5-B4F28E3566A6}"/>
              </a:ext>
            </a:extLst>
          </p:cNvPr>
          <p:cNvCxnSpPr>
            <a:cxnSpLocks/>
            <a:endCxn id="7" idx="0"/>
          </p:cNvCxnSpPr>
          <p:nvPr/>
        </p:nvCxnSpPr>
        <p:spPr>
          <a:xfrm rot="16200000" flipH="1">
            <a:off x="4276711" y="2642354"/>
            <a:ext cx="590574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Angulado 15">
            <a:extLst>
              <a:ext uri="{FF2B5EF4-FFF2-40B4-BE49-F238E27FC236}">
                <a16:creationId xmlns:a16="http://schemas.microsoft.com/office/drawing/2014/main" id="{A0F35609-E7F6-CD40-AF9D-78F0157503C0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 rot="16200000" flipH="1">
            <a:off x="5370553" y="1548512"/>
            <a:ext cx="610062" cy="22071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Angulado 18">
            <a:extLst>
              <a:ext uri="{FF2B5EF4-FFF2-40B4-BE49-F238E27FC236}">
                <a16:creationId xmlns:a16="http://schemas.microsoft.com/office/drawing/2014/main" id="{3E4297AC-707C-7043-A7D0-ECDFE8B73810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rot="5400000">
            <a:off x="2061340" y="3834962"/>
            <a:ext cx="46508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A070A7BB-C0D5-A04E-B5F0-510687FF9407}"/>
              </a:ext>
            </a:extLst>
          </p:cNvPr>
          <p:cNvSpPr txBox="1"/>
          <p:nvPr/>
        </p:nvSpPr>
        <p:spPr>
          <a:xfrm>
            <a:off x="2114817" y="1841212"/>
            <a:ext cx="1508746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/>
              <a:t>[Lista de Alunos]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9F430-CE39-234A-BD85-1BC07F6B473F}"/>
              </a:ext>
            </a:extLst>
          </p:cNvPr>
          <p:cNvSpPr/>
          <p:nvPr/>
        </p:nvSpPr>
        <p:spPr>
          <a:xfrm>
            <a:off x="3720659" y="4067503"/>
            <a:ext cx="1702675" cy="651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&lt;Produtos&gt;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0571629-997B-C743-B76F-B115F29FCC1B}"/>
              </a:ext>
            </a:extLst>
          </p:cNvPr>
          <p:cNvSpPr/>
          <p:nvPr/>
        </p:nvSpPr>
        <p:spPr>
          <a:xfrm>
            <a:off x="3720658" y="5162573"/>
            <a:ext cx="1702675" cy="65164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&lt;Produto&gt;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D27D3AB-35AC-D74F-9E23-0523ADED5F87}"/>
              </a:ext>
            </a:extLst>
          </p:cNvPr>
          <p:cNvSpPr txBox="1"/>
          <p:nvPr/>
        </p:nvSpPr>
        <p:spPr>
          <a:xfrm>
            <a:off x="1059346" y="4848068"/>
            <a:ext cx="2481770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isLoggedIn</a:t>
            </a:r>
            <a:r>
              <a:rPr lang="pt-BR" dirty="0"/>
              <a:t>() – Local </a:t>
            </a:r>
            <a:r>
              <a:rPr lang="pt-BR" dirty="0" err="1"/>
              <a:t>Storage</a:t>
            </a:r>
            <a:endParaRPr lang="pt-BR" dirty="0"/>
          </a:p>
        </p:txBody>
      </p:sp>
      <p:cxnSp>
        <p:nvCxnSpPr>
          <p:cNvPr id="21" name="Conector Angulado 20">
            <a:extLst>
              <a:ext uri="{FF2B5EF4-FFF2-40B4-BE49-F238E27FC236}">
                <a16:creationId xmlns:a16="http://schemas.microsoft.com/office/drawing/2014/main" id="{8DE205F9-C3E9-764E-B13A-645CA7CC050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rot="5400000">
            <a:off x="4332888" y="3828392"/>
            <a:ext cx="47822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Angulado 23">
            <a:extLst>
              <a:ext uri="{FF2B5EF4-FFF2-40B4-BE49-F238E27FC236}">
                <a16:creationId xmlns:a16="http://schemas.microsoft.com/office/drawing/2014/main" id="{A9A4ABBD-0993-3844-8C79-74A7763F0CF7}"/>
              </a:ext>
            </a:extLst>
          </p:cNvPr>
          <p:cNvCxnSpPr>
            <a:cxnSpLocks/>
          </p:cNvCxnSpPr>
          <p:nvPr/>
        </p:nvCxnSpPr>
        <p:spPr>
          <a:xfrm rot="5400000">
            <a:off x="4332884" y="4945114"/>
            <a:ext cx="478220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AF18B24-C0AE-E646-B9D0-12625F88B30E}"/>
              </a:ext>
            </a:extLst>
          </p:cNvPr>
          <p:cNvSpPr txBox="1"/>
          <p:nvPr/>
        </p:nvSpPr>
        <p:spPr>
          <a:xfrm>
            <a:off x="4312292" y="5924164"/>
            <a:ext cx="1148071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pt-BR" dirty="0" err="1"/>
              <a:t>addToCart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712107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75376-6B8D-3F48-AFAC-EFAD822A7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Geralmente criaremos uma pasta chamada </a:t>
            </a:r>
            <a:r>
              <a:rPr lang="pt-BR" dirty="0" err="1"/>
              <a:t>store</a:t>
            </a:r>
            <a:r>
              <a:rPr lang="pt-BR" dirty="0"/>
              <a:t> ou contexto.</a:t>
            </a:r>
          </a:p>
          <a:p>
            <a:endParaRPr lang="pt-BR" dirty="0"/>
          </a:p>
          <a:p>
            <a:r>
              <a:rPr lang="pt-BR" dirty="0"/>
              <a:t>Dentro da mesma realizaremos a criação de um arquivo que representará um </a:t>
            </a:r>
            <a:r>
              <a:rPr lang="pt-BR" dirty="0" err="1"/>
              <a:t>context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&lt;</a:t>
            </a:r>
            <a:r>
              <a:rPr lang="pt-BR" dirty="0" err="1"/>
              <a:t>state-name</a:t>
            </a:r>
            <a:r>
              <a:rPr lang="pt-BR" dirty="0"/>
              <a:t>&gt;-</a:t>
            </a:r>
            <a:r>
              <a:rPr lang="pt-BR" dirty="0" err="1"/>
              <a:t>context.js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09640-B917-4B40-994B-189C30C4D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46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0F6FF6-0E67-7C42-9D72-29B9704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236671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A75376-6B8D-3F48-AFAC-EFAD822A7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retorno da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api</a:t>
            </a:r>
            <a:r>
              <a:rPr lang="pt-BR" dirty="0"/>
              <a:t> é um objeto que contém um componente.</a:t>
            </a:r>
          </a:p>
          <a:p>
            <a:endParaRPr lang="pt-BR" dirty="0"/>
          </a:p>
          <a:p>
            <a:r>
              <a:rPr lang="pt-BR" dirty="0"/>
              <a:t>Na nossa primeira implementação utilizaremos para tratar um processo de </a:t>
            </a:r>
            <a:r>
              <a:rPr lang="pt-BR" dirty="0" err="1"/>
              <a:t>Login</a:t>
            </a:r>
            <a:r>
              <a:rPr lang="pt-BR" dirty="0"/>
              <a:t> de usuário.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1D09640-B917-4B40-994B-189C30C4D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47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50F6FF6-0E67-7C42-9D72-29B970436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2271584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F863F3-BA08-BE49-862F-E1086517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1122EB-3D62-8E47-A7B1-F238E69FB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createContext</a:t>
            </a:r>
            <a:r>
              <a:rPr lang="pt-BR" dirty="0"/>
              <a:t>: Retorna o objeto de </a:t>
            </a:r>
            <a:r>
              <a:rPr lang="pt-BR" dirty="0" err="1"/>
              <a:t>Context</a:t>
            </a:r>
            <a:r>
              <a:rPr lang="pt-BR" dirty="0"/>
              <a:t> que utilizaremos na </a:t>
            </a:r>
            <a:r>
              <a:rPr lang="pt-BR" dirty="0" err="1"/>
              <a:t>Context</a:t>
            </a:r>
            <a:r>
              <a:rPr lang="pt-BR" dirty="0"/>
              <a:t> API.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CEDE5E-A9D4-F840-892E-EA5EB15BC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48</a:t>
            </a:fld>
            <a:endParaRPr lang="pt-BR"/>
          </a:p>
        </p:txBody>
      </p:sp>
      <p:pic>
        <p:nvPicPr>
          <p:cNvPr id="5" name="Imagem 4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E33EC16B-0168-EF43-9B3B-BF97785F7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644" y="3663512"/>
            <a:ext cx="48387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6615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8F67-7B4F-CA48-83D0-8874335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7CAA-929E-5744-B33D-DD0D3BC8B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Após a criação do nosso </a:t>
            </a:r>
            <a:r>
              <a:rPr lang="pt-BR" dirty="0" err="1"/>
              <a:t>context</a:t>
            </a:r>
            <a:r>
              <a:rPr lang="pt-BR" dirty="0"/>
              <a:t>, realizaremos a importação dele no componente que gostaríamos de acessar esse contexto.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C57BFB-AD67-5447-8B67-850F896A3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49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9D100A-6890-B54A-AB7D-E4054F160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619" y="3938000"/>
            <a:ext cx="54229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893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2B6F8-2191-D843-B79C-74323F3A9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Bottom-up</a:t>
            </a:r>
            <a:r>
              <a:rPr lang="pt-BR" dirty="0"/>
              <a:t> </a:t>
            </a:r>
            <a:r>
              <a:rPr lang="pt-BR" dirty="0" err="1"/>
              <a:t>Component</a:t>
            </a:r>
            <a:r>
              <a:rPr lang="pt-BR" dirty="0"/>
              <a:t> Communication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010619-6720-1E47-8C34-43C959F894B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1ECEF59C-473D-8C4C-8E30-8DDD3D970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470075"/>
            <a:ext cx="6858000" cy="4967700"/>
          </a:xfrm>
        </p:spPr>
        <p:txBody>
          <a:bodyPr/>
          <a:lstStyle/>
          <a:p>
            <a:r>
              <a:rPr lang="pt-BR" sz="2400" dirty="0"/>
              <a:t>Para realizar a comunicação entre um componente filho com um componente pai, é necessário a utilização de “eventos”</a:t>
            </a:r>
          </a:p>
          <a:p>
            <a:endParaRPr lang="pt-BR" sz="2400" dirty="0"/>
          </a:p>
          <a:p>
            <a:r>
              <a:rPr lang="pt-BR" sz="2400" dirty="0"/>
              <a:t>Utilizaremos as </a:t>
            </a:r>
            <a:r>
              <a:rPr lang="pt-BR" sz="2400" i="1" dirty="0" err="1"/>
              <a:t>props</a:t>
            </a:r>
            <a:r>
              <a:rPr lang="pt-BR" sz="2400" i="1" dirty="0"/>
              <a:t> </a:t>
            </a:r>
            <a:r>
              <a:rPr lang="pt-BR" sz="2400" dirty="0"/>
              <a:t>para enviar a referencia de uma função do componente pai para o componente filho.</a:t>
            </a:r>
          </a:p>
          <a:p>
            <a:endParaRPr lang="pt-BR" sz="2400" i="1" dirty="0"/>
          </a:p>
          <a:p>
            <a:r>
              <a:rPr lang="pt-BR" sz="2400" dirty="0"/>
              <a:t>A partir do momento que a função do componente pai for chamada pelo filho, a troca de dados entre eles é realizada.</a:t>
            </a:r>
          </a:p>
        </p:txBody>
      </p:sp>
    </p:spTree>
    <p:extLst>
      <p:ext uri="{BB962C8B-B14F-4D97-AF65-F5344CB8AC3E}">
        <p14:creationId xmlns:p14="http://schemas.microsoft.com/office/powerpoint/2010/main" val="18124474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8F67-7B4F-CA48-83D0-8874335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7CAA-929E-5744-B33D-DD0D3BC8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746250"/>
            <a:ext cx="6858000" cy="4967700"/>
          </a:xfrm>
        </p:spPr>
        <p:txBody>
          <a:bodyPr/>
          <a:lstStyle/>
          <a:p>
            <a:r>
              <a:rPr lang="pt-BR" sz="2000" dirty="0"/>
              <a:t>Após a importação, acessaremos no objeto retornado pelo </a:t>
            </a:r>
            <a:r>
              <a:rPr lang="pt-BR" sz="2000" dirty="0" err="1"/>
              <a:t>React</a:t>
            </a:r>
            <a:r>
              <a:rPr lang="pt-BR" sz="2000" dirty="0"/>
              <a:t> </a:t>
            </a:r>
            <a:r>
              <a:rPr lang="pt-BR" sz="2000" dirty="0" err="1"/>
              <a:t>context</a:t>
            </a:r>
            <a:r>
              <a:rPr lang="pt-BR" sz="2000" dirty="0"/>
              <a:t> o </a:t>
            </a:r>
            <a:r>
              <a:rPr lang="pt-BR" sz="2000" dirty="0" err="1"/>
              <a:t>Provider</a:t>
            </a:r>
            <a:r>
              <a:rPr lang="pt-BR" sz="2000" dirty="0"/>
              <a:t>. Que é a representação do nosso </a:t>
            </a:r>
            <a:r>
              <a:rPr lang="pt-BR" sz="2000" dirty="0" err="1"/>
              <a:t>context</a:t>
            </a:r>
            <a:r>
              <a:rPr lang="pt-BR" sz="2000" dirty="0"/>
              <a:t> em forma de componente, e realizaremos o </a:t>
            </a:r>
            <a:r>
              <a:rPr lang="pt-BR" sz="2000" dirty="0" err="1"/>
              <a:t>wrap</a:t>
            </a:r>
            <a:r>
              <a:rPr lang="pt-BR" sz="2000" dirty="0"/>
              <a:t> em todos os componentes que vão acessar esse contexto. </a:t>
            </a:r>
          </a:p>
          <a:p>
            <a:endParaRPr lang="pt-BR" sz="2000" dirty="0"/>
          </a:p>
          <a:p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Todos os Componentes que foram </a:t>
            </a:r>
            <a:r>
              <a:rPr lang="pt-BR" sz="2000" dirty="0" err="1"/>
              <a:t>wrapped</a:t>
            </a:r>
            <a:r>
              <a:rPr lang="pt-BR" sz="2000" dirty="0"/>
              <a:t> e seus filhos terão acesso ao </a:t>
            </a:r>
            <a:r>
              <a:rPr lang="pt-BR" sz="2000" dirty="0" err="1"/>
              <a:t>Context</a:t>
            </a:r>
            <a:r>
              <a:rPr lang="pt-BR" sz="2000" dirty="0"/>
              <a:t> criado.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C57BFB-AD67-5447-8B67-850F896A3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50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7F2E46-898C-3240-ABBB-BADCC4CD5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660" y="3938000"/>
            <a:ext cx="2679700" cy="2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986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82C8A8-A19D-9B4F-B2E5-2F5EA21E5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81219D-5A6E-984D-BF49-A48D4B3762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provider</a:t>
            </a:r>
            <a:r>
              <a:rPr lang="pt-BR" dirty="0"/>
              <a:t> será utilizado para permitir que os componentes consigam consumir o Global </a:t>
            </a:r>
            <a:r>
              <a:rPr lang="pt-BR" dirty="0" err="1"/>
              <a:t>State</a:t>
            </a:r>
            <a:r>
              <a:rPr lang="pt-BR" dirty="0"/>
              <a:t> definido pela </a:t>
            </a:r>
            <a:r>
              <a:rPr lang="pt-BR" dirty="0" err="1"/>
              <a:t>Context</a:t>
            </a:r>
            <a:r>
              <a:rPr lang="pt-BR" dirty="0"/>
              <a:t> API.</a:t>
            </a:r>
          </a:p>
          <a:p>
            <a:endParaRPr lang="pt-BR" dirty="0"/>
          </a:p>
          <a:p>
            <a:r>
              <a:rPr lang="pt-BR" dirty="0"/>
              <a:t>Ele aceita uma propriedade </a:t>
            </a:r>
            <a:r>
              <a:rPr lang="pt-BR" dirty="0" err="1"/>
              <a:t>value</a:t>
            </a:r>
            <a:r>
              <a:rPr lang="pt-BR" dirty="0"/>
              <a:t>, em que essa propriedade será consumida pelo </a:t>
            </a:r>
            <a:r>
              <a:rPr lang="pt-BR" dirty="0" err="1"/>
              <a:t>Consumer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6210AB-8A6E-C445-8242-C5B9240E229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8483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E8F67-7B4F-CA48-83D0-8874335CD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 – </a:t>
            </a:r>
            <a:r>
              <a:rPr lang="pt-BR" dirty="0" err="1"/>
              <a:t>Retrieving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Data.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B897CAA-929E-5744-B33D-DD0D3BC8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746250"/>
            <a:ext cx="6858000" cy="4967700"/>
          </a:xfrm>
        </p:spPr>
        <p:txBody>
          <a:bodyPr/>
          <a:lstStyle/>
          <a:p>
            <a:r>
              <a:rPr lang="pt-BR" sz="2000" dirty="0"/>
              <a:t> Primeira forma: Através do </a:t>
            </a:r>
            <a:r>
              <a:rPr lang="pt-BR" sz="2000" dirty="0" err="1"/>
              <a:t>Component</a:t>
            </a:r>
            <a:r>
              <a:rPr lang="pt-BR" sz="2000" dirty="0"/>
              <a:t> </a:t>
            </a:r>
            <a:r>
              <a:rPr lang="pt-BR" sz="2000" dirty="0" err="1"/>
              <a:t>AuthContext.Consumer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1C57BFB-AD67-5447-8B67-850F896A38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52</a:t>
            </a:fld>
            <a:endParaRPr lang="pt-BR"/>
          </a:p>
        </p:txBody>
      </p:sp>
      <p:pic>
        <p:nvPicPr>
          <p:cNvPr id="7" name="Imagem 6" descr="Texto&#10;&#10;Descrição gerada automaticamente">
            <a:extLst>
              <a:ext uri="{FF2B5EF4-FFF2-40B4-BE49-F238E27FC236}">
                <a16:creationId xmlns:a16="http://schemas.microsoft.com/office/drawing/2014/main" id="{48098E35-2A88-C349-8730-4D1B13B08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07140"/>
            <a:ext cx="9144000" cy="395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900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F48B7-BF03-DC4D-BA44-4B68E643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 – </a:t>
            </a:r>
            <a:r>
              <a:rPr lang="pt-BR" dirty="0" err="1"/>
              <a:t>Retrieving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Data.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40249D5-4A45-694E-9F78-B91CD362D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Segunda forma: </a:t>
            </a:r>
            <a:r>
              <a:rPr lang="pt-BR" dirty="0" err="1"/>
              <a:t>useContext</a:t>
            </a:r>
            <a:r>
              <a:rPr lang="pt-BR" dirty="0"/>
              <a:t>() </a:t>
            </a:r>
            <a:r>
              <a:rPr lang="pt-BR" dirty="0" err="1"/>
              <a:t>Hook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8D5BD7-A0A7-CF48-9566-FC4183EA0D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53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C4BFC351-EFDC-034D-BE55-8B03F3FF8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8663" y="3193831"/>
            <a:ext cx="54483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340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58BDFE-DCA9-8148-A6FC-33403534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720756-F4C2-8645-B6CE-F8B01849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consumer</a:t>
            </a:r>
            <a:r>
              <a:rPr lang="pt-BR" dirty="0"/>
              <a:t> causará a </a:t>
            </a:r>
            <a:r>
              <a:rPr lang="pt-BR" dirty="0" err="1"/>
              <a:t>re-renderização</a:t>
            </a:r>
            <a:r>
              <a:rPr lang="pt-BR" dirty="0"/>
              <a:t> do componente sempre que o </a:t>
            </a:r>
            <a:r>
              <a:rPr lang="pt-BR" dirty="0" err="1"/>
              <a:t>value</a:t>
            </a:r>
            <a:r>
              <a:rPr lang="pt-BR" dirty="0"/>
              <a:t> do </a:t>
            </a:r>
            <a:r>
              <a:rPr lang="pt-BR" dirty="0" err="1"/>
              <a:t>Provider</a:t>
            </a:r>
            <a:r>
              <a:rPr lang="pt-BR" dirty="0"/>
              <a:t> for alterado.</a:t>
            </a:r>
          </a:p>
          <a:p>
            <a:endParaRPr lang="pt-BR" dirty="0"/>
          </a:p>
          <a:p>
            <a:r>
              <a:rPr lang="pt-BR" dirty="0"/>
              <a:t>Um </a:t>
            </a:r>
            <a:r>
              <a:rPr lang="pt-BR" dirty="0" err="1"/>
              <a:t>Provider</a:t>
            </a:r>
            <a:r>
              <a:rPr lang="pt-BR" dirty="0"/>
              <a:t> pode ser consumido por </a:t>
            </a:r>
            <a:r>
              <a:rPr lang="pt-BR" i="1" dirty="0" err="1"/>
              <a:t>n</a:t>
            </a:r>
            <a:r>
              <a:rPr lang="pt-BR" dirty="0"/>
              <a:t> </a:t>
            </a:r>
            <a:r>
              <a:rPr lang="pt-BR" dirty="0" err="1"/>
              <a:t>Consumers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E45C2F-85DE-8D41-9ACC-919F2434A9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8828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31F6-154E-364F-8898-A3D8E12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na criação de um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B9500-B1B7-AC4D-91EE-CD244573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336081"/>
            <a:ext cx="6858000" cy="4967700"/>
          </a:xfrm>
        </p:spPr>
        <p:txBody>
          <a:bodyPr/>
          <a:lstStyle/>
          <a:p>
            <a:r>
              <a:rPr lang="pt-BR" sz="2400" dirty="0"/>
              <a:t>Para melhor utilização da </a:t>
            </a:r>
            <a:r>
              <a:rPr lang="pt-BR" sz="2400" dirty="0" err="1"/>
              <a:t>Intellisense</a:t>
            </a:r>
            <a:r>
              <a:rPr lang="pt-BR" sz="2400" dirty="0"/>
              <a:t> das </a:t>
            </a:r>
            <a:r>
              <a:rPr lang="pt-BR" sz="2400" dirty="0" err="1"/>
              <a:t>IDE’s</a:t>
            </a:r>
            <a:r>
              <a:rPr lang="pt-BR" sz="2400" dirty="0"/>
              <a:t>, é interessante adicionarmos a declaração dos métodos de manipulação do Global </a:t>
            </a:r>
            <a:r>
              <a:rPr lang="pt-BR" sz="2400" dirty="0" err="1"/>
              <a:t>State</a:t>
            </a:r>
            <a:r>
              <a:rPr lang="pt-BR" sz="2400" dirty="0"/>
              <a:t> na inicialização do nosso </a:t>
            </a:r>
            <a:r>
              <a:rPr lang="pt-BR" sz="2400" dirty="0" err="1"/>
              <a:t>Context</a:t>
            </a:r>
            <a:r>
              <a:rPr lang="pt-BR" sz="2400" dirty="0"/>
              <a:t>. Chamamos o estado inicial do nosso </a:t>
            </a:r>
            <a:r>
              <a:rPr lang="pt-BR" sz="2400" dirty="0" err="1"/>
              <a:t>Context</a:t>
            </a:r>
            <a:r>
              <a:rPr lang="pt-BR" sz="2400" dirty="0"/>
              <a:t> de default </a:t>
            </a:r>
            <a:r>
              <a:rPr lang="pt-BR" sz="2400" dirty="0" err="1"/>
              <a:t>context</a:t>
            </a:r>
            <a:r>
              <a:rPr lang="pt-BR" sz="2400" dirty="0"/>
              <a:t> </a:t>
            </a:r>
            <a:r>
              <a:rPr lang="pt-BR" sz="2400" dirty="0" err="1"/>
              <a:t>object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C2BCC0-5E6C-AC4A-89E9-035CA486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55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FF8EC6F7-08BC-4843-A7DE-8F855089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218" y="4222750"/>
            <a:ext cx="50038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119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31F6-154E-364F-8898-A3D8E12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na criação de um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B9500-B1B7-AC4D-91EE-CD244573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19253"/>
            <a:ext cx="6858000" cy="4967700"/>
          </a:xfrm>
        </p:spPr>
        <p:txBody>
          <a:bodyPr/>
          <a:lstStyle/>
          <a:p>
            <a:r>
              <a:rPr lang="pt-BR" sz="2400" dirty="0"/>
              <a:t>Com a </a:t>
            </a:r>
            <a:r>
              <a:rPr lang="pt-BR" sz="2400" dirty="0" err="1"/>
              <a:t>Context</a:t>
            </a:r>
            <a:r>
              <a:rPr lang="pt-BR" sz="2400" dirty="0"/>
              <a:t> API e a preocupação de gerenciamento de Estados que abrangem múltiplos componentes, é ideal que consigamos realizar a separação de responsabilidades na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C2BCC0-5E6C-AC4A-89E9-035CA486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70927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E31F6-154E-364F-8898-A3D8E127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Boas práticas na criação de um </a:t>
            </a:r>
            <a:r>
              <a:rPr lang="pt-BR" dirty="0" err="1"/>
              <a:t>Context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1B9500-B1B7-AC4D-91EE-CD244573AE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1470075"/>
            <a:ext cx="6858000" cy="4967700"/>
          </a:xfrm>
        </p:spPr>
        <p:txBody>
          <a:bodyPr/>
          <a:lstStyle/>
          <a:p>
            <a:r>
              <a:rPr lang="pt-BR" sz="2400" dirty="0"/>
              <a:t>Iremos remover a lógica de Autenticação do nosso </a:t>
            </a:r>
            <a:r>
              <a:rPr lang="pt-BR" sz="2400" dirty="0" err="1"/>
              <a:t>App</a:t>
            </a:r>
            <a:r>
              <a:rPr lang="pt-BR" sz="2400" dirty="0"/>
              <a:t> e mover toda a lógica relacionada ao </a:t>
            </a:r>
            <a:r>
              <a:rPr lang="pt-BR" sz="2400" dirty="0" err="1"/>
              <a:t>Login</a:t>
            </a:r>
            <a:r>
              <a:rPr lang="pt-BR" sz="2400" dirty="0"/>
              <a:t> do usuário para o </a:t>
            </a:r>
            <a:r>
              <a:rPr lang="pt-BR" sz="2400" dirty="0" err="1"/>
              <a:t>Context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C2BCC0-5E6C-AC4A-89E9-035CA4862C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57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7F1C6BD-DAE9-F444-A403-71E4CD64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22029"/>
            <a:ext cx="4037402" cy="2044648"/>
          </a:xfrm>
          <a:prstGeom prst="rect">
            <a:avLst/>
          </a:prstGeom>
        </p:spPr>
      </p:pic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291614B4-DC5D-6543-84DE-0A4900960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2202" y="3596472"/>
            <a:ext cx="4745305" cy="160984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60C5FCB-10BE-EE44-9EEF-0640DB4F4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6827" y="5950725"/>
            <a:ext cx="5892800" cy="24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011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718B-F0FB-7C4A-BA9F-F90A349A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4" y="665975"/>
            <a:ext cx="7253311" cy="459900"/>
          </a:xfrm>
        </p:spPr>
        <p:txBody>
          <a:bodyPr/>
          <a:lstStyle/>
          <a:p>
            <a:r>
              <a:rPr lang="pt-BR" dirty="0"/>
              <a:t>Exemplo de uso de criação de um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Provider</a:t>
            </a:r>
            <a:r>
              <a:rPr lang="pt-BR" dirty="0"/>
              <a:t> customizado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73B91F-1ABB-8143-82E4-D5145579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B97C7-46AE-A648-91A2-072EE57E8F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58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6C62443D-B7B4-314B-9B0F-5102FFA9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0015"/>
            <a:ext cx="914400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543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E718B-F0FB-7C4A-BA9F-F90A349AF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74" y="665975"/>
            <a:ext cx="7253311" cy="459900"/>
          </a:xfrm>
        </p:spPr>
        <p:txBody>
          <a:bodyPr/>
          <a:lstStyle/>
          <a:p>
            <a:r>
              <a:rPr lang="pt-BR" dirty="0" err="1"/>
              <a:t>Context</a:t>
            </a:r>
            <a:r>
              <a:rPr lang="pt-BR" dirty="0"/>
              <a:t> API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73B91F-1ABB-8143-82E4-D514557927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é otimizado para </a:t>
            </a:r>
            <a:r>
              <a:rPr lang="pt-BR" dirty="0" err="1"/>
              <a:t>states</a:t>
            </a:r>
            <a:r>
              <a:rPr lang="pt-BR" dirty="0"/>
              <a:t> que mudam o tempo todo, muitas alterações de estado por segundo.</a:t>
            </a:r>
          </a:p>
          <a:p>
            <a:endParaRPr lang="pt-BR" dirty="0"/>
          </a:p>
          <a:p>
            <a:r>
              <a:rPr lang="pt-BR" dirty="0"/>
              <a:t>Devemos utilizar a </a:t>
            </a:r>
            <a:r>
              <a:rPr lang="pt-BR" dirty="0" err="1"/>
              <a:t>Context</a:t>
            </a:r>
            <a:r>
              <a:rPr lang="pt-BR" dirty="0"/>
              <a:t> API em casos que realmente fazem sentido. A utilização de </a:t>
            </a:r>
            <a:r>
              <a:rPr lang="pt-BR" i="1" dirty="0" err="1"/>
              <a:t>props</a:t>
            </a:r>
            <a:r>
              <a:rPr lang="pt-BR" dirty="0"/>
              <a:t> é vital.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1B97C7-46AE-A648-91A2-072EE57E8F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08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2C0CC6-7E9C-5640-8C7F-BD0632B9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elementos </a:t>
            </a:r>
            <a:r>
              <a:rPr lang="pt-BR" dirty="0" err="1"/>
              <a:t>dinâmicamente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B8D07D-3E1A-D14F-9D0C-953510A146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348A43E0-FB67-B242-8BA7-E4371008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470075"/>
            <a:ext cx="6858000" cy="4967700"/>
          </a:xfrm>
        </p:spPr>
        <p:txBody>
          <a:bodyPr/>
          <a:lstStyle/>
          <a:p>
            <a:r>
              <a:rPr lang="pt-BR" sz="2400" dirty="0"/>
              <a:t>Para criarmos os elementos dinamicamente, é necessário adicionarmos um loop dentro do nosso código JSX.</a:t>
            </a:r>
          </a:p>
          <a:p>
            <a:endParaRPr lang="pt-BR" sz="2400" dirty="0"/>
          </a:p>
        </p:txBody>
      </p:sp>
      <p:pic>
        <p:nvPicPr>
          <p:cNvPr id="7" name="Imagem 6" descr="Logotipo&#10;&#10;Descrição gerada automaticamente">
            <a:extLst>
              <a:ext uri="{FF2B5EF4-FFF2-40B4-BE49-F238E27FC236}">
                <a16:creationId xmlns:a16="http://schemas.microsoft.com/office/drawing/2014/main" id="{E0D8CF71-F650-CD4C-BC14-CD8EBE6EE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375" y="3429000"/>
            <a:ext cx="59182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1475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F72C8-DC9B-9E40-81F7-BBBC5C2D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Alguns pontos a serem observados sobre os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Hooks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0B15B8-0B98-D84E-9555-6D0A4D9B0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000" dirty="0"/>
              <a:t>Devem ser utilizados dentro de </a:t>
            </a:r>
            <a:r>
              <a:rPr lang="pt-BR" sz="2000" dirty="0" err="1"/>
              <a:t>Component</a:t>
            </a:r>
            <a:r>
              <a:rPr lang="pt-BR" sz="2000" dirty="0"/>
              <a:t> </a:t>
            </a:r>
            <a:r>
              <a:rPr lang="pt-BR" sz="2000" dirty="0" err="1"/>
              <a:t>Functions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Não podem ser utilizados dentro de funções filhas das </a:t>
            </a:r>
            <a:r>
              <a:rPr lang="pt-BR" sz="2000" dirty="0" err="1"/>
              <a:t>Component</a:t>
            </a:r>
            <a:r>
              <a:rPr lang="pt-BR" sz="2000" dirty="0"/>
              <a:t> </a:t>
            </a:r>
            <a:r>
              <a:rPr lang="pt-BR" sz="2000" dirty="0" err="1"/>
              <a:t>Functions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Não podem ser utilizadas dentro de </a:t>
            </a:r>
            <a:r>
              <a:rPr lang="pt-BR" sz="2000" dirty="0" err="1"/>
              <a:t>Block</a:t>
            </a:r>
            <a:r>
              <a:rPr lang="pt-BR" sz="2000" dirty="0"/>
              <a:t> </a:t>
            </a:r>
            <a:r>
              <a:rPr lang="pt-BR" sz="2000" dirty="0" err="1"/>
              <a:t>Statements</a:t>
            </a:r>
            <a:r>
              <a:rPr lang="pt-BR" sz="2000" dirty="0"/>
              <a:t>. (</a:t>
            </a:r>
            <a:r>
              <a:rPr lang="pt-BR" sz="2000" dirty="0" err="1"/>
              <a:t>eg</a:t>
            </a:r>
            <a:r>
              <a:rPr lang="pt-BR" sz="2000" dirty="0"/>
              <a:t>. IF).</a:t>
            </a:r>
          </a:p>
          <a:p>
            <a:endParaRPr lang="pt-BR" sz="2000" dirty="0"/>
          </a:p>
          <a:p>
            <a:r>
              <a:rPr lang="pt-BR" sz="2000" dirty="0"/>
              <a:t>Para o </a:t>
            </a:r>
            <a:r>
              <a:rPr lang="pt-BR" sz="2000" dirty="0" err="1"/>
              <a:t>useEffect</a:t>
            </a:r>
            <a:r>
              <a:rPr lang="pt-BR" sz="2000" dirty="0"/>
              <a:t>, tudo que referenciarmos dentro da </a:t>
            </a:r>
            <a:r>
              <a:rPr lang="pt-BR" sz="2000" dirty="0" err="1"/>
              <a:t>effect</a:t>
            </a:r>
            <a:r>
              <a:rPr lang="pt-BR" sz="2000" dirty="0"/>
              <a:t> </a:t>
            </a:r>
            <a:r>
              <a:rPr lang="pt-BR" sz="2000" dirty="0" err="1"/>
              <a:t>function</a:t>
            </a:r>
            <a:r>
              <a:rPr lang="pt-BR" sz="2000" dirty="0"/>
              <a:t> deve estar listado dentro do </a:t>
            </a:r>
            <a:r>
              <a:rPr lang="pt-BR" sz="2000" dirty="0" err="1"/>
              <a:t>Array</a:t>
            </a:r>
            <a:r>
              <a:rPr lang="pt-BR" sz="2000" dirty="0"/>
              <a:t> de dependências. (Menos funções nativas do Browser e Bibliotecas ou Funções externas ao escopo do componente).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232571-8BD0-EC45-8099-343352568E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5193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useReducer</a:t>
            </a:r>
            <a:r>
              <a:rPr lang="pt-BR" dirty="0"/>
              <a:t> </a:t>
            </a:r>
            <a:r>
              <a:rPr lang="pt-BR" dirty="0" err="1"/>
              <a:t>hook</a:t>
            </a:r>
            <a:r>
              <a:rPr lang="pt-BR" dirty="0"/>
              <a:t>()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6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6860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F788-A204-E047-AA30-DDB96D61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B2CE4B-12AF-1E49-8825-E42555560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pt-BR" sz="2500" dirty="0"/>
              <a:t>Em alguns casos, utilizar apenas o </a:t>
            </a:r>
            <a:r>
              <a:rPr lang="pt-BR" sz="2500" dirty="0" err="1"/>
              <a:t>useState</a:t>
            </a:r>
            <a:r>
              <a:rPr lang="pt-BR" sz="2500" dirty="0"/>
              <a:t>() pode ser difícil de ser gerenciado, ocasionando um código difícil de ser mantido e muitas vezes gerando bugs.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D9F95A-7615-5845-97F5-5C5FC49DA21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117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66203-AC12-7644-A20E-D5CD1A7BA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0618C1-6F11-D144-870D-C30E61114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err="1"/>
              <a:t>useReducer</a:t>
            </a:r>
            <a:r>
              <a:rPr lang="pt-BR" sz="2400" dirty="0"/>
              <a:t> será utilizado como um substituto para o </a:t>
            </a:r>
            <a:r>
              <a:rPr lang="pt-BR" sz="2400" dirty="0" err="1"/>
              <a:t>hook</a:t>
            </a:r>
            <a:r>
              <a:rPr lang="pt-BR" sz="2400" dirty="0"/>
              <a:t> de </a:t>
            </a:r>
            <a:r>
              <a:rPr lang="pt-BR" sz="2400" dirty="0" err="1"/>
              <a:t>useState</a:t>
            </a:r>
            <a:r>
              <a:rPr lang="pt-BR" sz="2400" dirty="0"/>
              <a:t> caso seja necessário realizar o gerenciamento de </a:t>
            </a:r>
            <a:r>
              <a:rPr lang="pt-BR" sz="2400" dirty="0" err="1"/>
              <a:t>States</a:t>
            </a:r>
            <a:r>
              <a:rPr lang="pt-BR" sz="2400" dirty="0"/>
              <a:t> mais complexos.</a:t>
            </a:r>
          </a:p>
          <a:p>
            <a:endParaRPr lang="pt-BR" sz="2400" dirty="0"/>
          </a:p>
          <a:p>
            <a:r>
              <a:rPr lang="pt-BR" sz="2400" dirty="0"/>
              <a:t>Somente será usado quando necessário.</a:t>
            </a:r>
          </a:p>
          <a:p>
            <a:endParaRPr lang="pt-BR" sz="2400" dirty="0"/>
          </a:p>
          <a:p>
            <a:r>
              <a:rPr lang="pt-BR" sz="2400" dirty="0"/>
              <a:t>Na maioria dos casos encontrados, ainda iremos utilizar </a:t>
            </a:r>
            <a:r>
              <a:rPr lang="pt-BR" sz="2400" dirty="0" err="1"/>
              <a:t>useState</a:t>
            </a:r>
            <a:r>
              <a:rPr lang="pt-BR" sz="2400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24DFC1-8194-1D4C-A8A2-0AB913BBEB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1654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D0A32-3EDA-9048-A415-F1DAE7E86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480301-451B-C346-9D33-38BED7CEB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/>
              <a:t>No nosso projeto atual temos a seguinte implementação utilizando </a:t>
            </a:r>
            <a:r>
              <a:rPr lang="pt-BR" sz="2400" dirty="0" err="1"/>
              <a:t>states</a:t>
            </a:r>
            <a:r>
              <a:rPr lang="pt-BR" sz="2400" dirty="0"/>
              <a:t> para realizar o armazenamento do valor + validação do campo: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BBA9BB7-3B68-B047-814A-DCE96565D6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64</a:t>
            </a:fld>
            <a:endParaRPr lang="pt-BR"/>
          </a:p>
        </p:txBody>
      </p:sp>
      <p:pic>
        <p:nvPicPr>
          <p:cNvPr id="8" name="Imagem 7" descr="Texto&#10;&#10;Descrição gerada automaticamente">
            <a:extLst>
              <a:ext uri="{FF2B5EF4-FFF2-40B4-BE49-F238E27FC236}">
                <a16:creationId xmlns:a16="http://schemas.microsoft.com/office/drawing/2014/main" id="{DCDF062D-331B-544B-B648-39467AD84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471" y="3429000"/>
            <a:ext cx="6510008" cy="2687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315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50D7F-8F6A-A440-B607-D6CE03F8C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315F36-4CCB-6D40-98AF-9048C3B98E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65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BA3DCB44-9A50-DE4E-96C5-235E53963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41" y="3281760"/>
            <a:ext cx="7925066" cy="1986550"/>
          </a:xfrm>
          <a:prstGeom prst="rect">
            <a:avLst/>
          </a:prstGeom>
        </p:spPr>
      </p:pic>
      <p:sp>
        <p:nvSpPr>
          <p:cNvPr id="7" name="Espaço Reservado para Texto 2">
            <a:extLst>
              <a:ext uri="{FF2B5EF4-FFF2-40B4-BE49-F238E27FC236}">
                <a16:creationId xmlns:a16="http://schemas.microsoft.com/office/drawing/2014/main" id="{A32D2CEA-1C93-5D4B-AC70-49B68AC72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0394" y="1571297"/>
            <a:ext cx="6858000" cy="4967700"/>
          </a:xfrm>
        </p:spPr>
        <p:txBody>
          <a:bodyPr/>
          <a:lstStyle/>
          <a:p>
            <a:r>
              <a:rPr lang="pt-BR" sz="2400" dirty="0"/>
              <a:t>Nesse exemplo, temos um validador de </a:t>
            </a:r>
            <a:r>
              <a:rPr lang="pt-BR" sz="2400" dirty="0" err="1"/>
              <a:t>email</a:t>
            </a:r>
            <a:r>
              <a:rPr lang="pt-BR" sz="2400" dirty="0"/>
              <a:t> utilizando o valor de um </a:t>
            </a:r>
            <a:r>
              <a:rPr lang="pt-BR" sz="2400" dirty="0" err="1"/>
              <a:t>state</a:t>
            </a:r>
            <a:r>
              <a:rPr lang="pt-BR" sz="2400" dirty="0"/>
              <a:t> como base para sua validação.</a:t>
            </a:r>
          </a:p>
        </p:txBody>
      </p:sp>
    </p:spTree>
    <p:extLst>
      <p:ext uri="{BB962C8B-B14F-4D97-AF65-F5344CB8AC3E}">
        <p14:creationId xmlns:p14="http://schemas.microsoft.com/office/powerpoint/2010/main" val="22983351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E6B55-19E0-AD45-A258-F7581704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7112264-F045-1345-BD2C-C8F30B5A2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método de validação é invocado através do evento </a:t>
            </a:r>
            <a:r>
              <a:rPr lang="pt-BR" dirty="0" err="1"/>
              <a:t>Blur</a:t>
            </a:r>
            <a:r>
              <a:rPr lang="pt-BR" dirty="0"/>
              <a:t> do campo: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F697F7-D30D-E242-96F5-DD03AE02B6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66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96D0A8D-6D30-EB4F-B1A7-2CF4565A0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41" y="3692320"/>
            <a:ext cx="8456806" cy="89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049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FA44F-A96E-914F-B367-F5161E923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1BBEF8-3C4A-E54D-891C-A6E3093EB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Através desse approach, estaremos necessitando de um valor de um </a:t>
            </a:r>
            <a:r>
              <a:rPr lang="pt-BR" dirty="0" err="1"/>
              <a:t>state</a:t>
            </a:r>
            <a:r>
              <a:rPr lang="pt-BR" dirty="0"/>
              <a:t> para a dedução da nossa validação.</a:t>
            </a:r>
          </a:p>
          <a:p>
            <a:endParaRPr lang="pt-BR" dirty="0"/>
          </a:p>
          <a:p>
            <a:r>
              <a:rPr lang="pt-BR" dirty="0"/>
              <a:t>Vimos em outras aulas que o </a:t>
            </a:r>
            <a:r>
              <a:rPr lang="pt-BR" dirty="0" err="1"/>
              <a:t>state</a:t>
            </a:r>
            <a:r>
              <a:rPr lang="pt-BR" dirty="0"/>
              <a:t> funciona como um evento </a:t>
            </a:r>
            <a:r>
              <a:rPr lang="pt-BR" dirty="0" err="1"/>
              <a:t>async</a:t>
            </a:r>
            <a:r>
              <a:rPr lang="pt-BR" dirty="0"/>
              <a:t> no </a:t>
            </a:r>
            <a:r>
              <a:rPr lang="pt-BR" dirty="0" err="1"/>
              <a:t>React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03163D-7C25-FC40-82BE-19922967E5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66723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D83B9E-55BA-AC46-BE50-9C9D54D5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F42E70-44DB-3D42-9C3B-A142D99A6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Por conta desse comportamento do </a:t>
            </a:r>
            <a:r>
              <a:rPr lang="pt-BR" dirty="0" err="1"/>
              <a:t>state</a:t>
            </a:r>
            <a:r>
              <a:rPr lang="pt-BR" dirty="0"/>
              <a:t>, utilizamos uma função para receber o estado prévio, que chamamos de </a:t>
            </a:r>
            <a:r>
              <a:rPr lang="pt-BR" dirty="0" err="1"/>
              <a:t>prevState</a:t>
            </a:r>
            <a:r>
              <a:rPr lang="pt-BR" dirty="0"/>
              <a:t>, para termos certeza que estamos recebendo o valor esperado.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77EFDD-69F8-9B42-A404-DBF13FAE59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04741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30F7-D62E-0445-BF9B-00F3CDD83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7B2A35-04AA-4541-A9CD-B9A5AC63F3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Quando temos uma situação em que a valoração de um estado depende de outro estado, utilizaremos o </a:t>
            </a:r>
            <a:r>
              <a:rPr lang="pt-BR" dirty="0" err="1"/>
              <a:t>useReducer</a:t>
            </a:r>
            <a:r>
              <a:rPr lang="pt-BR" dirty="0"/>
              <a:t>().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52749F-69DC-614A-B815-A279661CD9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69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32089B2-74B3-8948-9E45-9FC00E380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622" y="4286374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3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3C3C8F-D626-ED46-9C34-D46C0347C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98" y="729037"/>
            <a:ext cx="6858000" cy="459900"/>
          </a:xfrm>
        </p:spPr>
        <p:txBody>
          <a:bodyPr/>
          <a:lstStyle/>
          <a:p>
            <a:r>
              <a:rPr lang="pt-BR" sz="3000" dirty="0" err="1"/>
              <a:t>Props</a:t>
            </a:r>
            <a:endParaRPr lang="pt-BR" sz="300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EAB53C-CE72-4B47-932F-29E0D9989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r>
              <a:rPr lang="pt-BR" dirty="0"/>
              <a:t> are </a:t>
            </a:r>
            <a:r>
              <a:rPr lang="pt-BR" dirty="0" err="1"/>
              <a:t>custom</a:t>
            </a:r>
            <a:r>
              <a:rPr lang="pt-BR" dirty="0"/>
              <a:t> HTML atributes </a:t>
            </a:r>
            <a:r>
              <a:rPr lang="pt-BR" dirty="0" err="1"/>
              <a:t>that</a:t>
            </a:r>
            <a:r>
              <a:rPr lang="pt-BR" dirty="0"/>
              <a:t>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received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functions</a:t>
            </a:r>
            <a:r>
              <a:rPr lang="pt-BR" dirty="0"/>
              <a:t> as </a:t>
            </a:r>
            <a:r>
              <a:rPr lang="pt-BR" dirty="0" err="1"/>
              <a:t>parameters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Enviando parâmetros diretamente para componentes filhos.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E13030-79C5-644E-94F0-524369EF0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5274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B3BD-BE1A-A04C-904D-55077FE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62CCB-694F-304D-BC90-9911C6DC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2548921"/>
            <a:ext cx="6922682" cy="2098083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 err="1"/>
              <a:t>State</a:t>
            </a:r>
            <a:r>
              <a:rPr lang="pt-BR" sz="2400" dirty="0"/>
              <a:t>: A variável utilizada no ciclo de vida dos componentes. Utilização bem similar ao </a:t>
            </a:r>
            <a:r>
              <a:rPr lang="pt-BR" sz="2400" dirty="0" err="1"/>
              <a:t>useState</a:t>
            </a:r>
            <a:r>
              <a:rPr lang="pt-BR" sz="2400" dirty="0"/>
              <a:t>().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F078B-221B-744A-BCBA-8D84D2D30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70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51417-2669-BC4B-B9A4-5B28FDEC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370250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153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B3BD-BE1A-A04C-904D-55077FE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62CCB-694F-304D-BC90-9911C6DC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2548922"/>
            <a:ext cx="6922682" cy="144501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 err="1"/>
              <a:t>dispatch</a:t>
            </a:r>
            <a:r>
              <a:rPr lang="pt-BR" sz="2400" dirty="0"/>
              <a:t>: A função que será utilizada para disparar uma nova ação. </a:t>
            </a:r>
            <a:r>
              <a:rPr lang="pt-BR" sz="2400" dirty="0" err="1"/>
              <a:t>Eg</a:t>
            </a:r>
            <a:r>
              <a:rPr lang="pt-BR" sz="2400" dirty="0"/>
              <a:t>. Atualização do valor do </a:t>
            </a:r>
            <a:r>
              <a:rPr lang="pt-BR" sz="2400" dirty="0" err="1"/>
              <a:t>state</a:t>
            </a:r>
            <a:r>
              <a:rPr lang="pt-BR" sz="2400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F078B-221B-744A-BCBA-8D84D2D30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71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51417-2669-BC4B-B9A4-5B28FDEC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7448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41597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B3BD-BE1A-A04C-904D-55077FE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62CCB-694F-304D-BC90-9911C6DC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2548921"/>
            <a:ext cx="6922682" cy="3441975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 err="1"/>
              <a:t>Reducer</a:t>
            </a:r>
            <a:r>
              <a:rPr lang="pt-BR" sz="2400" dirty="0"/>
              <a:t>: Função que é chamada pelo próprio </a:t>
            </a:r>
            <a:r>
              <a:rPr lang="pt-BR" sz="2400" dirty="0" err="1"/>
              <a:t>React</a:t>
            </a:r>
            <a:r>
              <a:rPr lang="pt-BR" sz="2400" dirty="0"/>
              <a:t>. Recebe por padrão 2 parâmetros.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(</a:t>
            </a:r>
            <a:r>
              <a:rPr lang="pt-BR" sz="2400" dirty="0" err="1"/>
              <a:t>prevState</a:t>
            </a:r>
            <a:r>
              <a:rPr lang="pt-BR" sz="2400" dirty="0"/>
              <a:t>, </a:t>
            </a:r>
            <a:r>
              <a:rPr lang="pt-BR" sz="2400" dirty="0" err="1"/>
              <a:t>action</a:t>
            </a:r>
            <a:r>
              <a:rPr lang="pt-BR" sz="2400" dirty="0"/>
              <a:t>)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Ela deve retornar o novo valor para o </a:t>
            </a:r>
            <a:r>
              <a:rPr lang="pt-BR" sz="2400" dirty="0" err="1"/>
              <a:t>State</a:t>
            </a:r>
            <a:r>
              <a:rPr lang="pt-BR" sz="2400" dirty="0"/>
              <a:t>. O </a:t>
            </a:r>
            <a:r>
              <a:rPr lang="pt-BR" sz="2400" dirty="0" err="1"/>
              <a:t>State</a:t>
            </a:r>
            <a:r>
              <a:rPr lang="pt-BR" sz="2400" dirty="0"/>
              <a:t> atualizado.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F078B-221B-744A-BCBA-8D84D2D30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72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51417-2669-BC4B-B9A4-5B28FDEC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7448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062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B3BD-BE1A-A04C-904D-55077FE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62CCB-694F-304D-BC90-9911C6DC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3326686"/>
            <a:ext cx="6922682" cy="3441975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 err="1"/>
              <a:t>initialArg</a:t>
            </a:r>
            <a:r>
              <a:rPr lang="pt-BR" sz="2400" dirty="0"/>
              <a:t>: Utilizado para </a:t>
            </a:r>
            <a:r>
              <a:rPr lang="pt-BR" sz="2400" dirty="0" err="1"/>
              <a:t>setar</a:t>
            </a:r>
            <a:r>
              <a:rPr lang="pt-BR" sz="2400" dirty="0"/>
              <a:t> o estado(valor) inicial para o </a:t>
            </a:r>
            <a:r>
              <a:rPr lang="pt-BR" sz="2400" dirty="0" err="1"/>
              <a:t>state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F078B-221B-744A-BCBA-8D84D2D30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73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51417-2669-BC4B-B9A4-5B28FDEC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7448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51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1B3BD-BE1A-A04C-904D-55077FE53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useReducer</a:t>
            </a:r>
            <a:r>
              <a:rPr lang="pt-BR" dirty="0"/>
              <a:t>() </a:t>
            </a:r>
            <a:r>
              <a:rPr lang="pt-BR" dirty="0" err="1"/>
              <a:t>Parameters</a:t>
            </a:r>
            <a:r>
              <a:rPr lang="pt-BR" dirty="0"/>
              <a:t>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962CCB-694F-304D-BC90-9911C6DCB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3326686"/>
            <a:ext cx="6922682" cy="3441975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 err="1"/>
              <a:t>Init</a:t>
            </a:r>
            <a:r>
              <a:rPr lang="pt-BR" sz="2400" dirty="0"/>
              <a:t>: Uma função para </a:t>
            </a:r>
            <a:r>
              <a:rPr lang="pt-BR" sz="2400" dirty="0" err="1"/>
              <a:t>setar</a:t>
            </a:r>
            <a:r>
              <a:rPr lang="pt-BR" sz="2400" dirty="0"/>
              <a:t> o valor inicial programaticamente. Utilizada para </a:t>
            </a:r>
            <a:r>
              <a:rPr lang="pt-BR" sz="2400" dirty="0" err="1"/>
              <a:t>setar</a:t>
            </a:r>
            <a:r>
              <a:rPr lang="pt-BR" sz="2400" dirty="0"/>
              <a:t> valores de forma mais complexa, como por exemplo uma chamada HTTP para inicializar um estado.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F078B-221B-744A-BCBA-8D84D2D301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74</a:t>
            </a:fld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2251417-2669-BC4B-B9A4-5B28FDEC7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75" y="1607448"/>
            <a:ext cx="6922705" cy="45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705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F1B66D-F45B-2E4D-AFA7-BF75C42E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implementação de </a:t>
            </a:r>
            <a:r>
              <a:rPr lang="pt-BR" dirty="0" err="1"/>
              <a:t>counter</a:t>
            </a:r>
            <a:r>
              <a:rPr lang="pt-BR" dirty="0"/>
              <a:t> com </a:t>
            </a:r>
            <a:r>
              <a:rPr lang="pt-BR" dirty="0" err="1"/>
              <a:t>useState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69B8D0-4D90-9F46-8822-86ACE68AC8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75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A5C62ED6-154A-894E-B5C4-E1B709D79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14" y="2610725"/>
            <a:ext cx="7569322" cy="264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453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33B4B-98B4-3940-A8D7-2F81E7DD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implementação de conter com </a:t>
            </a:r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63898C-5043-1443-BAC3-B0DB379847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76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C034A941-C824-7647-88FF-E5183790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83346"/>
            <a:ext cx="6857999" cy="504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970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B3D5F-ED15-0848-8249-9518C432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Reducer</a:t>
            </a:r>
            <a:r>
              <a:rPr lang="pt-BR" dirty="0"/>
              <a:t> no nosso projeto de Alunos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76FAE3-A78A-2C46-A5CE-439260FB1E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 err="1"/>
              <a:t>reducer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pode ser criada fora da componente </a:t>
            </a:r>
            <a:r>
              <a:rPr lang="pt-BR" dirty="0" err="1"/>
              <a:t>function</a:t>
            </a:r>
            <a:r>
              <a:rPr lang="pt-BR" dirty="0"/>
              <a:t>, pois tudo que a </a:t>
            </a:r>
            <a:r>
              <a:rPr lang="pt-BR" dirty="0" err="1"/>
              <a:t>reducer</a:t>
            </a:r>
            <a:r>
              <a:rPr lang="pt-BR" dirty="0"/>
              <a:t> </a:t>
            </a:r>
            <a:r>
              <a:rPr lang="pt-BR" dirty="0" err="1"/>
              <a:t>function</a:t>
            </a:r>
            <a:r>
              <a:rPr lang="pt-BR" dirty="0"/>
              <a:t> utilizará dentro dela(dependências) será enviado pelo </a:t>
            </a:r>
            <a:r>
              <a:rPr lang="pt-BR" dirty="0" err="1"/>
              <a:t>React</a:t>
            </a:r>
            <a:r>
              <a:rPr lang="pt-BR" dirty="0"/>
              <a:t> automaticamente.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AE58918-05D5-8B42-8CE3-14B91C46A4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568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1273A-3BCD-1141-A4A6-CFA5A93C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Utilizando </a:t>
            </a:r>
            <a:r>
              <a:rPr lang="pt-BR" dirty="0" err="1"/>
              <a:t>Reducer</a:t>
            </a:r>
            <a:r>
              <a:rPr lang="pt-BR" dirty="0"/>
              <a:t> no nosso projeto de Alunos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FDAF7F-427C-3F4D-A6D5-36386609B1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78</a:t>
            </a:fld>
            <a:endParaRPr lang="pt-BR"/>
          </a:p>
        </p:txBody>
      </p:sp>
      <p:pic>
        <p:nvPicPr>
          <p:cNvPr id="6" name="Imagem 5" descr="Texto&#10;&#10;Descrição gerada automaticamente">
            <a:extLst>
              <a:ext uri="{FF2B5EF4-FFF2-40B4-BE49-F238E27FC236}">
                <a16:creationId xmlns:a16="http://schemas.microsoft.com/office/drawing/2014/main" id="{004B1365-EE89-524D-B56D-46997EA9D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75" y="3302876"/>
            <a:ext cx="8712200" cy="3048000"/>
          </a:xfrm>
          <a:prstGeom prst="rect">
            <a:avLst/>
          </a:prstGeom>
        </p:spPr>
      </p:pic>
      <p:sp>
        <p:nvSpPr>
          <p:cNvPr id="8" name="Espaço Reservado para Texto 2">
            <a:extLst>
              <a:ext uri="{FF2B5EF4-FFF2-40B4-BE49-F238E27FC236}">
                <a16:creationId xmlns:a16="http://schemas.microsoft.com/office/drawing/2014/main" id="{B654A465-A2DE-0E4F-90C5-C39826C58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98" y="1600200"/>
            <a:ext cx="6858000" cy="4967700"/>
          </a:xfrm>
        </p:spPr>
        <p:txBody>
          <a:bodyPr/>
          <a:lstStyle/>
          <a:p>
            <a:r>
              <a:rPr lang="pt-BR" dirty="0" err="1"/>
              <a:t>Reducer</a:t>
            </a:r>
            <a:r>
              <a:rPr lang="pt-BR" dirty="0"/>
              <a:t> </a:t>
            </a:r>
            <a:r>
              <a:rPr lang="pt-BR" dirty="0" err="1"/>
              <a:t>Function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7839994-5F32-4745-9353-32A1652B0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96613"/>
            <a:ext cx="9144000" cy="37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501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7D13D-9C5B-1540-BD2C-DF1E00068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finais de </a:t>
            </a:r>
            <a:r>
              <a:rPr lang="pt-BR" dirty="0" err="1"/>
              <a:t>useState</a:t>
            </a:r>
            <a:r>
              <a:rPr lang="pt-BR" dirty="0"/>
              <a:t>()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5D58CF-37F3-A64C-9BBC-8BCBA9F19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useState</a:t>
            </a:r>
            <a:r>
              <a:rPr lang="pt-BR" dirty="0"/>
              <a:t>() está causando bugs por conta de gerenciamento e </a:t>
            </a:r>
            <a:r>
              <a:rPr lang="pt-BR" dirty="0" err="1"/>
              <a:t>overwrite</a:t>
            </a:r>
            <a:r>
              <a:rPr lang="pt-BR" dirty="0"/>
              <a:t> inesperado de </a:t>
            </a:r>
            <a:r>
              <a:rPr lang="pt-BR" dirty="0" err="1"/>
              <a:t>states</a:t>
            </a:r>
            <a:endParaRPr lang="pt-BR" dirty="0"/>
          </a:p>
          <a:p>
            <a:endParaRPr lang="pt-BR" dirty="0"/>
          </a:p>
          <a:p>
            <a:r>
              <a:rPr lang="pt-BR" dirty="0" err="1"/>
              <a:t>useState</a:t>
            </a:r>
            <a:r>
              <a:rPr lang="pt-BR" dirty="0"/>
              <a:t>() é a forma principal de realizar o gerenciamento de estados, em áreas independentes e quando o </a:t>
            </a:r>
            <a:r>
              <a:rPr lang="pt-BR" dirty="0" err="1"/>
              <a:t>update</a:t>
            </a:r>
            <a:r>
              <a:rPr lang="pt-BR" dirty="0"/>
              <a:t> desses estados é simples e não depende de </a:t>
            </a:r>
            <a:r>
              <a:rPr lang="pt-BR" dirty="0" err="1"/>
              <a:t>prevStates</a:t>
            </a:r>
            <a:r>
              <a:rPr lang="pt-BR" dirty="0"/>
              <a:t> ou outros </a:t>
            </a:r>
            <a:r>
              <a:rPr lang="pt-BR" dirty="0" err="1"/>
              <a:t>states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CD1DFA-189F-F64C-9FE9-832791BC18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447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A832F-8866-4C4B-BA81-15BF27E1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498" y="750058"/>
            <a:ext cx="6858000" cy="459900"/>
          </a:xfrm>
        </p:spPr>
        <p:txBody>
          <a:bodyPr/>
          <a:lstStyle/>
          <a:p>
            <a:r>
              <a:rPr lang="pt-BR" sz="3000" dirty="0" err="1"/>
              <a:t>Children</a:t>
            </a:r>
            <a:r>
              <a:rPr lang="pt-BR" sz="3000" dirty="0"/>
              <a:t> </a:t>
            </a:r>
            <a:r>
              <a:rPr lang="pt-BR" sz="3000" dirty="0" err="1"/>
              <a:t>Props</a:t>
            </a:r>
            <a:r>
              <a:rPr lang="pt-BR" sz="3000" dirty="0"/>
              <a:t>?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399FFF-FB70-404D-97A1-B3FD6740C6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São propriedades que são enviadas entre as </a:t>
            </a:r>
            <a:r>
              <a:rPr lang="pt-BR" dirty="0" err="1"/>
              <a:t>tags</a:t>
            </a:r>
            <a:r>
              <a:rPr lang="pt-BR" dirty="0"/>
              <a:t> de abertura e fechamento XML. </a:t>
            </a:r>
          </a:p>
          <a:p>
            <a:r>
              <a:rPr lang="pt-BR" dirty="0"/>
              <a:t>Muito usadas em componentes de “</a:t>
            </a:r>
            <a:r>
              <a:rPr lang="pt-BR" dirty="0" err="1"/>
              <a:t>Wrap</a:t>
            </a:r>
            <a:r>
              <a:rPr lang="pt-BR" dirty="0"/>
              <a:t>”.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2C2BD9-D528-6140-AFCA-8134C309440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2821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207A7-D37E-0040-AB84-030F282E0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2400" dirty="0" err="1"/>
              <a:t>useReducer</a:t>
            </a:r>
            <a:r>
              <a:rPr lang="pt-BR" sz="2400" dirty="0"/>
              <a:t>() será utilizado quando precisamos de mais poder na gerenciamento de </a:t>
            </a:r>
            <a:r>
              <a:rPr lang="pt-BR" sz="2400" dirty="0" err="1"/>
              <a:t>states</a:t>
            </a:r>
            <a:r>
              <a:rPr lang="pt-BR" sz="2400" dirty="0"/>
              <a:t>.</a:t>
            </a:r>
          </a:p>
          <a:p>
            <a:endParaRPr lang="pt-BR" sz="2400" dirty="0"/>
          </a:p>
          <a:p>
            <a:r>
              <a:rPr lang="pt-BR" sz="2400" dirty="0" err="1"/>
              <a:t>States</a:t>
            </a:r>
            <a:r>
              <a:rPr lang="pt-BR" sz="2400" dirty="0"/>
              <a:t> que utilizam outros </a:t>
            </a:r>
            <a:r>
              <a:rPr lang="pt-BR" sz="2400" dirty="0" err="1"/>
              <a:t>states</a:t>
            </a:r>
            <a:r>
              <a:rPr lang="pt-BR" sz="2400" dirty="0"/>
              <a:t> são casos em que o </a:t>
            </a:r>
            <a:r>
              <a:rPr lang="pt-BR" sz="2400" dirty="0" err="1"/>
              <a:t>useReducer</a:t>
            </a:r>
            <a:r>
              <a:rPr lang="pt-BR" sz="2400" dirty="0"/>
              <a:t> pode se aplicar.</a:t>
            </a:r>
          </a:p>
          <a:p>
            <a:endParaRPr lang="pt-BR" sz="2400" dirty="0"/>
          </a:p>
          <a:p>
            <a:r>
              <a:rPr lang="pt-BR" sz="2400" dirty="0"/>
              <a:t>Cuidado com o uso de </a:t>
            </a:r>
            <a:r>
              <a:rPr lang="pt-BR" sz="2400" dirty="0" err="1"/>
              <a:t>useReducer</a:t>
            </a:r>
            <a:r>
              <a:rPr lang="pt-BR" sz="2400" dirty="0"/>
              <a:t>. Muitas vezes pode ser um </a:t>
            </a:r>
            <a:r>
              <a:rPr lang="pt-BR" sz="2400" dirty="0" err="1"/>
              <a:t>Overkill</a:t>
            </a:r>
            <a:endParaRPr lang="pt-BR" sz="2400" dirty="0"/>
          </a:p>
          <a:p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E0FC13-B8BE-DC45-B4C3-07219004EE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80</a:t>
            </a:fld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5C84B4A5-3F4C-004E-932C-25922DB1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 finais de </a:t>
            </a:r>
            <a:r>
              <a:rPr lang="pt-BR" dirty="0" err="1"/>
              <a:t>useState</a:t>
            </a:r>
            <a:r>
              <a:rPr lang="pt-BR" dirty="0"/>
              <a:t>()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useReducer</a:t>
            </a:r>
            <a:r>
              <a:rPr lang="pt-B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5576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File </a:t>
            </a:r>
            <a:r>
              <a:rPr lang="pt-BR" dirty="0" err="1"/>
              <a:t>Structure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7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414690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O </a:t>
            </a:r>
            <a:r>
              <a:rPr lang="pt-BR" sz="2800" dirty="0" err="1"/>
              <a:t>React</a:t>
            </a:r>
            <a:r>
              <a:rPr lang="pt-BR" sz="2800" dirty="0"/>
              <a:t> não tem uma definição ou um padrão para ser seguido com relação a documentação e estruturação do projeto.</a:t>
            </a:r>
          </a:p>
          <a:p>
            <a:pPr marL="38100" indent="0">
              <a:buNone/>
            </a:pPr>
            <a:endParaRPr lang="pt-BR" sz="2800" dirty="0"/>
          </a:p>
          <a:p>
            <a:pPr marL="38100" indent="0">
              <a:buNone/>
            </a:pPr>
            <a:r>
              <a:rPr lang="pt-BR" sz="2800" dirty="0"/>
              <a:t>Porém, existem algumas definições que foram propostas e utilizadas pela própria comunidade que podem ser interessantes para o seu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507993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Agrupando por </a:t>
            </a:r>
            <a:r>
              <a:rPr lang="pt-BR" dirty="0" err="1"/>
              <a:t>Features</a:t>
            </a:r>
            <a:r>
              <a:rPr lang="pt-BR" dirty="0"/>
              <a:t> ou Rotas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bem comum é realizarmos o agrupamento dos componentes e suas dependências diretas formando um pacote:</a:t>
            </a:r>
          </a:p>
          <a:p>
            <a:pPr marL="38100" indent="0">
              <a:buNone/>
            </a:pPr>
            <a:endParaRPr lang="pt-BR" sz="2800" dirty="0"/>
          </a:p>
          <a:p>
            <a:pPr>
              <a:buFontTx/>
              <a:buChar char="-"/>
            </a:pPr>
            <a:r>
              <a:rPr lang="pt-BR" sz="2800" dirty="0"/>
              <a:t>JS</a:t>
            </a:r>
          </a:p>
          <a:p>
            <a:pPr>
              <a:buFontTx/>
              <a:buChar char="-"/>
            </a:pPr>
            <a:r>
              <a:rPr lang="pt-BR" sz="2800" dirty="0"/>
              <a:t>CSS</a:t>
            </a:r>
          </a:p>
          <a:p>
            <a:pPr>
              <a:buFontTx/>
              <a:buChar char="-"/>
            </a:pPr>
            <a:r>
              <a:rPr lang="pt-BR" sz="2800" dirty="0" err="1"/>
              <a:t>Tests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95572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03391-7811-6746-AE4E-81DF6330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963D628-ABC8-8C4B-A1D7-001EA1C9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A estrutura mais comum para o </a:t>
            </a:r>
            <a:r>
              <a:rPr lang="pt-BR" sz="2800" dirty="0" err="1"/>
              <a:t>src</a:t>
            </a:r>
            <a:r>
              <a:rPr lang="pt-BR" sz="2800" dirty="0"/>
              <a:t> folder geralmente segue o seguinte padrão.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95D656-47BC-CC4F-B226-2722BFFA03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84</a:t>
            </a:fld>
            <a:endParaRPr lang="pt-BR"/>
          </a:p>
        </p:txBody>
      </p:sp>
      <p:pic>
        <p:nvPicPr>
          <p:cNvPr id="6" name="Imagem 5" descr="Uma imagem contendo Diagrama&#10;&#10;Descrição gerada automaticamente">
            <a:extLst>
              <a:ext uri="{FF2B5EF4-FFF2-40B4-BE49-F238E27FC236}">
                <a16:creationId xmlns:a16="http://schemas.microsoft.com/office/drawing/2014/main" id="{07742BE3-EC44-3D44-98E7-B9BB3E04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8709" y="3249229"/>
            <a:ext cx="2055649" cy="270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0605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68FA0-DCC1-1A4E-B103-83A8176EA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F98318-C26C-2748-BA9B-1ECE9C161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dirty="0" err="1"/>
              <a:t>Assets</a:t>
            </a:r>
            <a:r>
              <a:rPr lang="pt-BR" sz="1800" dirty="0"/>
              <a:t>: Arquivos como imagens, arquivos estáticos em geral, </a:t>
            </a:r>
            <a:r>
              <a:rPr lang="pt-BR" sz="1800" dirty="0" err="1"/>
              <a:t>svgs</a:t>
            </a:r>
            <a:r>
              <a:rPr lang="pt-BR" sz="1800" dirty="0"/>
              <a:t>, logos.</a:t>
            </a:r>
          </a:p>
          <a:p>
            <a:endParaRPr lang="pt-BR" sz="1800" dirty="0"/>
          </a:p>
          <a:p>
            <a:r>
              <a:rPr lang="pt-BR" sz="1800" dirty="0" err="1"/>
              <a:t>Components</a:t>
            </a:r>
            <a:r>
              <a:rPr lang="pt-BR" sz="1800" dirty="0"/>
              <a:t>: Componentes que são compartilháveis/ reutilizáveis na aplicação como componentes de layout. </a:t>
            </a:r>
            <a:r>
              <a:rPr lang="pt-BR" sz="1800" dirty="0" err="1"/>
              <a:t>Eg</a:t>
            </a:r>
            <a:r>
              <a:rPr lang="pt-BR" sz="1800" dirty="0"/>
              <a:t>: Botões, </a:t>
            </a:r>
            <a:r>
              <a:rPr lang="pt-BR" sz="1800" dirty="0" err="1"/>
              <a:t>Cards</a:t>
            </a:r>
            <a:r>
              <a:rPr lang="pt-BR" sz="1800" dirty="0"/>
              <a:t>, </a:t>
            </a:r>
            <a:r>
              <a:rPr lang="pt-BR" sz="1800" dirty="0" err="1"/>
              <a:t>Wrappers</a:t>
            </a:r>
            <a:r>
              <a:rPr lang="pt-BR" sz="1800" dirty="0"/>
              <a:t> em geral.</a:t>
            </a:r>
          </a:p>
          <a:p>
            <a:endParaRPr lang="pt-BR" sz="1800" dirty="0"/>
          </a:p>
          <a:p>
            <a:r>
              <a:rPr lang="pt-BR" sz="1800" dirty="0"/>
              <a:t>Services: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na aplicação.</a:t>
            </a:r>
          </a:p>
          <a:p>
            <a:endParaRPr lang="pt-BR" sz="1800" dirty="0"/>
          </a:p>
          <a:p>
            <a:r>
              <a:rPr lang="pt-BR" sz="1800" dirty="0" err="1"/>
              <a:t>Store</a:t>
            </a:r>
            <a:r>
              <a:rPr lang="pt-BR" sz="1800" dirty="0"/>
              <a:t>: Global </a:t>
            </a:r>
            <a:r>
              <a:rPr lang="pt-BR" sz="1800" dirty="0" err="1"/>
              <a:t>State</a:t>
            </a:r>
            <a:r>
              <a:rPr lang="pt-BR" sz="1800" dirty="0"/>
              <a:t> - </a:t>
            </a:r>
            <a:r>
              <a:rPr lang="pt-BR" sz="1800" dirty="0" err="1"/>
              <a:t>Redux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 err="1"/>
              <a:t>Views</a:t>
            </a:r>
            <a:r>
              <a:rPr lang="pt-BR" sz="1800" dirty="0"/>
              <a:t>: </a:t>
            </a:r>
            <a:r>
              <a:rPr lang="pt-BR" sz="1800" dirty="0" err="1"/>
              <a:t>Tambem</a:t>
            </a:r>
            <a:r>
              <a:rPr lang="pt-BR" sz="1800" dirty="0"/>
              <a:t> pode ser chamado de </a:t>
            </a:r>
            <a:r>
              <a:rPr lang="pt-BR" sz="1800" dirty="0" err="1"/>
              <a:t>pages</a:t>
            </a:r>
            <a:r>
              <a:rPr lang="pt-BR" sz="1800" dirty="0"/>
              <a:t>. Páginas da aplicação.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CF29A44-F53B-EB4D-9CA5-692A7D8481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0549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 err="1"/>
              <a:t>Tambem</a:t>
            </a:r>
            <a:r>
              <a:rPr lang="pt-BR" sz="2000" dirty="0"/>
              <a:t> podem aparecer em alguns projetos outros tipos de nomenclaturas: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Views</a:t>
            </a:r>
            <a:r>
              <a:rPr lang="pt-BR" sz="2000" dirty="0"/>
              <a:t> -&gt; /</a:t>
            </a:r>
            <a:r>
              <a:rPr lang="pt-BR" sz="2000" dirty="0" err="1"/>
              <a:t>Pages</a:t>
            </a:r>
            <a:r>
              <a:rPr lang="pt-BR" sz="2000" dirty="0"/>
              <a:t> –&gt; /Containers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Types</a:t>
            </a:r>
            <a:r>
              <a:rPr lang="pt-BR" sz="2000" dirty="0"/>
              <a:t> se o projeto for em </a:t>
            </a:r>
            <a:r>
              <a:rPr lang="pt-BR" sz="2000" dirty="0" err="1"/>
              <a:t>typescript</a:t>
            </a:r>
            <a:r>
              <a:rPr lang="pt-BR" sz="2000" dirty="0"/>
              <a:t>.</a:t>
            </a:r>
          </a:p>
          <a:p>
            <a:endParaRPr lang="pt-BR" sz="2000" dirty="0"/>
          </a:p>
          <a:p>
            <a:r>
              <a:rPr lang="pt-BR" sz="2000" dirty="0"/>
              <a:t>/</a:t>
            </a:r>
            <a:r>
              <a:rPr lang="pt-BR" sz="2000" dirty="0" err="1"/>
              <a:t>store</a:t>
            </a:r>
            <a:r>
              <a:rPr lang="pt-BR" sz="2000" dirty="0"/>
              <a:t> -&gt; /</a:t>
            </a:r>
            <a:r>
              <a:rPr lang="pt-BR" sz="2000" dirty="0" err="1"/>
              <a:t>context</a:t>
            </a:r>
            <a:r>
              <a:rPr lang="pt-BR" sz="2000" dirty="0"/>
              <a:t> (</a:t>
            </a:r>
            <a:r>
              <a:rPr lang="pt-BR" sz="2000" dirty="0" err="1"/>
              <a:t>context</a:t>
            </a:r>
            <a:r>
              <a:rPr lang="pt-BR" sz="2000" dirty="0"/>
              <a:t> API).</a:t>
            </a:r>
          </a:p>
          <a:p>
            <a:endParaRPr lang="pt-BR" sz="2000" dirty="0"/>
          </a:p>
          <a:p>
            <a:r>
              <a:rPr lang="pt-BR" sz="2000" dirty="0"/>
              <a:t>/middleware para módulos middleware.</a:t>
            </a:r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65002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038263-154C-4749-BDE9-46E505B2F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Estruturando o seu projeto: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27B8D2-D2C3-104C-B293-CBAD70A5A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800" dirty="0"/>
              <a:t>É extremamente importante entendermos que esses padrões são definidor pela comunidade. Não temos definições de certo e errado e as mesmas podem ser modificadas para atender um tipo específico de projeto.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982015-5273-5F4E-B003-D4EC2BEDF3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7105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Podemos ter no campo de </a:t>
            </a:r>
            <a:r>
              <a:rPr lang="pt-BR" sz="2000" dirty="0" err="1"/>
              <a:t>Components</a:t>
            </a:r>
            <a:r>
              <a:rPr lang="pt-BR" sz="2000" dirty="0"/>
              <a:t> diversos tipos de componentes como:</a:t>
            </a:r>
          </a:p>
          <a:p>
            <a:pPr marL="38100" indent="0">
              <a:buNone/>
            </a:pPr>
            <a:endParaRPr lang="pt-BR" sz="2000" dirty="0"/>
          </a:p>
          <a:p>
            <a:r>
              <a:rPr lang="pt-BR" sz="2000" dirty="0"/>
              <a:t>Botões</a:t>
            </a:r>
          </a:p>
          <a:p>
            <a:endParaRPr lang="pt-BR" sz="2000" dirty="0"/>
          </a:p>
          <a:p>
            <a:r>
              <a:rPr lang="pt-BR" sz="2000" dirty="0"/>
              <a:t>Tabelas</a:t>
            </a:r>
          </a:p>
          <a:p>
            <a:endParaRPr lang="pt-BR" sz="2000" dirty="0"/>
          </a:p>
          <a:p>
            <a:r>
              <a:rPr lang="pt-BR" sz="2000" dirty="0"/>
              <a:t>Formulários</a:t>
            </a:r>
          </a:p>
          <a:p>
            <a:endParaRPr lang="pt-BR" sz="2000" dirty="0"/>
          </a:p>
          <a:p>
            <a:r>
              <a:rPr lang="pt-BR" sz="2000" dirty="0" err="1"/>
              <a:t>Cards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Etc.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24551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145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ctrTitle"/>
          </p:nvPr>
        </p:nvSpPr>
        <p:spPr>
          <a:xfrm>
            <a:off x="1530175" y="3077050"/>
            <a:ext cx="6767100" cy="7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useState</a:t>
            </a:r>
            <a:r>
              <a:rPr lang="pt-BR" dirty="0"/>
              <a:t>() </a:t>
            </a:r>
            <a:r>
              <a:rPr lang="pt-BR" dirty="0" err="1"/>
              <a:t>Hook</a:t>
            </a:r>
            <a:endParaRPr dirty="0"/>
          </a:p>
        </p:txBody>
      </p:sp>
      <p:sp>
        <p:nvSpPr>
          <p:cNvPr id="96" name="Google Shape;96;p15"/>
          <p:cNvSpPr txBox="1"/>
          <p:nvPr/>
        </p:nvSpPr>
        <p:spPr>
          <a:xfrm>
            <a:off x="502600" y="3039900"/>
            <a:ext cx="802500" cy="7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2E3037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3000" dirty="0">
              <a:solidFill>
                <a:srgbClr val="2E3037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523157" y="6437775"/>
            <a:ext cx="548700" cy="4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03001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000" dirty="0"/>
              <a:t>A estrutura de arquivos geralmente segue o seguinte modelo para cada pasta de componente:</a:t>
            </a:r>
          </a:p>
          <a:p>
            <a:pPr marL="38100" indent="0">
              <a:buNone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Component.js</a:t>
            </a:r>
            <a:r>
              <a:rPr lang="pt-BR" sz="2000" dirty="0"/>
              <a:t> – o componente </a:t>
            </a:r>
            <a:r>
              <a:rPr lang="pt-BR" sz="2000" dirty="0" err="1"/>
              <a:t>react</a:t>
            </a:r>
            <a:r>
              <a:rPr lang="pt-BR" sz="2000" dirty="0"/>
              <a:t> especificamente. Nossa </a:t>
            </a:r>
            <a:r>
              <a:rPr lang="pt-BR" sz="2000" i="1" dirty="0" err="1"/>
              <a:t>Component</a:t>
            </a:r>
            <a:r>
              <a:rPr lang="pt-BR" sz="2000" i="1" dirty="0"/>
              <a:t> </a:t>
            </a:r>
            <a:r>
              <a:rPr lang="pt-BR" sz="2000" i="1" dirty="0" err="1"/>
              <a:t>Function</a:t>
            </a:r>
            <a:r>
              <a:rPr lang="pt-BR" sz="2000" i="1" dirty="0"/>
              <a:t>.</a:t>
            </a:r>
          </a:p>
          <a:p>
            <a:pPr>
              <a:buFontTx/>
              <a:buChar char="-"/>
            </a:pPr>
            <a:endParaRPr lang="pt-BR" sz="2000" i="1" dirty="0"/>
          </a:p>
          <a:p>
            <a:pPr>
              <a:buFontTx/>
              <a:buChar char="-"/>
            </a:pPr>
            <a:r>
              <a:rPr lang="pt-BR" sz="2000" dirty="0" err="1"/>
              <a:t>Component.styles.js</a:t>
            </a:r>
            <a:r>
              <a:rPr lang="pt-BR" sz="2000" dirty="0"/>
              <a:t> </a:t>
            </a:r>
            <a:r>
              <a:rPr lang="pt-BR" sz="2000" i="1" dirty="0"/>
              <a:t>– </a:t>
            </a:r>
            <a:r>
              <a:rPr lang="pt-BR" sz="2000" dirty="0"/>
              <a:t>o nosso componente utilizando </a:t>
            </a:r>
            <a:r>
              <a:rPr lang="pt-BR" sz="2000" i="1" dirty="0" err="1"/>
              <a:t>StyledComponents</a:t>
            </a:r>
            <a:r>
              <a:rPr lang="pt-BR" sz="2000" i="1" dirty="0"/>
              <a:t>. </a:t>
            </a:r>
            <a:r>
              <a:rPr lang="pt-BR" sz="2000" dirty="0"/>
              <a:t>Caso estejamos utilizando CSS puro, podemos utilizar o nome do </a:t>
            </a:r>
            <a:r>
              <a:rPr lang="pt-BR" sz="2000" dirty="0" err="1"/>
              <a:t>Component.css</a:t>
            </a:r>
            <a:endParaRPr lang="pt-BR" sz="2000" dirty="0"/>
          </a:p>
          <a:p>
            <a:pPr>
              <a:buFontTx/>
              <a:buChar char="-"/>
            </a:pPr>
            <a:endParaRPr lang="pt-BR" sz="2000" dirty="0"/>
          </a:p>
          <a:p>
            <a:pPr>
              <a:buFontTx/>
              <a:buChar char="-"/>
            </a:pPr>
            <a:r>
              <a:rPr lang="pt-BR" sz="2000" dirty="0" err="1"/>
              <a:t>Component.test.js</a:t>
            </a:r>
            <a:r>
              <a:rPr lang="pt-BR" sz="2000" dirty="0"/>
              <a:t> – Os testes desse componente.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60513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Podemos adicionar nesse diretório Módulos </a:t>
            </a:r>
            <a:r>
              <a:rPr lang="pt-BR" sz="1800" dirty="0" err="1"/>
              <a:t>javascript</a:t>
            </a:r>
            <a:r>
              <a:rPr lang="pt-BR" sz="1800" dirty="0"/>
              <a:t> que são utilizados pela aplicação, é interessante termos esse diretório caso tenhamos a reutilização desse código </a:t>
            </a:r>
            <a:r>
              <a:rPr lang="pt-BR" sz="1800" dirty="0" err="1"/>
              <a:t>javascript</a:t>
            </a:r>
            <a:r>
              <a:rPr lang="pt-BR" sz="1800" dirty="0"/>
              <a:t> em múltiplos lugares da aplicação.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Organização e nomenclatura desses arquivos:</a:t>
            </a:r>
          </a:p>
          <a:p>
            <a:pPr marL="38100" indent="0">
              <a:buNone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LocalStorage.test.js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Alunos.service.js</a:t>
            </a:r>
            <a:endParaRPr lang="pt-BR" sz="1800" dirty="0"/>
          </a:p>
          <a:p>
            <a:pPr>
              <a:buFontTx/>
              <a:buChar char="-"/>
            </a:pPr>
            <a:endParaRPr lang="pt-BR" sz="1800" dirty="0"/>
          </a:p>
          <a:p>
            <a:pPr>
              <a:buFontTx/>
              <a:buChar char="-"/>
            </a:pPr>
            <a:r>
              <a:rPr lang="pt-BR" sz="1800" dirty="0" err="1"/>
              <a:t>Alunos.test.js</a:t>
            </a:r>
            <a:endParaRPr lang="pt-BR" sz="1800" dirty="0"/>
          </a:p>
          <a:p>
            <a:pPr marL="38100" indent="0">
              <a:buNone/>
            </a:pPr>
            <a:endParaRPr lang="pt-BR" sz="1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9326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71A9DC-C6D9-6C41-9651-93FF7382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Services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5CEA65-C9CC-0D4D-B787-E471AEDE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1800" dirty="0"/>
              <a:t>Costumamos adicionar módulos de:</a:t>
            </a:r>
          </a:p>
          <a:p>
            <a:pPr marL="38100" indent="0">
              <a:buNone/>
            </a:pPr>
            <a:endParaRPr lang="pt-BR" sz="1800" dirty="0"/>
          </a:p>
          <a:p>
            <a:r>
              <a:rPr lang="pt-BR" sz="1800" dirty="0"/>
              <a:t>acesso a </a:t>
            </a:r>
            <a:r>
              <a:rPr lang="pt-BR" sz="1800" dirty="0" err="1"/>
              <a:t>API’s</a:t>
            </a:r>
            <a:r>
              <a:rPr lang="pt-BR" sz="1800" dirty="0"/>
              <a:t>, com requisições HTTP</a:t>
            </a:r>
          </a:p>
          <a:p>
            <a:endParaRPr lang="pt-BR" sz="1800" dirty="0"/>
          </a:p>
          <a:p>
            <a:r>
              <a:rPr lang="pt-BR" sz="1800" dirty="0"/>
              <a:t>manipulação de </a:t>
            </a:r>
            <a:r>
              <a:rPr lang="pt-BR" sz="1800" dirty="0" err="1"/>
              <a:t>LocalStorage</a:t>
            </a:r>
            <a:endParaRPr lang="pt-BR" sz="1800" dirty="0"/>
          </a:p>
          <a:p>
            <a:endParaRPr lang="pt-BR" sz="1800" dirty="0"/>
          </a:p>
          <a:p>
            <a:r>
              <a:rPr lang="pt-BR" sz="1800" dirty="0"/>
              <a:t>Query </a:t>
            </a:r>
            <a:r>
              <a:rPr lang="pt-BR" sz="1800" dirty="0" err="1"/>
              <a:t>Builders</a:t>
            </a:r>
            <a:r>
              <a:rPr lang="pt-BR" sz="1800" dirty="0"/>
              <a:t>.</a:t>
            </a:r>
          </a:p>
          <a:p>
            <a:endParaRPr lang="pt-BR" sz="1800" dirty="0"/>
          </a:p>
          <a:p>
            <a:r>
              <a:rPr lang="pt-BR" sz="1800" dirty="0"/>
              <a:t>Módulos em geral.</a:t>
            </a:r>
          </a:p>
          <a:p>
            <a:pPr marL="38100" indent="0">
              <a:buNone/>
            </a:pPr>
            <a:endParaRPr lang="pt-BR" sz="1800" dirty="0"/>
          </a:p>
          <a:p>
            <a:pPr marL="38100" indent="0">
              <a:buNone/>
            </a:pPr>
            <a:r>
              <a:rPr lang="pt-BR" sz="1800" dirty="0"/>
              <a:t>Tudo varia de acordo com o projeto que está sendo implementado e as necessidades de negócio.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57F783-F777-F44E-80D2-7CD9EEB8A1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72782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Store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Esse diretório é utilizado para armazenamento dos Global </a:t>
            </a:r>
            <a:r>
              <a:rPr lang="pt-BR" dirty="0" err="1"/>
              <a:t>States</a:t>
            </a:r>
            <a:r>
              <a:rPr lang="pt-BR" dirty="0"/>
              <a:t> da aplicação. Caso estejamos utilizando </a:t>
            </a:r>
            <a:r>
              <a:rPr lang="pt-BR" dirty="0" err="1"/>
              <a:t>Redux</a:t>
            </a:r>
            <a:r>
              <a:rPr lang="pt-BR" dirty="0"/>
              <a:t>, o setup dele será feito dentro dessa pasta.</a:t>
            </a:r>
          </a:p>
          <a:p>
            <a:endParaRPr lang="pt-BR" dirty="0"/>
          </a:p>
          <a:p>
            <a:r>
              <a:rPr lang="pt-BR" dirty="0"/>
              <a:t>Cada Global </a:t>
            </a:r>
            <a:r>
              <a:rPr lang="pt-BR" dirty="0" err="1"/>
              <a:t>State</a:t>
            </a:r>
            <a:r>
              <a:rPr lang="pt-BR" dirty="0"/>
              <a:t> será armazenado em uma pasta interna a esse diretório /</a:t>
            </a:r>
            <a:r>
              <a:rPr lang="pt-BR" dirty="0" err="1"/>
              <a:t>store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4792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dirty="0"/>
              <a:t>Em alguns projetos também é comum encontrarmos o diretório </a:t>
            </a:r>
            <a:r>
              <a:rPr lang="pt-BR" dirty="0" err="1"/>
              <a:t>utils</a:t>
            </a:r>
            <a:r>
              <a:rPr lang="pt-BR" dirty="0"/>
              <a:t>.</a:t>
            </a:r>
          </a:p>
          <a:p>
            <a:pPr marL="38100" indent="0">
              <a:buNone/>
            </a:pPr>
            <a:endParaRPr lang="pt-BR" dirty="0"/>
          </a:p>
          <a:p>
            <a:pPr marL="38100" indent="0">
              <a:buNone/>
            </a:pPr>
            <a:r>
              <a:rPr lang="pt-BR" dirty="0"/>
              <a:t>Esse diretório geralmente armazena funções reutilizáveis que podem ser aplicadas em todo o projeto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570490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nessa pasta:</a:t>
            </a:r>
          </a:p>
          <a:p>
            <a:pPr marL="38100" indent="0">
              <a:buNone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funções que são utilizadas por toda a aplicação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Funções de manipulação de dados, </a:t>
            </a:r>
            <a:r>
              <a:rPr lang="pt-BR" sz="2400" dirty="0" err="1"/>
              <a:t>arrays</a:t>
            </a:r>
            <a:r>
              <a:rPr lang="pt-BR" sz="2400" dirty="0"/>
              <a:t>, datas.</a:t>
            </a:r>
          </a:p>
          <a:p>
            <a:pPr>
              <a:buFontTx/>
              <a:buChar char="-"/>
            </a:pPr>
            <a:endParaRPr lang="pt-BR" sz="2400" dirty="0"/>
          </a:p>
          <a:p>
            <a:pPr>
              <a:buFontTx/>
              <a:buChar char="-"/>
            </a:pPr>
            <a:r>
              <a:rPr lang="pt-BR" sz="2400" dirty="0"/>
              <a:t>Armazenamento de arquivos e constantes. (Arquivos estáticos de configuração consumidos pela aplicação).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4239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Podemos armazenar também arquivos de validação de formulários. Na realidade a pasta </a:t>
            </a:r>
            <a:r>
              <a:rPr lang="pt-BR" sz="2400" dirty="0" err="1"/>
              <a:t>Utils</a:t>
            </a:r>
            <a:r>
              <a:rPr lang="pt-BR" sz="2400" dirty="0"/>
              <a:t> irá servir para armazenarmos qualquer tipo de função que é reutilizada na aplicação globalmente.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Organização exemplo de pastas: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96</a:t>
            </a:fld>
            <a:endParaRPr lang="pt-BR"/>
          </a:p>
        </p:txBody>
      </p:sp>
      <p:pic>
        <p:nvPicPr>
          <p:cNvPr id="6" name="Imagem 5" descr="Texto&#10;&#10;Descrição gerada automaticamente com confiança média">
            <a:extLst>
              <a:ext uri="{FF2B5EF4-FFF2-40B4-BE49-F238E27FC236}">
                <a16:creationId xmlns:a16="http://schemas.microsoft.com/office/drawing/2014/main" id="{6F6B598A-D189-6C42-A984-256D68AAE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50" y="4246859"/>
            <a:ext cx="4005615" cy="2190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75509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parte principal da aplicação. Aqui é onde todas as nossas páginas da aplicação serão organizadas.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Todos os componentes na nossa </a:t>
            </a:r>
            <a:r>
              <a:rPr lang="pt-BR" sz="2400" dirty="0" err="1"/>
              <a:t>view</a:t>
            </a:r>
            <a:r>
              <a:rPr lang="pt-BR" sz="2400" dirty="0"/>
              <a:t> serão um item que estará conectado a uma e somente uma Rota.</a:t>
            </a:r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4413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estrutura de um projeto de uma livraria seguiria o seguinte padrão: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98</a:t>
            </a:fld>
            <a:endParaRPr lang="pt-BR"/>
          </a:p>
        </p:txBody>
      </p:sp>
      <p:pic>
        <p:nvPicPr>
          <p:cNvPr id="6" name="Imagem 5" descr="Diagrama&#10;&#10;Descrição gerada automaticamente">
            <a:extLst>
              <a:ext uri="{FF2B5EF4-FFF2-40B4-BE49-F238E27FC236}">
                <a16:creationId xmlns:a16="http://schemas.microsoft.com/office/drawing/2014/main" id="{754CDDCA-67BC-D944-833C-11261FCDB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141" y="2195128"/>
            <a:ext cx="3319956" cy="453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2296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BAFBA-543E-B447-8D74-2F71FE68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Views</a:t>
            </a:r>
            <a:r>
              <a:rPr lang="pt-BR" dirty="0"/>
              <a:t>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0E087C-A3F0-BB46-9E9B-094EF2E19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5475" y="1224325"/>
            <a:ext cx="6858000" cy="4967700"/>
          </a:xfrm>
        </p:spPr>
        <p:txBody>
          <a:bodyPr/>
          <a:lstStyle/>
          <a:p>
            <a:pPr marL="38100" indent="0">
              <a:buNone/>
            </a:pPr>
            <a:r>
              <a:rPr lang="pt-BR" sz="2400" dirty="0"/>
              <a:t>A vantagem de separarmos as páginas e focarmos em uma aplicação separada em Domínios faz com que fique mais fácil olharmos para a estrutura de pastas da aplicação e entendermos aonde a lógica de negócios está localizada. 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r>
              <a:rPr lang="pt-BR" sz="2400" dirty="0"/>
              <a:t>Também nos trará uma menor curva de aprendizado para novas desenvolvedores que forem trabalhar na aplicação.</a:t>
            </a:r>
          </a:p>
          <a:p>
            <a:pPr marL="38100" indent="0">
              <a:buNone/>
            </a:pPr>
            <a:endParaRPr lang="pt-BR" sz="2400" dirty="0"/>
          </a:p>
          <a:p>
            <a:pPr marL="38100" indent="0">
              <a:buNone/>
            </a:pP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313E55-F6C7-B041-91BF-A875AF4982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3536619"/>
      </p:ext>
    </p:extLst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42733</TotalTime>
  <Words>3438</Words>
  <Application>Microsoft Macintosh PowerPoint</Application>
  <PresentationFormat>Apresentação na tela (4:3)</PresentationFormat>
  <Paragraphs>541</Paragraphs>
  <Slides>105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105</vt:i4>
      </vt:variant>
    </vt:vector>
  </HeadingPairs>
  <TitlesOfParts>
    <vt:vector size="108" baseType="lpstr">
      <vt:lpstr>Arial</vt:lpstr>
      <vt:lpstr>Quicksand</vt:lpstr>
      <vt:lpstr>Eleanor template</vt:lpstr>
      <vt:lpstr>React JS</vt:lpstr>
      <vt:lpstr>Tópicos abordados durante a aula de hoje</vt:lpstr>
      <vt:lpstr>State</vt:lpstr>
      <vt:lpstr>Como/Quando o React processa as funções</vt:lpstr>
      <vt:lpstr>Bottom-up Component Communication</vt:lpstr>
      <vt:lpstr>Criando elementos dinâmicamente</vt:lpstr>
      <vt:lpstr>Props</vt:lpstr>
      <vt:lpstr>Children Props?</vt:lpstr>
      <vt:lpstr>useState() Hook</vt:lpstr>
      <vt:lpstr>useState() </vt:lpstr>
      <vt:lpstr>useState()</vt:lpstr>
      <vt:lpstr>useState()</vt:lpstr>
      <vt:lpstr>Alguns pontos sobre o useState()</vt:lpstr>
      <vt:lpstr>Muitos Inputs, Muitos States...</vt:lpstr>
      <vt:lpstr>useEffect() Hook.</vt:lpstr>
      <vt:lpstr>O que são side-effects?</vt:lpstr>
      <vt:lpstr>O que são side-effects?</vt:lpstr>
      <vt:lpstr>useEffect()  - How it works</vt:lpstr>
      <vt:lpstr>Apresentação do PowerPoint</vt:lpstr>
      <vt:lpstr>useEffect() </vt:lpstr>
      <vt:lpstr>useEffect() function</vt:lpstr>
      <vt:lpstr>useEffect() parâmetro de dependências:</vt:lpstr>
      <vt:lpstr>useEffect() parâmetro de dependências:</vt:lpstr>
      <vt:lpstr>useEffect() parâmetro de dependências:</vt:lpstr>
      <vt:lpstr>Exemplo de utilização:</vt:lpstr>
      <vt:lpstr>useEffect() – Alguns pontos para atenção:</vt:lpstr>
      <vt:lpstr>Primeiro approach:</vt:lpstr>
      <vt:lpstr>Ciclo de vida de componentes</vt:lpstr>
      <vt:lpstr>Ciclo de vida de componentes</vt:lpstr>
      <vt:lpstr>Cleanup of useEffectHook.</vt:lpstr>
      <vt:lpstr>Cleanup of useEffectHook</vt:lpstr>
      <vt:lpstr>O que devemos adicionar como dependências?</vt:lpstr>
      <vt:lpstr>useCallback</vt:lpstr>
      <vt:lpstr>useCallback() hook</vt:lpstr>
      <vt:lpstr>useCallback() hook</vt:lpstr>
      <vt:lpstr>Context API and useContext</vt:lpstr>
      <vt:lpstr>Apresentação do PowerPoint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</vt:lpstr>
      <vt:lpstr>Context API – Retrieving Context Data.</vt:lpstr>
      <vt:lpstr>Context API – Retrieving Context Data.</vt:lpstr>
      <vt:lpstr>Context API</vt:lpstr>
      <vt:lpstr>Boas práticas na criação de um Context</vt:lpstr>
      <vt:lpstr>Boas práticas na criação de um Context</vt:lpstr>
      <vt:lpstr>Boas práticas na criação de um Context</vt:lpstr>
      <vt:lpstr>Exemplo de uso de criação de um Context Provider customizado</vt:lpstr>
      <vt:lpstr>Context API</vt:lpstr>
      <vt:lpstr>Alguns pontos a serem observados sobre os React Hooks</vt:lpstr>
      <vt:lpstr>useReducer hook()</vt:lpstr>
      <vt:lpstr>useReducer()</vt:lpstr>
      <vt:lpstr>useReducer()</vt:lpstr>
      <vt:lpstr>useReducer()</vt:lpstr>
      <vt:lpstr>useReducer()</vt:lpstr>
      <vt:lpstr>useReducer()</vt:lpstr>
      <vt:lpstr>useReducer()</vt:lpstr>
      <vt:lpstr>useReducer()</vt:lpstr>
      <vt:lpstr>useReducer()</vt:lpstr>
      <vt:lpstr>useReducer() Parameters:</vt:lpstr>
      <vt:lpstr>useReducer() Parameters:</vt:lpstr>
      <vt:lpstr>useReducer() Parameters:</vt:lpstr>
      <vt:lpstr>useReducer() Parameters:</vt:lpstr>
      <vt:lpstr>useReducer() Parameters:</vt:lpstr>
      <vt:lpstr>Exemplo de implementação de counter com useState()</vt:lpstr>
      <vt:lpstr>Exemplo de implementação de conter com useReducer()</vt:lpstr>
      <vt:lpstr>Utilizando Reducer no nosso projeto de Alunos</vt:lpstr>
      <vt:lpstr>Utilizando Reducer no nosso projeto de Alunos</vt:lpstr>
      <vt:lpstr>Observações finais de useState() vs useReducer()</vt:lpstr>
      <vt:lpstr>Observações finais de useState() vs useReducer()</vt:lpstr>
      <vt:lpstr>File Structure</vt:lpstr>
      <vt:lpstr>Estruturando o seu projeto:</vt:lpstr>
      <vt:lpstr>Agrupando por Features ou Rotas</vt:lpstr>
      <vt:lpstr>Estruturando o seu projeto:</vt:lpstr>
      <vt:lpstr>Estruturando o seu projeto:</vt:lpstr>
      <vt:lpstr>Estruturando o seu projeto:</vt:lpstr>
      <vt:lpstr>Estruturando o seu projeto:</vt:lpstr>
      <vt:lpstr>Components</vt:lpstr>
      <vt:lpstr>Components</vt:lpstr>
      <vt:lpstr>Components</vt:lpstr>
      <vt:lpstr>Services</vt:lpstr>
      <vt:lpstr>Services</vt:lpstr>
      <vt:lpstr>Store</vt:lpstr>
      <vt:lpstr>Utils</vt:lpstr>
      <vt:lpstr>Utils</vt:lpstr>
      <vt:lpstr>Utils</vt:lpstr>
      <vt:lpstr>Views </vt:lpstr>
      <vt:lpstr>Views </vt:lpstr>
      <vt:lpstr>Views </vt:lpstr>
      <vt:lpstr>Domain-Driven-Design (DDD)</vt:lpstr>
      <vt:lpstr>Domain-Driven-Design (DDD)</vt:lpstr>
      <vt:lpstr>Domain-Driven-Design (DDD)</vt:lpstr>
      <vt:lpstr>Domain-Driven-Design (DDD)</vt:lpstr>
      <vt:lpstr>Domain-Driven-Design (DDD)</vt:lpstr>
      <vt:lpstr>OBRIGADO A TODOS!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TALK  Angular</dc:title>
  <cp:lastModifiedBy>Rafael Rocha Amaral Novoa Dobarco</cp:lastModifiedBy>
  <cp:revision>365</cp:revision>
  <dcterms:modified xsi:type="dcterms:W3CDTF">2022-02-03T18:20:52Z</dcterms:modified>
</cp:coreProperties>
</file>