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57"/>
  </p:notesMasterIdLst>
  <p:sldIdLst>
    <p:sldId id="256" r:id="rId2"/>
    <p:sldId id="328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30" r:id="rId23"/>
    <p:sldId id="525" r:id="rId24"/>
    <p:sldId id="526" r:id="rId25"/>
    <p:sldId id="527" r:id="rId26"/>
    <p:sldId id="528" r:id="rId27"/>
    <p:sldId id="529" r:id="rId28"/>
    <p:sldId id="370" r:id="rId29"/>
    <p:sldId id="286" r:id="rId30"/>
    <p:sldId id="371" r:id="rId31"/>
    <p:sldId id="372" r:id="rId32"/>
    <p:sldId id="373" r:id="rId33"/>
    <p:sldId id="374" r:id="rId34"/>
    <p:sldId id="259" r:id="rId35"/>
    <p:sldId id="358" r:id="rId36"/>
    <p:sldId id="331" r:id="rId37"/>
    <p:sldId id="359" r:id="rId38"/>
    <p:sldId id="360" r:id="rId39"/>
    <p:sldId id="361" r:id="rId40"/>
    <p:sldId id="362" r:id="rId41"/>
    <p:sldId id="363" r:id="rId42"/>
    <p:sldId id="364" r:id="rId43"/>
    <p:sldId id="366" r:id="rId44"/>
    <p:sldId id="367" r:id="rId45"/>
    <p:sldId id="365" r:id="rId46"/>
    <p:sldId id="368" r:id="rId47"/>
    <p:sldId id="369" r:id="rId48"/>
    <p:sldId id="531" r:id="rId49"/>
    <p:sldId id="532" r:id="rId50"/>
    <p:sldId id="533" r:id="rId51"/>
    <p:sldId id="534" r:id="rId52"/>
    <p:sldId id="378" r:id="rId53"/>
    <p:sldId id="380" r:id="rId54"/>
    <p:sldId id="379" r:id="rId55"/>
    <p:sldId id="329" r:id="rId56"/>
  </p:sldIdLst>
  <p:sldSz cx="9144000" cy="6858000" type="screen4x3"/>
  <p:notesSz cx="6858000" cy="9144000"/>
  <p:embeddedFontLst>
    <p:embeddedFont>
      <p:font typeface="Quicksand" pitchFamily="2" charset="77"/>
      <p:regular r:id="rId58"/>
      <p:bold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B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C8A016-AEC4-40E9-8F70-4697B3856742}">
  <a:tblStyle styleId="{97C8A016-AEC4-40E9-8F70-4697B38567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44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002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706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6463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72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5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rgbClr val="39C0B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-react-app.dev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React JS</a:t>
            </a:r>
          </a:p>
        </p:txBody>
      </p:sp>
      <p:sp>
        <p:nvSpPr>
          <p:cNvPr id="3" name="Google Shape;95;p15">
            <a:extLst>
              <a:ext uri="{FF2B5EF4-FFF2-40B4-BE49-F238E27FC236}">
                <a16:creationId xmlns:a16="http://schemas.microsoft.com/office/drawing/2014/main" id="{33759E29-F3F1-E34F-8BBA-814692C721B0}"/>
              </a:ext>
            </a:extLst>
          </p:cNvPr>
          <p:cNvSpPr txBox="1">
            <a:spLocks/>
          </p:cNvSpPr>
          <p:nvPr/>
        </p:nvSpPr>
        <p:spPr>
          <a:xfrm>
            <a:off x="1319175" y="3952225"/>
            <a:ext cx="6927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PUC Campinas.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A2CC77-9BAD-1341-8108-F3EB9AC78FEB}"/>
              </a:ext>
            </a:extLst>
          </p:cNvPr>
          <p:cNvSpPr txBox="1"/>
          <p:nvPr/>
        </p:nvSpPr>
        <p:spPr>
          <a:xfrm>
            <a:off x="6730313" y="5761484"/>
            <a:ext cx="14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39C0BA"/>
                </a:solidFill>
                <a:latin typeface="Quicksand"/>
                <a:sym typeface="Quicksand"/>
              </a:rPr>
              <a:t>Aula</a:t>
            </a:r>
            <a:r>
              <a:rPr lang="pt-BR" sz="3600" dirty="0">
                <a:solidFill>
                  <a:srgbClr val="39C0BA"/>
                </a:solidFill>
                <a:latin typeface="Quicksand"/>
              </a:rPr>
              <a:t>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1A9DC-C6D9-6C41-9651-93FF738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Components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5CEA65-C9CC-0D4D-B787-E471AEDE3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000" dirty="0"/>
              <a:t>Podemos ter no campo de </a:t>
            </a:r>
            <a:r>
              <a:rPr lang="pt-BR" sz="2000" dirty="0" err="1"/>
              <a:t>Components</a:t>
            </a:r>
            <a:r>
              <a:rPr lang="pt-BR" sz="2000" dirty="0"/>
              <a:t> diversos tipos de componentes como:</a:t>
            </a:r>
          </a:p>
          <a:p>
            <a:pPr marL="38100" indent="0">
              <a:buNone/>
            </a:pPr>
            <a:endParaRPr lang="pt-BR" sz="2000" dirty="0"/>
          </a:p>
          <a:p>
            <a:r>
              <a:rPr lang="pt-BR" sz="2000" dirty="0"/>
              <a:t>Botões</a:t>
            </a:r>
          </a:p>
          <a:p>
            <a:endParaRPr lang="pt-BR" sz="2000" dirty="0"/>
          </a:p>
          <a:p>
            <a:r>
              <a:rPr lang="pt-BR" sz="2000" dirty="0"/>
              <a:t>Tabelas</a:t>
            </a:r>
          </a:p>
          <a:p>
            <a:endParaRPr lang="pt-BR" sz="2000" dirty="0"/>
          </a:p>
          <a:p>
            <a:r>
              <a:rPr lang="pt-BR" sz="2000" dirty="0"/>
              <a:t>Formulários</a:t>
            </a:r>
          </a:p>
          <a:p>
            <a:endParaRPr lang="pt-BR" sz="2000" dirty="0"/>
          </a:p>
          <a:p>
            <a:r>
              <a:rPr lang="pt-BR" sz="2000" dirty="0" err="1"/>
              <a:t>Cards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Etc.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57F783-F777-F44E-80D2-7CD9EEB8A1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245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1A9DC-C6D9-6C41-9651-93FF738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Components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5CEA65-C9CC-0D4D-B787-E471AEDE3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000" dirty="0"/>
              <a:t>A estrutura de arquivos geralmente segue o seguinte modelo para cada pasta de componente:</a:t>
            </a:r>
          </a:p>
          <a:p>
            <a:pPr marL="38100" indent="0">
              <a:buNone/>
            </a:pPr>
            <a:endParaRPr lang="pt-BR" sz="2000" dirty="0"/>
          </a:p>
          <a:p>
            <a:pPr>
              <a:buFontTx/>
              <a:buChar char="-"/>
            </a:pPr>
            <a:r>
              <a:rPr lang="pt-BR" sz="2000" dirty="0" err="1"/>
              <a:t>Component.js</a:t>
            </a:r>
            <a:r>
              <a:rPr lang="pt-BR" sz="2000" dirty="0"/>
              <a:t> – o componente </a:t>
            </a:r>
            <a:r>
              <a:rPr lang="pt-BR" sz="2000" dirty="0" err="1"/>
              <a:t>react</a:t>
            </a:r>
            <a:r>
              <a:rPr lang="pt-BR" sz="2000" dirty="0"/>
              <a:t> especificamente. Nossa </a:t>
            </a:r>
            <a:r>
              <a:rPr lang="pt-BR" sz="2000" i="1" dirty="0" err="1"/>
              <a:t>Component</a:t>
            </a:r>
            <a:r>
              <a:rPr lang="pt-BR" sz="2000" i="1" dirty="0"/>
              <a:t> </a:t>
            </a:r>
            <a:r>
              <a:rPr lang="pt-BR" sz="2000" i="1" dirty="0" err="1"/>
              <a:t>Function</a:t>
            </a:r>
            <a:r>
              <a:rPr lang="pt-BR" sz="2000" i="1" dirty="0"/>
              <a:t>.</a:t>
            </a:r>
          </a:p>
          <a:p>
            <a:pPr>
              <a:buFontTx/>
              <a:buChar char="-"/>
            </a:pPr>
            <a:endParaRPr lang="pt-BR" sz="2000" i="1" dirty="0"/>
          </a:p>
          <a:p>
            <a:pPr>
              <a:buFontTx/>
              <a:buChar char="-"/>
            </a:pPr>
            <a:r>
              <a:rPr lang="pt-BR" sz="2000" dirty="0" err="1"/>
              <a:t>Component.styles.js</a:t>
            </a:r>
            <a:r>
              <a:rPr lang="pt-BR" sz="2000" dirty="0"/>
              <a:t> </a:t>
            </a:r>
            <a:r>
              <a:rPr lang="pt-BR" sz="2000" i="1" dirty="0"/>
              <a:t>– </a:t>
            </a:r>
            <a:r>
              <a:rPr lang="pt-BR" sz="2000" dirty="0"/>
              <a:t>o nosso componente utilizando </a:t>
            </a:r>
            <a:r>
              <a:rPr lang="pt-BR" sz="2000" i="1" dirty="0" err="1"/>
              <a:t>StyledComponents</a:t>
            </a:r>
            <a:r>
              <a:rPr lang="pt-BR" sz="2000" i="1" dirty="0"/>
              <a:t>. </a:t>
            </a:r>
            <a:r>
              <a:rPr lang="pt-BR" sz="2000" dirty="0"/>
              <a:t>Caso estejamos utilizando CSS puro, podemos utilizar o nome do </a:t>
            </a:r>
            <a:r>
              <a:rPr lang="pt-BR" sz="2000" dirty="0" err="1"/>
              <a:t>Component.css</a:t>
            </a:r>
            <a:endParaRPr lang="pt-BR" sz="2000" dirty="0"/>
          </a:p>
          <a:p>
            <a:pPr>
              <a:buFontTx/>
              <a:buChar char="-"/>
            </a:pPr>
            <a:endParaRPr lang="pt-BR" sz="2000" dirty="0"/>
          </a:p>
          <a:p>
            <a:pPr>
              <a:buFontTx/>
              <a:buChar char="-"/>
            </a:pPr>
            <a:r>
              <a:rPr lang="pt-BR" sz="2000" dirty="0" err="1"/>
              <a:t>Component.test.js</a:t>
            </a:r>
            <a:r>
              <a:rPr lang="pt-BR" sz="2000" dirty="0"/>
              <a:t> – Os testes desse componente.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57F783-F777-F44E-80D2-7CD9EEB8A1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14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1A9DC-C6D9-6C41-9651-93FF738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Components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5CEA65-C9CC-0D4D-B787-E471AEDE3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000" dirty="0"/>
              <a:t>A estrutura de arquivos geralmente segue o seguinte modelo para cada pasta de componente:</a:t>
            </a:r>
          </a:p>
          <a:p>
            <a:pPr marL="38100" indent="0">
              <a:buNone/>
            </a:pPr>
            <a:endParaRPr lang="pt-BR" sz="2000" dirty="0"/>
          </a:p>
          <a:p>
            <a:pPr>
              <a:buFontTx/>
              <a:buChar char="-"/>
            </a:pPr>
            <a:r>
              <a:rPr lang="pt-BR" sz="2000" dirty="0" err="1"/>
              <a:t>Component.js</a:t>
            </a:r>
            <a:r>
              <a:rPr lang="pt-BR" sz="2000" dirty="0"/>
              <a:t> – o componente </a:t>
            </a:r>
            <a:r>
              <a:rPr lang="pt-BR" sz="2000" dirty="0" err="1"/>
              <a:t>react</a:t>
            </a:r>
            <a:r>
              <a:rPr lang="pt-BR" sz="2000" dirty="0"/>
              <a:t> especificamente. Nossa </a:t>
            </a:r>
            <a:r>
              <a:rPr lang="pt-BR" sz="2000" i="1" dirty="0" err="1"/>
              <a:t>Component</a:t>
            </a:r>
            <a:r>
              <a:rPr lang="pt-BR" sz="2000" i="1" dirty="0"/>
              <a:t> </a:t>
            </a:r>
            <a:r>
              <a:rPr lang="pt-BR" sz="2000" i="1" dirty="0" err="1"/>
              <a:t>Function</a:t>
            </a:r>
            <a:r>
              <a:rPr lang="pt-BR" sz="2000" i="1" dirty="0"/>
              <a:t>.</a:t>
            </a:r>
          </a:p>
          <a:p>
            <a:pPr>
              <a:buFontTx/>
              <a:buChar char="-"/>
            </a:pPr>
            <a:endParaRPr lang="pt-BR" sz="2000" i="1" dirty="0"/>
          </a:p>
          <a:p>
            <a:pPr>
              <a:buFontTx/>
              <a:buChar char="-"/>
            </a:pPr>
            <a:r>
              <a:rPr lang="pt-BR" sz="2000" dirty="0" err="1"/>
              <a:t>Component.styles.js</a:t>
            </a:r>
            <a:r>
              <a:rPr lang="pt-BR" sz="2000" dirty="0"/>
              <a:t> </a:t>
            </a:r>
            <a:r>
              <a:rPr lang="pt-BR" sz="2000" i="1" dirty="0"/>
              <a:t>– </a:t>
            </a:r>
            <a:r>
              <a:rPr lang="pt-BR" sz="2000" dirty="0"/>
              <a:t>o nosso componente utilizando </a:t>
            </a:r>
            <a:r>
              <a:rPr lang="pt-BR" sz="2000" i="1" dirty="0" err="1"/>
              <a:t>StyledComponents</a:t>
            </a:r>
            <a:r>
              <a:rPr lang="pt-BR" sz="2000" i="1" dirty="0"/>
              <a:t>. </a:t>
            </a:r>
            <a:r>
              <a:rPr lang="pt-BR" sz="2000" dirty="0"/>
              <a:t>Caso estejamos utilizando CSS puro, podemos utilizar o nome do </a:t>
            </a:r>
            <a:r>
              <a:rPr lang="pt-BR" sz="2000" dirty="0" err="1"/>
              <a:t>Component.css</a:t>
            </a:r>
            <a:endParaRPr lang="pt-BR" sz="2000" dirty="0"/>
          </a:p>
          <a:p>
            <a:pPr>
              <a:buFontTx/>
              <a:buChar char="-"/>
            </a:pPr>
            <a:endParaRPr lang="pt-BR" sz="2000" dirty="0"/>
          </a:p>
          <a:p>
            <a:pPr>
              <a:buFontTx/>
              <a:buChar char="-"/>
            </a:pPr>
            <a:r>
              <a:rPr lang="pt-BR" sz="2000" dirty="0" err="1"/>
              <a:t>Component.test.js</a:t>
            </a:r>
            <a:r>
              <a:rPr lang="pt-BR" sz="2000" dirty="0"/>
              <a:t> – Os testes desse componente.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57F783-F777-F44E-80D2-7CD9EEB8A1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60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1A9DC-C6D9-6C41-9651-93FF738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Services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5CEA65-C9CC-0D4D-B787-E471AEDE3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1800" dirty="0"/>
              <a:t>Podemos adicionar nesse diretório Módulos </a:t>
            </a:r>
            <a:r>
              <a:rPr lang="pt-BR" sz="1800" dirty="0" err="1"/>
              <a:t>javascript</a:t>
            </a:r>
            <a:r>
              <a:rPr lang="pt-BR" sz="1800" dirty="0"/>
              <a:t> que são utilizados pela aplicação, é interessante termos esse diretório caso tenhamos a reutilização desse código </a:t>
            </a:r>
            <a:r>
              <a:rPr lang="pt-BR" sz="1800" dirty="0" err="1"/>
              <a:t>javascript</a:t>
            </a:r>
            <a:r>
              <a:rPr lang="pt-BR" sz="1800" dirty="0"/>
              <a:t> em múltiplos lugares da aplicação.</a:t>
            </a:r>
          </a:p>
          <a:p>
            <a:pPr marL="38100" indent="0">
              <a:buNone/>
            </a:pPr>
            <a:endParaRPr lang="pt-BR" sz="1800" dirty="0"/>
          </a:p>
          <a:p>
            <a:pPr marL="38100" indent="0">
              <a:buNone/>
            </a:pPr>
            <a:r>
              <a:rPr lang="pt-BR" sz="1800" dirty="0"/>
              <a:t>Organização e nomenclatura desses arquivos:</a:t>
            </a:r>
          </a:p>
          <a:p>
            <a:pPr marL="38100" indent="0">
              <a:buNone/>
            </a:pPr>
            <a:endParaRPr lang="pt-BR" sz="1800" dirty="0"/>
          </a:p>
          <a:p>
            <a:pPr>
              <a:buFontTx/>
              <a:buChar char="-"/>
            </a:pPr>
            <a:r>
              <a:rPr lang="pt-BR" sz="1800" dirty="0" err="1"/>
              <a:t>LocalStorage.service.js</a:t>
            </a: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>
              <a:buFontTx/>
              <a:buChar char="-"/>
            </a:pPr>
            <a:r>
              <a:rPr lang="pt-BR" sz="1800" dirty="0" err="1"/>
              <a:t>LocalStorage.test.js</a:t>
            </a: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>
              <a:buFontTx/>
              <a:buChar char="-"/>
            </a:pPr>
            <a:r>
              <a:rPr lang="pt-BR" sz="1800" dirty="0" err="1"/>
              <a:t>Alunos.service.js</a:t>
            </a: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>
              <a:buFontTx/>
              <a:buChar char="-"/>
            </a:pPr>
            <a:r>
              <a:rPr lang="pt-BR" sz="1800" dirty="0" err="1"/>
              <a:t>Alunos.test.js</a:t>
            </a:r>
            <a:endParaRPr lang="pt-BR" sz="1800" dirty="0"/>
          </a:p>
          <a:p>
            <a:pPr marL="38100" indent="0">
              <a:buNone/>
            </a:pPr>
            <a:endParaRPr lang="pt-BR" sz="1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57F783-F777-F44E-80D2-7CD9EEB8A1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93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1A9DC-C6D9-6C41-9651-93FF738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Services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5CEA65-C9CC-0D4D-B787-E471AEDE3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1800" dirty="0"/>
              <a:t>Costumamos adicionar módulos de:</a:t>
            </a:r>
          </a:p>
          <a:p>
            <a:pPr marL="38100" indent="0">
              <a:buNone/>
            </a:pPr>
            <a:endParaRPr lang="pt-BR" sz="1800" dirty="0"/>
          </a:p>
          <a:p>
            <a:r>
              <a:rPr lang="pt-BR" sz="1800" dirty="0"/>
              <a:t>acesso a </a:t>
            </a:r>
            <a:r>
              <a:rPr lang="pt-BR" sz="1800" dirty="0" err="1"/>
              <a:t>API’s</a:t>
            </a:r>
            <a:r>
              <a:rPr lang="pt-BR" sz="1800" dirty="0"/>
              <a:t>, com requisições HTTP</a:t>
            </a:r>
          </a:p>
          <a:p>
            <a:endParaRPr lang="pt-BR" sz="1800" dirty="0"/>
          </a:p>
          <a:p>
            <a:r>
              <a:rPr lang="pt-BR" sz="1800" dirty="0"/>
              <a:t>manipulação de </a:t>
            </a:r>
            <a:r>
              <a:rPr lang="pt-BR" sz="1800" dirty="0" err="1"/>
              <a:t>LocalStorage</a:t>
            </a:r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Query </a:t>
            </a:r>
            <a:r>
              <a:rPr lang="pt-BR" sz="1800" dirty="0" err="1"/>
              <a:t>Builders</a:t>
            </a:r>
            <a:r>
              <a:rPr lang="pt-BR" sz="1800" dirty="0"/>
              <a:t>.</a:t>
            </a:r>
          </a:p>
          <a:p>
            <a:endParaRPr lang="pt-BR" sz="1800" dirty="0"/>
          </a:p>
          <a:p>
            <a:r>
              <a:rPr lang="pt-BR" sz="1800" dirty="0"/>
              <a:t>Módulos em geral.</a:t>
            </a:r>
          </a:p>
          <a:p>
            <a:pPr marL="38100" indent="0">
              <a:buNone/>
            </a:pPr>
            <a:endParaRPr lang="pt-BR" sz="1800" dirty="0"/>
          </a:p>
          <a:p>
            <a:pPr marL="38100" indent="0">
              <a:buNone/>
            </a:pPr>
            <a:r>
              <a:rPr lang="pt-BR" sz="1800" dirty="0"/>
              <a:t>Tudo varia de acordo com o projeto que está sendo implementado e as necessidades de negócio.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57F783-F777-F44E-80D2-7CD9EEB8A1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72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BAFBA-543E-B447-8D74-2F71FE68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Store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0E087C-A3F0-BB46-9E9B-094EF2E19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diretório é utilizado para armazenamento dos Global </a:t>
            </a:r>
            <a:r>
              <a:rPr lang="pt-BR" dirty="0" err="1"/>
              <a:t>States</a:t>
            </a:r>
            <a:r>
              <a:rPr lang="pt-BR" dirty="0"/>
              <a:t> da aplicação. Caso estejamos utilizando </a:t>
            </a:r>
            <a:r>
              <a:rPr lang="pt-BR" dirty="0" err="1"/>
              <a:t>Redux</a:t>
            </a:r>
            <a:r>
              <a:rPr lang="pt-BR" dirty="0"/>
              <a:t>, o setup dele será feito dentro dessa pasta.</a:t>
            </a:r>
          </a:p>
          <a:p>
            <a:endParaRPr lang="pt-BR" dirty="0"/>
          </a:p>
          <a:p>
            <a:r>
              <a:rPr lang="pt-BR" dirty="0"/>
              <a:t>Cada Global </a:t>
            </a:r>
            <a:r>
              <a:rPr lang="pt-BR" dirty="0" err="1"/>
              <a:t>State</a:t>
            </a:r>
            <a:r>
              <a:rPr lang="pt-BR" dirty="0"/>
              <a:t> será armazenado em uma pasta interna a esse diretório /</a:t>
            </a:r>
            <a:r>
              <a:rPr lang="pt-BR" dirty="0" err="1"/>
              <a:t>store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313E55-F6C7-B041-91BF-A875AF498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479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BAFBA-543E-B447-8D74-2F71FE68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Utils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0E087C-A3F0-BB46-9E9B-094EF2E19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dirty="0"/>
              <a:t>Em alguns projetos também é comum encontrarmos o diretório </a:t>
            </a:r>
            <a:r>
              <a:rPr lang="pt-BR" dirty="0" err="1"/>
              <a:t>utils</a:t>
            </a:r>
            <a:r>
              <a:rPr lang="pt-BR" dirty="0"/>
              <a:t>.</a:t>
            </a:r>
          </a:p>
          <a:p>
            <a:pPr marL="38100" indent="0">
              <a:buNone/>
            </a:pPr>
            <a:endParaRPr lang="pt-BR" dirty="0"/>
          </a:p>
          <a:p>
            <a:pPr marL="38100" indent="0">
              <a:buNone/>
            </a:pPr>
            <a:r>
              <a:rPr lang="pt-BR" dirty="0"/>
              <a:t>Esse diretório geralmente armazena funções reutilizáveis que podem ser aplicadas em todo o projeto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313E55-F6C7-B041-91BF-A875AF498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704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BAFBA-543E-B447-8D74-2F71FE68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Utils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0E087C-A3F0-BB46-9E9B-094EF2E19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400" dirty="0"/>
              <a:t>Podemos armazenar nessa pasta:</a:t>
            </a:r>
          </a:p>
          <a:p>
            <a:pPr marL="38100" indent="0">
              <a:buNone/>
            </a:pPr>
            <a:endParaRPr lang="pt-BR" sz="2400" dirty="0"/>
          </a:p>
          <a:p>
            <a:pPr>
              <a:buFontTx/>
              <a:buChar char="-"/>
            </a:pPr>
            <a:r>
              <a:rPr lang="pt-BR" sz="2400" dirty="0"/>
              <a:t>Armazenamento de funções que são utilizadas por toda a aplicação</a:t>
            </a:r>
          </a:p>
          <a:p>
            <a:pPr>
              <a:buFontTx/>
              <a:buChar char="-"/>
            </a:pPr>
            <a:endParaRPr lang="pt-BR" sz="2400" dirty="0"/>
          </a:p>
          <a:p>
            <a:pPr>
              <a:buFontTx/>
              <a:buChar char="-"/>
            </a:pPr>
            <a:r>
              <a:rPr lang="pt-BR" sz="2400" dirty="0"/>
              <a:t>Funções de manipulação de dados, </a:t>
            </a:r>
            <a:r>
              <a:rPr lang="pt-BR" sz="2400" dirty="0" err="1"/>
              <a:t>arrays</a:t>
            </a:r>
            <a:r>
              <a:rPr lang="pt-BR" sz="2400" dirty="0"/>
              <a:t>, datas.</a:t>
            </a:r>
          </a:p>
          <a:p>
            <a:pPr>
              <a:buFontTx/>
              <a:buChar char="-"/>
            </a:pPr>
            <a:endParaRPr lang="pt-BR" sz="2400" dirty="0"/>
          </a:p>
          <a:p>
            <a:pPr>
              <a:buFontTx/>
              <a:buChar char="-"/>
            </a:pPr>
            <a:r>
              <a:rPr lang="pt-BR" sz="2400" dirty="0"/>
              <a:t>Armazenamento de arquivos e constantes. (Arquivos estáticos de configuração consumidos pela aplicação).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313E55-F6C7-B041-91BF-A875AF498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423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BAFBA-543E-B447-8D74-2F71FE68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Utils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0E087C-A3F0-BB46-9E9B-094EF2E19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75" y="1224325"/>
            <a:ext cx="6858000" cy="4967700"/>
          </a:xfrm>
        </p:spPr>
        <p:txBody>
          <a:bodyPr/>
          <a:lstStyle/>
          <a:p>
            <a:pPr marL="38100" indent="0">
              <a:buNone/>
            </a:pPr>
            <a:r>
              <a:rPr lang="pt-BR" sz="2400" dirty="0"/>
              <a:t>Podemos armazenar também arquivos de validação de formulários. Na realidade a pasta </a:t>
            </a:r>
            <a:r>
              <a:rPr lang="pt-BR" sz="2400" dirty="0" err="1"/>
              <a:t>Utils</a:t>
            </a:r>
            <a:r>
              <a:rPr lang="pt-BR" sz="2400" dirty="0"/>
              <a:t> irá servir para armazenarmos qualquer tipo de função que é reutilizada na aplicação globalmente.</a:t>
            </a:r>
          </a:p>
          <a:p>
            <a:pPr marL="38100" indent="0">
              <a:buNone/>
            </a:pPr>
            <a:endParaRPr lang="pt-BR" sz="2400" dirty="0"/>
          </a:p>
          <a:p>
            <a:pPr marL="38100" indent="0">
              <a:buNone/>
            </a:pPr>
            <a:r>
              <a:rPr lang="pt-BR" sz="2400" dirty="0"/>
              <a:t>Organização exemplo de pastas: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313E55-F6C7-B041-91BF-A875AF498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  <p:pic>
        <p:nvPicPr>
          <p:cNvPr id="6" name="Imagem 5" descr="Texto&#10;&#10;Descrição gerada automaticamente com confiança média">
            <a:extLst>
              <a:ext uri="{FF2B5EF4-FFF2-40B4-BE49-F238E27FC236}">
                <a16:creationId xmlns:a16="http://schemas.microsoft.com/office/drawing/2014/main" id="{6F6B598A-D189-6C42-A984-256D68AAE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150" y="4246859"/>
            <a:ext cx="4005615" cy="219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55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BAFBA-543E-B447-8D74-2F71FE68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Views</a:t>
            </a:r>
            <a:r>
              <a:rPr lang="pt-BR" dirty="0"/>
              <a:t>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0E087C-A3F0-BB46-9E9B-094EF2E19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75" y="1224325"/>
            <a:ext cx="6858000" cy="4967700"/>
          </a:xfrm>
        </p:spPr>
        <p:txBody>
          <a:bodyPr/>
          <a:lstStyle/>
          <a:p>
            <a:pPr marL="38100" indent="0">
              <a:buNone/>
            </a:pPr>
            <a:r>
              <a:rPr lang="pt-BR" sz="2400" dirty="0"/>
              <a:t>A parte principal da aplicação. Aqui é onde todas as nossas páginas da aplicação serão organizadas.</a:t>
            </a:r>
          </a:p>
          <a:p>
            <a:pPr marL="38100" indent="0">
              <a:buNone/>
            </a:pPr>
            <a:endParaRPr lang="pt-BR" sz="2400" dirty="0"/>
          </a:p>
          <a:p>
            <a:pPr marL="38100" indent="0">
              <a:buNone/>
            </a:pPr>
            <a:r>
              <a:rPr lang="pt-BR" sz="2400" dirty="0"/>
              <a:t>Todos os componentes na nossa </a:t>
            </a:r>
            <a:r>
              <a:rPr lang="pt-BR" sz="2400" dirty="0" err="1"/>
              <a:t>view</a:t>
            </a:r>
            <a:r>
              <a:rPr lang="pt-BR" sz="2400" dirty="0"/>
              <a:t> serão um item que estará conectado a uma e somente uma Rota.</a:t>
            </a:r>
          </a:p>
          <a:p>
            <a:pPr marL="38100" indent="0">
              <a:buNone/>
            </a:pPr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313E55-F6C7-B041-91BF-A875AF498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44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3C6A8-9555-D943-B47C-B26583C0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 abordados durante a aula de hoje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F1F46C-7064-2F40-AB3E-99A5644ED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97" y="1600200"/>
            <a:ext cx="6759303" cy="4967700"/>
          </a:xfrm>
        </p:spPr>
        <p:txBody>
          <a:bodyPr/>
          <a:lstStyle/>
          <a:p>
            <a:r>
              <a:rPr lang="pt-BR" sz="2400" dirty="0" err="1"/>
              <a:t>React</a:t>
            </a:r>
            <a:r>
              <a:rPr lang="pt-BR" sz="2400" dirty="0"/>
              <a:t> </a:t>
            </a:r>
            <a:r>
              <a:rPr lang="pt-BR" sz="2400" dirty="0" err="1"/>
              <a:t>App</a:t>
            </a:r>
            <a:r>
              <a:rPr lang="pt-BR" sz="2400" dirty="0"/>
              <a:t> Folder </a:t>
            </a:r>
            <a:r>
              <a:rPr lang="pt-BR" sz="2400" dirty="0" err="1"/>
              <a:t>Structure</a:t>
            </a:r>
            <a:endParaRPr lang="pt-BR" sz="2400" dirty="0"/>
          </a:p>
          <a:p>
            <a:r>
              <a:rPr lang="pt-BR" sz="2400" dirty="0"/>
              <a:t>DDD</a:t>
            </a:r>
          </a:p>
          <a:p>
            <a:r>
              <a:rPr lang="pt-BR" sz="2400" dirty="0" err="1"/>
              <a:t>Typescript</a:t>
            </a:r>
            <a:r>
              <a:rPr lang="pt-BR" sz="2400" dirty="0"/>
              <a:t> + </a:t>
            </a:r>
            <a:r>
              <a:rPr lang="pt-BR" sz="2400" dirty="0" err="1"/>
              <a:t>React</a:t>
            </a:r>
            <a:endParaRPr lang="pt-BR" sz="2400" dirty="0"/>
          </a:p>
          <a:p>
            <a:r>
              <a:rPr lang="pt-BR" sz="2400" dirty="0"/>
              <a:t>End.</a:t>
            </a:r>
          </a:p>
          <a:p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56AF4C-2870-0143-8609-D4381DC73E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655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BAFBA-543E-B447-8D74-2F71FE68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Views</a:t>
            </a:r>
            <a:r>
              <a:rPr lang="pt-BR" dirty="0"/>
              <a:t>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0E087C-A3F0-BB46-9E9B-094EF2E19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75" y="1224325"/>
            <a:ext cx="6858000" cy="4967700"/>
          </a:xfrm>
        </p:spPr>
        <p:txBody>
          <a:bodyPr/>
          <a:lstStyle/>
          <a:p>
            <a:pPr marL="38100" indent="0">
              <a:buNone/>
            </a:pPr>
            <a:r>
              <a:rPr lang="pt-BR" sz="2400" dirty="0"/>
              <a:t>A estrutura de um projeto de uma livraria seguiria o seguinte padrão: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313E55-F6C7-B041-91BF-A875AF498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754CDDCA-67BC-D944-833C-11261FCDB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41" y="2195128"/>
            <a:ext cx="3319956" cy="453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22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BAFBA-543E-B447-8D74-2F71FE68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Views</a:t>
            </a:r>
            <a:r>
              <a:rPr lang="pt-BR" dirty="0"/>
              <a:t>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0E087C-A3F0-BB46-9E9B-094EF2E19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75" y="1224325"/>
            <a:ext cx="6858000" cy="4967700"/>
          </a:xfrm>
        </p:spPr>
        <p:txBody>
          <a:bodyPr/>
          <a:lstStyle/>
          <a:p>
            <a:pPr marL="38100" indent="0">
              <a:buNone/>
            </a:pPr>
            <a:r>
              <a:rPr lang="pt-BR" sz="2400" dirty="0"/>
              <a:t>A vantagem de separarmos as páginas e focarmos em uma aplicação separada em Domínios faz com que fique mais fácil olharmos para a estrutura de pastas da aplicação e entendermos aonde a lógica de negócios está localizada. </a:t>
            </a:r>
          </a:p>
          <a:p>
            <a:pPr marL="38100" indent="0">
              <a:buNone/>
            </a:pPr>
            <a:endParaRPr lang="pt-BR" sz="2400" dirty="0"/>
          </a:p>
          <a:p>
            <a:pPr marL="38100" indent="0">
              <a:buNone/>
            </a:pPr>
            <a:r>
              <a:rPr lang="pt-BR" sz="2400" dirty="0"/>
              <a:t>Também nos trará uma menor curva de aprendizado para novas desenvolvedores que forem trabalhar na aplicação.</a:t>
            </a:r>
          </a:p>
          <a:p>
            <a:pPr marL="38100" indent="0">
              <a:buNone/>
            </a:pPr>
            <a:endParaRPr lang="pt-BR" sz="2400" dirty="0"/>
          </a:p>
          <a:p>
            <a:pPr marL="38100" indent="0">
              <a:buNone/>
            </a:pPr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313E55-F6C7-B041-91BF-A875AF498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536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Domain </a:t>
            </a:r>
            <a:r>
              <a:rPr lang="pt-BR" dirty="0" err="1"/>
              <a:t>Driven</a:t>
            </a:r>
            <a:r>
              <a:rPr lang="pt-BR" dirty="0"/>
              <a:t> Design (DDD)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1107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225D0-9E39-AB46-8015-DEF2D467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Domain-</a:t>
            </a:r>
            <a:r>
              <a:rPr lang="pt-BR" dirty="0" err="1"/>
              <a:t>Driven</a:t>
            </a:r>
            <a:r>
              <a:rPr lang="pt-BR" dirty="0"/>
              <a:t>-Design (DDD)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9DEBA7-FF40-1946-9608-3B55116D1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domínio é basicamente um problema que estamos resolvendo com base em uma necessidade de negócios. Esse problema será resolvido com Tecnologia.</a:t>
            </a:r>
          </a:p>
          <a:p>
            <a:endParaRPr lang="pt-BR" dirty="0"/>
          </a:p>
          <a:p>
            <a:r>
              <a:rPr lang="pt-BR" dirty="0"/>
              <a:t>Um domínio pode ser quebrado em </a:t>
            </a:r>
            <a:r>
              <a:rPr lang="pt-BR" dirty="0" err="1"/>
              <a:t>sub-domínios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42BC00-5B25-4F44-B2BC-089CB93929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849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ADF66-1817-F546-B643-90CABE3E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Domain-</a:t>
            </a:r>
            <a:r>
              <a:rPr lang="pt-BR" dirty="0" err="1"/>
              <a:t>Driven</a:t>
            </a:r>
            <a:r>
              <a:rPr lang="pt-BR" dirty="0"/>
              <a:t>-Design (DDD)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0DEB4A-FAF6-5042-B8CF-6E5EC93C5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modelo de DDD, trabalhamos com a modelagem da aplicação e estruturação juntamente com a implementação do código.</a:t>
            </a:r>
          </a:p>
          <a:p>
            <a:endParaRPr lang="pt-BR" dirty="0"/>
          </a:p>
          <a:p>
            <a:r>
              <a:rPr lang="pt-BR" dirty="0"/>
              <a:t>O Domínio é especificado pela área de negócios e é um tema de extrema importância para desenvolvedores e arquitetos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F9881D-CF43-2249-B46D-C99C77AB72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653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ADF66-1817-F546-B643-90CABE3E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Domain-</a:t>
            </a:r>
            <a:r>
              <a:rPr lang="pt-BR" dirty="0" err="1"/>
              <a:t>Driven</a:t>
            </a:r>
            <a:r>
              <a:rPr lang="pt-BR" dirty="0"/>
              <a:t>-Design (DDD)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0DEB4A-FAF6-5042-B8CF-6E5EC93C5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o conhecimento do Domínio, é possível realizar uma melhor estruturação do projeto, com foco em escalabilidade da solução.</a:t>
            </a:r>
          </a:p>
          <a:p>
            <a:endParaRPr lang="pt-BR" dirty="0"/>
          </a:p>
          <a:p>
            <a:r>
              <a:rPr lang="pt-BR" dirty="0"/>
              <a:t>O Domínio também pode ser caracterizado pelas atividades que o usuário realizará na aplicação.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F9881D-CF43-2249-B46D-C99C77AB72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005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ADF66-1817-F546-B643-90CABE3E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Domain-</a:t>
            </a:r>
            <a:r>
              <a:rPr lang="pt-BR" dirty="0" err="1"/>
              <a:t>Driven</a:t>
            </a:r>
            <a:r>
              <a:rPr lang="pt-BR" dirty="0"/>
              <a:t>-Design (DDD)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0DEB4A-FAF6-5042-B8CF-6E5EC93C5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Após a definição e entendimento real do domínio, tornamos esse domínio mais tangível construindo (time e business) uma modelagem desse domínio para ser utilizada como base para o desenvolvimento.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F9881D-CF43-2249-B46D-C99C77AB72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986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ADF66-1817-F546-B643-90CABE3E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Domain-</a:t>
            </a:r>
            <a:r>
              <a:rPr lang="pt-BR" dirty="0" err="1"/>
              <a:t>Driven</a:t>
            </a:r>
            <a:r>
              <a:rPr lang="pt-BR" dirty="0"/>
              <a:t>-Design (DDD)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0DEB4A-FAF6-5042-B8CF-6E5EC93C5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000" dirty="0"/>
              <a:t>Esse modelo será composto por:</a:t>
            </a:r>
          </a:p>
          <a:p>
            <a:pPr marL="38100" indent="0">
              <a:buNone/>
            </a:pPr>
            <a:endParaRPr lang="pt-BR" sz="2000" dirty="0"/>
          </a:p>
          <a:p>
            <a:r>
              <a:rPr lang="pt-BR" sz="2000" dirty="0"/>
              <a:t>Regras de negócio.</a:t>
            </a:r>
          </a:p>
          <a:p>
            <a:endParaRPr lang="pt-BR" sz="2000" dirty="0"/>
          </a:p>
          <a:p>
            <a:r>
              <a:rPr lang="pt-BR" sz="2000" dirty="0"/>
              <a:t>Modelo de dados a ser armazenado e transitado pela </a:t>
            </a:r>
            <a:r>
              <a:rPr lang="pt-BR" sz="2000" dirty="0" err="1"/>
              <a:t>App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/>
              <a:t>Processos da aplicação.</a:t>
            </a:r>
          </a:p>
          <a:p>
            <a:endParaRPr lang="pt-BR" sz="2000" dirty="0"/>
          </a:p>
          <a:p>
            <a:r>
              <a:rPr lang="pt-BR" sz="2000" dirty="0"/>
              <a:t>Módulos da aplicação</a:t>
            </a:r>
          </a:p>
          <a:p>
            <a:endParaRPr lang="pt-BR" sz="2000" dirty="0"/>
          </a:p>
          <a:p>
            <a:r>
              <a:rPr lang="pt-BR" sz="2000" b="1" dirty="0"/>
              <a:t>Estrutura da aplicação.</a:t>
            </a:r>
          </a:p>
          <a:p>
            <a:pPr marL="38100" indent="0">
              <a:buNone/>
            </a:pPr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F9881D-CF43-2249-B46D-C99C77AB72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237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Inicializando</a:t>
            </a:r>
            <a:r>
              <a:rPr lang="en" dirty="0"/>
              <a:t> um </a:t>
            </a:r>
            <a:r>
              <a:rPr lang="en" dirty="0" err="1"/>
              <a:t>projeto</a:t>
            </a:r>
            <a:r>
              <a:rPr lang="en" dirty="0"/>
              <a:t> REACT + TS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2362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AE44-3D69-4B43-B39D-AD547906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err="1"/>
              <a:t>Inicializando</a:t>
            </a:r>
            <a:r>
              <a:rPr lang="en" dirty="0"/>
              <a:t> um </a:t>
            </a:r>
            <a:r>
              <a:rPr lang="en" dirty="0" err="1"/>
              <a:t>projeto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D7793-CE2B-C148-9738-08975E3E7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820" y="2075663"/>
            <a:ext cx="6858000" cy="4967700"/>
          </a:xfrm>
        </p:spPr>
        <p:txBody>
          <a:bodyPr/>
          <a:lstStyle/>
          <a:p>
            <a:r>
              <a:rPr lang="pt-BR" sz="2000" dirty="0">
                <a:hlinkClick r:id="rId2"/>
              </a:rPr>
              <a:t>https://create-react-app.dev/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 err="1"/>
              <a:t>Docs</a:t>
            </a:r>
            <a:r>
              <a:rPr lang="pt-BR" sz="2000" dirty="0"/>
              <a:t> &gt; </a:t>
            </a:r>
            <a:r>
              <a:rPr lang="pt-BR" sz="2000" dirty="0" err="1"/>
              <a:t>building</a:t>
            </a:r>
            <a:r>
              <a:rPr lang="pt-BR" sz="2000" dirty="0"/>
              <a:t> </a:t>
            </a:r>
            <a:r>
              <a:rPr lang="pt-BR" sz="2000" dirty="0" err="1"/>
              <a:t>your</a:t>
            </a:r>
            <a:r>
              <a:rPr lang="pt-BR" sz="2000" dirty="0"/>
              <a:t> </a:t>
            </a:r>
            <a:r>
              <a:rPr lang="pt-BR" sz="2000" dirty="0" err="1"/>
              <a:t>app</a:t>
            </a:r>
            <a:r>
              <a:rPr lang="pt-BR" sz="2000" dirty="0"/>
              <a:t> &gt; </a:t>
            </a:r>
            <a:r>
              <a:rPr lang="pt-BR" sz="2000" dirty="0" err="1"/>
              <a:t>adding</a:t>
            </a:r>
            <a:r>
              <a:rPr lang="pt-BR" sz="2000" dirty="0"/>
              <a:t> </a:t>
            </a:r>
            <a:r>
              <a:rPr lang="pt-BR" sz="2000" dirty="0" err="1"/>
              <a:t>typescript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 err="1"/>
              <a:t>npx</a:t>
            </a:r>
            <a:r>
              <a:rPr lang="pt-BR" sz="2000" dirty="0"/>
              <a:t> </a:t>
            </a:r>
            <a:r>
              <a:rPr lang="pt-BR" sz="2000" dirty="0" err="1"/>
              <a:t>create-react-app</a:t>
            </a:r>
            <a:r>
              <a:rPr lang="pt-BR" sz="2000" dirty="0"/>
              <a:t> </a:t>
            </a:r>
            <a:r>
              <a:rPr lang="pt-BR" sz="2000" dirty="0" err="1"/>
              <a:t>my-app</a:t>
            </a:r>
            <a:r>
              <a:rPr lang="pt-BR" sz="2000" dirty="0"/>
              <a:t> –-</a:t>
            </a:r>
            <a:r>
              <a:rPr lang="pt-BR" sz="2000" dirty="0" err="1"/>
              <a:t>template</a:t>
            </a:r>
            <a:r>
              <a:rPr lang="pt-BR" sz="2000" dirty="0"/>
              <a:t> </a:t>
            </a:r>
            <a:r>
              <a:rPr lang="pt-BR" sz="2000" dirty="0" err="1"/>
              <a:t>typescript</a:t>
            </a:r>
            <a:endParaRPr lang="pt-BR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7DDDB-6906-CA48-9D53-E792A2338D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91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File </a:t>
            </a:r>
            <a:r>
              <a:rPr lang="pt-BR" dirty="0" err="1"/>
              <a:t>Structure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4146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AE44-3D69-4B43-B39D-AD547906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err="1"/>
              <a:t>Inicializando</a:t>
            </a:r>
            <a:r>
              <a:rPr lang="en" dirty="0"/>
              <a:t> um </a:t>
            </a:r>
            <a:r>
              <a:rPr lang="en" dirty="0" err="1"/>
              <a:t>projeto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D7793-CE2B-C148-9738-08975E3E7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862" y="1770863"/>
            <a:ext cx="6858000" cy="4967700"/>
          </a:xfrm>
        </p:spPr>
        <p:txBody>
          <a:bodyPr/>
          <a:lstStyle/>
          <a:p>
            <a:r>
              <a:rPr lang="pt-BR" sz="2000" dirty="0"/>
              <a:t>A diferença do projeto em TS gerado e os projetos seguindo JS puro está na sintaxe e nomenclatura dos arquivos.</a:t>
            </a:r>
          </a:p>
          <a:p>
            <a:endParaRPr lang="pt-BR" sz="2000" dirty="0"/>
          </a:p>
          <a:p>
            <a:r>
              <a:rPr lang="pt-BR" sz="2000" dirty="0"/>
              <a:t>O projeto foi criado com a extensão .</a:t>
            </a:r>
            <a:r>
              <a:rPr lang="pt-BR" sz="2000" dirty="0" err="1"/>
              <a:t>tsx</a:t>
            </a:r>
            <a:r>
              <a:rPr lang="pt-BR" sz="2000" dirty="0"/>
              <a:t> pelo fato de termos código </a:t>
            </a:r>
            <a:r>
              <a:rPr lang="pt-BR" sz="2000" dirty="0" err="1"/>
              <a:t>typescript</a:t>
            </a:r>
            <a:r>
              <a:rPr lang="pt-BR" sz="2000" dirty="0"/>
              <a:t> misturado com </a:t>
            </a:r>
            <a:r>
              <a:rPr lang="pt-BR" sz="2000" dirty="0" err="1"/>
              <a:t>tags</a:t>
            </a:r>
            <a:r>
              <a:rPr lang="pt-BR" sz="2000" dirty="0"/>
              <a:t> e elementos JSX.</a:t>
            </a:r>
          </a:p>
          <a:p>
            <a:endParaRPr lang="pt-BR" sz="2000" dirty="0"/>
          </a:p>
          <a:p>
            <a:r>
              <a:rPr lang="pt-BR" sz="2000" dirty="0"/>
              <a:t>No entanto no projeto inicial não vemos diferença nenhuma nos arquivos.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7DDDB-6906-CA48-9D53-E792A2338D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0162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AE44-3D69-4B43-B39D-AD547906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err="1"/>
              <a:t>Inicializando</a:t>
            </a:r>
            <a:r>
              <a:rPr lang="en" dirty="0"/>
              <a:t> um </a:t>
            </a:r>
            <a:r>
              <a:rPr lang="en" dirty="0" err="1"/>
              <a:t>projeto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D7793-CE2B-C148-9738-08975E3E7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862" y="1770863"/>
            <a:ext cx="6858000" cy="4967700"/>
          </a:xfrm>
        </p:spPr>
        <p:txBody>
          <a:bodyPr/>
          <a:lstStyle/>
          <a:p>
            <a:r>
              <a:rPr lang="pt-BR" sz="2000" dirty="0"/>
              <a:t>No caso temos um elemento novo no nosso processo. Nós possuímos agora no meio do caminho um compilador de </a:t>
            </a:r>
            <a:r>
              <a:rPr lang="pt-BR" sz="2000" dirty="0" err="1"/>
              <a:t>Typescript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/>
              <a:t>Agora nós poderemos escrever em uma sintaxe TS e nosso código será compilado tanto no processo de desenvolvimento como no processo de build.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7DDDB-6906-CA48-9D53-E792A2338D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8251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AE44-3D69-4B43-B39D-AD547906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err="1"/>
              <a:t>Inicializando</a:t>
            </a:r>
            <a:r>
              <a:rPr lang="en" dirty="0"/>
              <a:t> um </a:t>
            </a:r>
            <a:r>
              <a:rPr lang="en" dirty="0" err="1"/>
              <a:t>projeto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D7793-CE2B-C148-9738-08975E3E7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862" y="1770863"/>
            <a:ext cx="6858000" cy="4967700"/>
          </a:xfrm>
        </p:spPr>
        <p:txBody>
          <a:bodyPr/>
          <a:lstStyle/>
          <a:p>
            <a:pPr marL="38100" indent="0">
              <a:buNone/>
            </a:pPr>
            <a:r>
              <a:rPr lang="pt-BR" sz="2000" dirty="0"/>
              <a:t>No nossos projeto podemos ver uma série de novas bibliotecas que foram adicionadas ao instalarmos o </a:t>
            </a:r>
            <a:r>
              <a:rPr lang="pt-BR" sz="2000" dirty="0" err="1"/>
              <a:t>template</a:t>
            </a:r>
            <a:r>
              <a:rPr lang="pt-BR" sz="2000" dirty="0"/>
              <a:t> de </a:t>
            </a:r>
            <a:r>
              <a:rPr lang="pt-BR" sz="2000" dirty="0" err="1"/>
              <a:t>typescript</a:t>
            </a:r>
            <a:r>
              <a:rPr lang="pt-BR" sz="2000" dirty="0"/>
              <a:t> no projeto.</a:t>
            </a:r>
          </a:p>
          <a:p>
            <a:pPr marL="38100" indent="0">
              <a:buNone/>
            </a:pPr>
            <a:endParaRPr lang="pt-BR" sz="2000" dirty="0"/>
          </a:p>
          <a:p>
            <a:pPr marL="38100" indent="0">
              <a:buNone/>
            </a:pPr>
            <a:endParaRPr lang="pt-BR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7DDDB-6906-CA48-9D53-E792A2338D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8C7BDB3C-62E7-5D41-AEAF-B61E01DBD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75" y="2997200"/>
            <a:ext cx="49530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06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AE44-3D69-4B43-B39D-AD547906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err="1"/>
              <a:t>Inicializando</a:t>
            </a:r>
            <a:r>
              <a:rPr lang="en" dirty="0"/>
              <a:t> um </a:t>
            </a:r>
            <a:r>
              <a:rPr lang="en" dirty="0" err="1"/>
              <a:t>projeto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D7793-CE2B-C148-9738-08975E3E7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862" y="1770863"/>
            <a:ext cx="6858000" cy="4967700"/>
          </a:xfrm>
        </p:spPr>
        <p:txBody>
          <a:bodyPr/>
          <a:lstStyle/>
          <a:p>
            <a:pPr marL="38100" indent="0">
              <a:buNone/>
            </a:pPr>
            <a:r>
              <a:rPr lang="pt-BR" sz="2000" dirty="0"/>
              <a:t>Podemos ver a biblioteca padrão do </a:t>
            </a:r>
            <a:r>
              <a:rPr lang="pt-BR" sz="2000" dirty="0" err="1"/>
              <a:t>typescript</a:t>
            </a:r>
            <a:r>
              <a:rPr lang="pt-BR" sz="2000" dirty="0"/>
              <a:t> que foi utilizada nos exemplos anteriores.</a:t>
            </a:r>
          </a:p>
          <a:p>
            <a:pPr marL="38100" indent="0">
              <a:buNone/>
            </a:pPr>
            <a:endParaRPr lang="pt-BR" sz="2000" dirty="0"/>
          </a:p>
          <a:p>
            <a:pPr marL="38100" indent="0">
              <a:buNone/>
            </a:pPr>
            <a:r>
              <a:rPr lang="pt-BR" sz="2000" dirty="0"/>
              <a:t>Porém vemos dependências com o @</a:t>
            </a:r>
            <a:r>
              <a:rPr lang="pt-BR" sz="2000" dirty="0" err="1"/>
              <a:t>types</a:t>
            </a:r>
            <a:r>
              <a:rPr lang="pt-BR" sz="2000" dirty="0"/>
              <a:t> como prefixo. Essas bibliotecas realizarão o </a:t>
            </a:r>
            <a:r>
              <a:rPr lang="pt-BR" sz="2000" dirty="0" err="1"/>
              <a:t>parsing</a:t>
            </a:r>
            <a:r>
              <a:rPr lang="pt-BR" sz="2000" dirty="0"/>
              <a:t> de bibliotecas criadas para </a:t>
            </a:r>
            <a:r>
              <a:rPr lang="pt-BR" sz="2000" dirty="0" err="1"/>
              <a:t>javascript</a:t>
            </a:r>
            <a:r>
              <a:rPr lang="pt-BR" sz="2000" dirty="0"/>
              <a:t> para serem interpretadas pelo compilador em </a:t>
            </a:r>
            <a:r>
              <a:rPr lang="pt-BR" sz="2000" dirty="0" err="1"/>
              <a:t>Typescript</a:t>
            </a:r>
            <a:r>
              <a:rPr lang="pt-BR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7DDDB-6906-CA48-9D53-E792A2338D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1974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 Router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E6055EA0-53BE-7545-B413-9ED23C296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15ABB-7024-9E47-B403-4D57BAC5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err="1"/>
              <a:t>React</a:t>
            </a:r>
            <a:r>
              <a:rPr lang="pt-BR" sz="2000" dirty="0"/>
              <a:t> </a:t>
            </a:r>
            <a:r>
              <a:rPr lang="pt-BR" sz="2000" dirty="0" err="1"/>
              <a:t>Router</a:t>
            </a:r>
            <a:endParaRPr lang="pt-BR" sz="20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5AF33A-B40E-304D-88C8-6D815B178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Até agora todos os projetos criados são partes de apenas uma página, não temos alterações de rotas e nenhum tipo de navegação.</a:t>
            </a:r>
          </a:p>
          <a:p>
            <a:endParaRPr lang="pt-BR" sz="2000" dirty="0"/>
          </a:p>
          <a:p>
            <a:r>
              <a:rPr lang="pt-BR" sz="2000" dirty="0"/>
              <a:t>Com </a:t>
            </a:r>
            <a:r>
              <a:rPr lang="pt-BR" sz="2000" dirty="0" err="1"/>
              <a:t>React</a:t>
            </a:r>
            <a:r>
              <a:rPr lang="pt-BR" sz="2000" dirty="0"/>
              <a:t> nós geralmente criamos Single </a:t>
            </a:r>
            <a:r>
              <a:rPr lang="pt-BR" sz="2000" dirty="0" err="1"/>
              <a:t>page</a:t>
            </a:r>
            <a:r>
              <a:rPr lang="pt-BR" sz="2000" dirty="0"/>
              <a:t> </a:t>
            </a:r>
            <a:r>
              <a:rPr lang="pt-BR" sz="2000" dirty="0" err="1"/>
              <a:t>apps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/>
              <a:t>Porém as principais vantagens de termos rotas diferentes e navegação nos websites é que nós podemos acessar diretamente uma página ou um recurso com um link especifico, compartilhar e etc.</a:t>
            </a:r>
          </a:p>
          <a:p>
            <a:endParaRPr lang="pt-BR" sz="2000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B4ED3C-E11B-BD4F-8A90-10A6916CE2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721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15ABB-7024-9E47-B403-4D57BAC5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/>
              <a:t>O que é </a:t>
            </a:r>
            <a:r>
              <a:rPr lang="pt-BR" sz="2000" dirty="0" err="1"/>
              <a:t>Client-Side</a:t>
            </a:r>
            <a:r>
              <a:rPr lang="pt-BR" sz="2000" dirty="0"/>
              <a:t> </a:t>
            </a:r>
            <a:r>
              <a:rPr lang="pt-BR" sz="2000" dirty="0" err="1"/>
              <a:t>Routing</a:t>
            </a:r>
            <a:endParaRPr lang="pt-BR" sz="20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5AF33A-B40E-304D-88C8-6D815B178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b="1" dirty="0"/>
              <a:t>Rota “/”			Rota=“/aluno/:id”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B4ED3C-E11B-BD4F-8A90-10A6916CE2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36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4B8A22A-93A3-5045-BE12-7311BF77DB61}"/>
              </a:ext>
            </a:extLst>
          </p:cNvPr>
          <p:cNvSpPr/>
          <p:nvPr/>
        </p:nvSpPr>
        <p:spPr>
          <a:xfrm>
            <a:off x="1681655" y="2911365"/>
            <a:ext cx="1912883" cy="2532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Home Page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BA29A47-847E-4541-9762-6F5C34AA308B}"/>
              </a:ext>
            </a:extLst>
          </p:cNvPr>
          <p:cNvSpPr/>
          <p:nvPr/>
        </p:nvSpPr>
        <p:spPr>
          <a:xfrm>
            <a:off x="5302469" y="2911365"/>
            <a:ext cx="1912883" cy="25329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Aluno :id Page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35156CD-BE01-BB49-BBEE-B3F3A527DCF6}"/>
              </a:ext>
            </a:extLst>
          </p:cNvPr>
          <p:cNvSpPr/>
          <p:nvPr/>
        </p:nvSpPr>
        <p:spPr>
          <a:xfrm>
            <a:off x="1681654" y="5736065"/>
            <a:ext cx="1912883" cy="365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Home </a:t>
            </a:r>
            <a:r>
              <a:rPr lang="pt-BR" dirty="0" err="1"/>
              <a:t>Page.html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E928CF6-8655-8B4D-857B-21DB32F913F6}"/>
              </a:ext>
            </a:extLst>
          </p:cNvPr>
          <p:cNvSpPr/>
          <p:nvPr/>
        </p:nvSpPr>
        <p:spPr>
          <a:xfrm>
            <a:off x="5302468" y="5736064"/>
            <a:ext cx="1912883" cy="3652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Products.html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5062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DCAE9-F01A-F94F-AC68-DF65672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Rotas em uma SPA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F8AC89-B826-9F43-9BC5-D8F66FCF5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criação de uma SPA, não queremos que o Browser </a:t>
            </a:r>
            <a:r>
              <a:rPr lang="pt-BR" dirty="0" err="1"/>
              <a:t>renderize</a:t>
            </a:r>
            <a:r>
              <a:rPr lang="pt-BR" dirty="0"/>
              <a:t> uma página novamente por inteiro.</a:t>
            </a:r>
          </a:p>
          <a:p>
            <a:endParaRPr lang="pt-BR" dirty="0"/>
          </a:p>
          <a:p>
            <a:r>
              <a:rPr lang="pt-BR" dirty="0"/>
              <a:t>Queremos uma experiência reativa, para isso deixaremos a responsabilidade de manipulação de rota e conteúdo para o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98FFD2-67F5-AC44-A315-BDE8589C77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321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4D3DD-2E36-5141-A242-847FD097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Router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C01628-79A6-6842-9E7A-4686234F6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Utilizaremos um pacote do </a:t>
            </a:r>
            <a:r>
              <a:rPr lang="pt-BR" dirty="0" err="1"/>
              <a:t>React</a:t>
            </a:r>
            <a:r>
              <a:rPr lang="pt-BR" dirty="0"/>
              <a:t> que será responsável por permitir a nós termos o que chamamos de </a:t>
            </a:r>
            <a:r>
              <a:rPr lang="pt-BR" dirty="0" err="1"/>
              <a:t>Multi</a:t>
            </a:r>
            <a:r>
              <a:rPr lang="pt-BR" dirty="0"/>
              <a:t> Page SPA.</a:t>
            </a:r>
          </a:p>
          <a:p>
            <a:endParaRPr lang="pt-BR" dirty="0"/>
          </a:p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Router</a:t>
            </a:r>
            <a:r>
              <a:rPr lang="pt-BR" dirty="0"/>
              <a:t> </a:t>
            </a:r>
            <a:r>
              <a:rPr lang="pt-BR" dirty="0" err="1"/>
              <a:t>Package</a:t>
            </a:r>
            <a:r>
              <a:rPr lang="pt-BR" dirty="0"/>
              <a:t> será o responsável por permitir emularmos </a:t>
            </a:r>
            <a:r>
              <a:rPr lang="pt-BR" dirty="0" err="1"/>
              <a:t>Client</a:t>
            </a:r>
            <a:r>
              <a:rPr lang="pt-BR" dirty="0"/>
              <a:t> </a:t>
            </a:r>
            <a:r>
              <a:rPr lang="pt-BR" dirty="0" err="1"/>
              <a:t>Side</a:t>
            </a:r>
            <a:r>
              <a:rPr lang="pt-BR" dirty="0"/>
              <a:t> </a:t>
            </a:r>
            <a:r>
              <a:rPr lang="pt-BR" dirty="0" err="1"/>
              <a:t>Routing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E7E4BB-D889-5C48-A0B2-E19504FCE1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61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E64F1-9A34-FC48-B119-8B223ECA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Router</a:t>
            </a:r>
            <a:r>
              <a:rPr lang="pt-BR" dirty="0"/>
              <a:t> </a:t>
            </a:r>
            <a:r>
              <a:rPr lang="pt-BR" dirty="0" err="1"/>
              <a:t>Versions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370306-7B01-EB46-B37F-A8021037B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Existem 2 versões principais do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Router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Version</a:t>
            </a:r>
            <a:r>
              <a:rPr lang="pt-BR" dirty="0"/>
              <a:t> 5 </a:t>
            </a:r>
            <a:r>
              <a:rPr lang="pt-BR" dirty="0" err="1"/>
              <a:t>Most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Version</a:t>
            </a:r>
            <a:r>
              <a:rPr lang="pt-BR" dirty="0"/>
              <a:t> 6.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CD10CD-A5BE-3544-B9A7-39573DDB2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90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03391-7811-6746-AE4E-81DF6330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Estruturando o seu projeto: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63D628-ABC8-8C4B-A1D7-001EA1C91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800" dirty="0"/>
              <a:t>O </a:t>
            </a:r>
            <a:r>
              <a:rPr lang="pt-BR" sz="2800" dirty="0" err="1"/>
              <a:t>React</a:t>
            </a:r>
            <a:r>
              <a:rPr lang="pt-BR" sz="2800" dirty="0"/>
              <a:t> não tem uma definição ou um padrão para ser seguido com relação a documentação e estruturação do projeto.</a:t>
            </a:r>
          </a:p>
          <a:p>
            <a:pPr marL="38100" indent="0">
              <a:buNone/>
            </a:pPr>
            <a:endParaRPr lang="pt-BR" sz="2800" dirty="0"/>
          </a:p>
          <a:p>
            <a:pPr marL="38100" indent="0">
              <a:buNone/>
            </a:pPr>
            <a:r>
              <a:rPr lang="pt-BR" sz="2800" dirty="0"/>
              <a:t>Porém, existem algumas definições que foram propostas e utilizadas pela própria comunidade que podem ser interessantes para o seu projeto.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95D656-47BC-CC4F-B226-2722BFFA03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0799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96314-FE4F-1A47-B93A-F45940E8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Router</a:t>
            </a:r>
            <a:r>
              <a:rPr lang="pt-BR" dirty="0"/>
              <a:t> - </a:t>
            </a:r>
            <a:r>
              <a:rPr lang="pt-BR" dirty="0" err="1"/>
              <a:t>Installing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3BB2E1-6514-1442-9F0B-272F42140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react-router-dom@5</a:t>
            </a:r>
          </a:p>
          <a:p>
            <a:endParaRPr lang="pt-BR" dirty="0"/>
          </a:p>
          <a:p>
            <a:r>
              <a:rPr lang="pt-BR" dirty="0"/>
              <a:t>Iremos utilizar o </a:t>
            </a:r>
            <a:r>
              <a:rPr lang="pt-BR" dirty="0" err="1"/>
              <a:t>react</a:t>
            </a:r>
            <a:r>
              <a:rPr lang="pt-BR" dirty="0"/>
              <a:t>-</a:t>
            </a:r>
            <a:r>
              <a:rPr lang="pt-BR" dirty="0" err="1"/>
              <a:t>router</a:t>
            </a:r>
            <a:r>
              <a:rPr lang="pt-BR" dirty="0"/>
              <a:t>-dom pois estaremos utilizando em um </a:t>
            </a:r>
            <a:r>
              <a:rPr lang="pt-BR" dirty="0" err="1"/>
              <a:t>app</a:t>
            </a:r>
            <a:r>
              <a:rPr lang="pt-BR" dirty="0"/>
              <a:t> que será executado no Browser.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A106F8-9DD1-914C-B22C-A3CE9EDC1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630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36614-1112-8246-97DC-16D2CD71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Começando com </a:t>
            </a:r>
            <a:r>
              <a:rPr lang="pt-BR" dirty="0" err="1"/>
              <a:t>Routing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EE3FF3-8E1C-944C-A930-081AE4F4D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Iremos realizar a configuração inicial no </a:t>
            </a:r>
            <a:r>
              <a:rPr lang="pt-BR" dirty="0" err="1"/>
              <a:t>index.js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BCBB04-EBB7-7E40-92B2-30A5763F52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41</a:t>
            </a:fld>
            <a:endParaRPr lang="pt-BR"/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C2AFD1A-DBF1-AA48-A8BF-F9223D18A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3377075"/>
            <a:ext cx="59309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8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1B0D1-47E3-4B41-AE9E-FF8D3F83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Habilitando o uso de Links entre as paginas.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7E4322-AB73-2C4B-96A5-6F8FB2BC5E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Iremos adicionar os links entre as páginas no header.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0891F8-A3EC-B542-9CC4-C431BB2A2E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42</a:t>
            </a:fld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CCA79F05-AC6B-6D40-B5E5-DF5E99B56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75" y="1600200"/>
            <a:ext cx="6743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69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D04F7-B4A8-4D41-9409-A63282E2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o </a:t>
            </a:r>
            <a:r>
              <a:rPr lang="pt-BR" dirty="0" err="1"/>
              <a:t>Router</a:t>
            </a:r>
            <a:r>
              <a:rPr lang="pt-BR" dirty="0"/>
              <a:t> no </a:t>
            </a:r>
            <a:r>
              <a:rPr lang="pt-BR" dirty="0" err="1"/>
              <a:t>App</a:t>
            </a:r>
            <a:r>
              <a:rPr lang="pt-BR" dirty="0"/>
              <a:t> </a:t>
            </a:r>
            <a:r>
              <a:rPr lang="pt-BR" dirty="0" err="1"/>
              <a:t>Component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31B682-F0A2-0544-B9F9-D265B2D3FE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3807ACD-CCEC-4E48-93A6-AB006FC33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60" y="2210895"/>
            <a:ext cx="4838700" cy="292100"/>
          </a:xfrm>
          <a:prstGeom prst="rect">
            <a:avLst/>
          </a:prstGeom>
        </p:spPr>
      </p:pic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991D5956-5171-0A4B-BD34-D94DE7627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560" y="3368566"/>
            <a:ext cx="6159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40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7F45F-F8F5-8742-8BE3-01D6A6FC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</a:t>
            </a:r>
            <a:r>
              <a:rPr lang="pt-BR" dirty="0" err="1"/>
              <a:t>href</a:t>
            </a:r>
            <a:r>
              <a:rPr lang="pt-BR" dirty="0"/>
              <a:t> da </a:t>
            </a:r>
            <a:r>
              <a:rPr lang="pt-BR" dirty="0" err="1"/>
              <a:t>tag</a:t>
            </a:r>
            <a:r>
              <a:rPr lang="pt-BR" dirty="0"/>
              <a:t> a do HTML para </a:t>
            </a:r>
            <a:r>
              <a:rPr lang="pt-BR" dirty="0" err="1"/>
              <a:t>linkagem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D3D1EF-6B0E-D947-A5F7-860206BA2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0525" y="1125875"/>
            <a:ext cx="6858000" cy="4967700"/>
          </a:xfrm>
        </p:spPr>
        <p:txBody>
          <a:bodyPr/>
          <a:lstStyle/>
          <a:p>
            <a:r>
              <a:rPr lang="pt-BR" sz="2000" dirty="0"/>
              <a:t>Esse tipo de utilização gera </a:t>
            </a:r>
            <a:r>
              <a:rPr lang="pt-BR" sz="2000" dirty="0" err="1"/>
              <a:t>refresh</a:t>
            </a:r>
            <a:r>
              <a:rPr lang="pt-BR" sz="2000" dirty="0"/>
              <a:t> na página.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ACB597-24C2-F541-AE34-AD82B55E4E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44</a:t>
            </a:fld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97DC0CA2-2088-8944-81EC-E91A1E16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44" y="1854200"/>
            <a:ext cx="80772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77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FDA3E-DCB5-C14C-983B-072AB5E0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o Link </a:t>
            </a:r>
            <a:r>
              <a:rPr lang="pt-BR" dirty="0" err="1"/>
              <a:t>component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1028D4-4FD4-784C-8D43-CBFCB9761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Melhor forma de utilizar Links no </a:t>
            </a:r>
            <a:r>
              <a:rPr lang="pt-BR" sz="2000" dirty="0" err="1"/>
              <a:t>React</a:t>
            </a:r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79DB4A-2587-FB49-B039-A29B039C41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45</a:t>
            </a:fld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0A7AEA5F-3A7B-F54D-BA12-58ABD9B8D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65" y="2188035"/>
            <a:ext cx="6434107" cy="445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206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16589-6CB2-384F-A9F0-E8117ACC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</a:t>
            </a:r>
            <a:r>
              <a:rPr lang="pt-BR" dirty="0" err="1"/>
              <a:t>NavLink</a:t>
            </a:r>
            <a:r>
              <a:rPr lang="pt-BR" dirty="0"/>
              <a:t> </a:t>
            </a:r>
            <a:r>
              <a:rPr lang="pt-BR" dirty="0" err="1"/>
              <a:t>component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54B39-9EDD-0649-8014-E76F321DD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/>
              <a:t>Como vimos até agora, sempre é interessante trazermos feedback visual para o usuário.</a:t>
            </a:r>
          </a:p>
          <a:p>
            <a:endParaRPr lang="pt-BR" sz="2500" dirty="0"/>
          </a:p>
          <a:p>
            <a:r>
              <a:rPr lang="pt-BR" sz="2500" dirty="0"/>
              <a:t>No caso de Rotas, iremos trazer o feedback visual de qual rota o usuário está através dos Links.</a:t>
            </a:r>
          </a:p>
          <a:p>
            <a:endParaRPr lang="pt-BR" sz="2500" dirty="0"/>
          </a:p>
          <a:p>
            <a:r>
              <a:rPr lang="pt-BR" sz="2500" dirty="0"/>
              <a:t>Para isso utilizaremos o componente </a:t>
            </a:r>
            <a:r>
              <a:rPr lang="pt-BR" sz="2500" dirty="0" err="1"/>
              <a:t>NavLink</a:t>
            </a:r>
            <a:endParaRPr lang="pt-BR" sz="2500" dirty="0"/>
          </a:p>
          <a:p>
            <a:r>
              <a:rPr lang="pt-BR" sz="2500" dirty="0" err="1"/>
              <a:t>Breadcrumbs</a:t>
            </a:r>
            <a:r>
              <a:rPr lang="pt-BR" sz="2500" dirty="0"/>
              <a:t> – </a:t>
            </a:r>
            <a:r>
              <a:rPr lang="pt-BR" sz="2500" dirty="0" err="1"/>
              <a:t>Nav</a:t>
            </a:r>
            <a:r>
              <a:rPr lang="pt-BR" sz="2500" dirty="0"/>
              <a:t> Menu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81A292-1512-044A-9F92-E2BC60430F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4412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44FC2-1768-F049-82BB-7C5D41DD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o Link com </a:t>
            </a:r>
            <a:r>
              <a:rPr lang="pt-BR" dirty="0" err="1"/>
              <a:t>Bootstrap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A3DFF6-38FB-314F-8047-7BD0163EA3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47</a:t>
            </a:fld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58BE1524-EC74-E74D-9998-E7F96D35A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0120"/>
            <a:ext cx="9144000" cy="431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90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7CB54-CD93-8E48-819B-658DA717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Enviando Parâmetros via </a:t>
            </a:r>
            <a:r>
              <a:rPr lang="pt-BR" dirty="0" err="1"/>
              <a:t>Routes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C47510-7D49-E944-8E12-0DE7B679CF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48</a:t>
            </a:fld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04D4CC68-6F3C-4B48-8063-4B1F2B83F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75" y="1600200"/>
            <a:ext cx="54102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161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B912B-EEE5-BA49-BD13-F701971B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Preparando a Rota para receber um parâmetro: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08F4AB-F82A-BF45-A904-FA76D6B0A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992830-86BB-B348-903D-C03174C950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49</a:t>
            </a:fld>
            <a:endParaRPr lang="pt-BR"/>
          </a:p>
        </p:txBody>
      </p:sp>
      <p:pic>
        <p:nvPicPr>
          <p:cNvPr id="6" name="Imagem 5" descr="Tela de celular com texto preto sobre fundo branco&#10;&#10;Descrição gerada automaticamente com confiança baixa">
            <a:extLst>
              <a:ext uri="{FF2B5EF4-FFF2-40B4-BE49-F238E27FC236}">
                <a16:creationId xmlns:a16="http://schemas.microsoft.com/office/drawing/2014/main" id="{E1933914-2972-BF45-AA39-10AFA2351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38" y="3558409"/>
            <a:ext cx="4191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03391-7811-6746-AE4E-81DF6330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Agrupando por </a:t>
            </a:r>
            <a:r>
              <a:rPr lang="pt-BR" dirty="0" err="1"/>
              <a:t>Features</a:t>
            </a:r>
            <a:r>
              <a:rPr lang="pt-BR" dirty="0"/>
              <a:t> ou Rotas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63D628-ABC8-8C4B-A1D7-001EA1C91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800" dirty="0"/>
              <a:t>É bem comum é realizarmos o agrupamento dos componentes e suas dependências diretas formando um pacote:</a:t>
            </a:r>
          </a:p>
          <a:p>
            <a:pPr marL="38100" indent="0">
              <a:buNone/>
            </a:pPr>
            <a:endParaRPr lang="pt-BR" sz="2800" dirty="0"/>
          </a:p>
          <a:p>
            <a:pPr>
              <a:buFontTx/>
              <a:buChar char="-"/>
            </a:pPr>
            <a:r>
              <a:rPr lang="pt-BR" sz="2800" dirty="0"/>
              <a:t>JS</a:t>
            </a:r>
          </a:p>
          <a:p>
            <a:pPr>
              <a:buFontTx/>
              <a:buChar char="-"/>
            </a:pPr>
            <a:r>
              <a:rPr lang="pt-BR" sz="2800" dirty="0"/>
              <a:t>CSS</a:t>
            </a:r>
          </a:p>
          <a:p>
            <a:pPr>
              <a:buFontTx/>
              <a:buChar char="-"/>
            </a:pPr>
            <a:r>
              <a:rPr lang="pt-BR" sz="2800" dirty="0" err="1"/>
              <a:t>Tests</a:t>
            </a:r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95D656-47BC-CC4F-B226-2722BFFA03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5572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A86BE-8B58-D542-9E33-EA61D52E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Recebendo o parâmetro no componente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84C6EB-877B-4846-942B-A5D9DB37E0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50</a:t>
            </a:fld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C2DBF442-E287-8940-878B-5BA2474EB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25" y="1486775"/>
            <a:ext cx="85471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677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26FAE-26A7-824E-91AD-3364EFF1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um padrão de rotas e recursos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1C04FA-0791-EA4D-B058-754863D8E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/>
              <a:t>Utilizamos uma estrutura semelhante a de pastas e subpastas para as rotas.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1A4D1F-93BB-A344-B376-0F461C3ACD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51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5C2EAB1-51BF-B248-B463-A86D0B21E690}"/>
              </a:ext>
            </a:extLst>
          </p:cNvPr>
          <p:cNvSpPr/>
          <p:nvPr/>
        </p:nvSpPr>
        <p:spPr>
          <a:xfrm>
            <a:off x="3541987" y="2956033"/>
            <a:ext cx="1692165" cy="651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/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5A98F2-B68F-E942-A978-0A92BBDEF8D7}"/>
              </a:ext>
            </a:extLst>
          </p:cNvPr>
          <p:cNvSpPr/>
          <p:nvPr/>
        </p:nvSpPr>
        <p:spPr>
          <a:xfrm>
            <a:off x="1781506" y="4445874"/>
            <a:ext cx="1692165" cy="651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/alunos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73AF9F6-8466-4543-AEFA-ACA3C3579672}"/>
              </a:ext>
            </a:extLst>
          </p:cNvPr>
          <p:cNvSpPr/>
          <p:nvPr/>
        </p:nvSpPr>
        <p:spPr>
          <a:xfrm>
            <a:off x="5234152" y="4436145"/>
            <a:ext cx="1692165" cy="651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/cadastro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39F3F7B-F731-024F-BE29-D0356970C01E}"/>
              </a:ext>
            </a:extLst>
          </p:cNvPr>
          <p:cNvSpPr/>
          <p:nvPr/>
        </p:nvSpPr>
        <p:spPr>
          <a:xfrm>
            <a:off x="1781505" y="5678214"/>
            <a:ext cx="1692165" cy="651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/alunos/:id</a:t>
            </a:r>
          </a:p>
        </p:txBody>
      </p:sp>
      <p:cxnSp>
        <p:nvCxnSpPr>
          <p:cNvPr id="10" name="Conector Angulado 9">
            <a:extLst>
              <a:ext uri="{FF2B5EF4-FFF2-40B4-BE49-F238E27FC236}">
                <a16:creationId xmlns:a16="http://schemas.microsoft.com/office/drawing/2014/main" id="{C8ED2848-7B05-2545-ACBA-32AC3FF6BA3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088731" y="3146534"/>
            <a:ext cx="838199" cy="1760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>
            <a:extLst>
              <a:ext uri="{FF2B5EF4-FFF2-40B4-BE49-F238E27FC236}">
                <a16:creationId xmlns:a16="http://schemas.microsoft.com/office/drawing/2014/main" id="{97C0B683-E8A2-7A4A-9840-78CFFC6C7D5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4819917" y="3175827"/>
            <a:ext cx="828470" cy="16921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do 12">
            <a:extLst>
              <a:ext uri="{FF2B5EF4-FFF2-40B4-BE49-F238E27FC236}">
                <a16:creationId xmlns:a16="http://schemas.microsoft.com/office/drawing/2014/main" id="{B2C300D6-61EA-0749-8EF8-4B6A77D078AC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2301767" y="5352393"/>
            <a:ext cx="651640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9957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66297-3B56-764F-BD31-89E23CC8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Switch do </a:t>
            </a:r>
            <a:r>
              <a:rPr lang="pt-BR" dirty="0" err="1"/>
              <a:t>Router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77EF9C-50F5-A149-BCFA-106A52D49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Switch é responsável por exibir apenas uma </a:t>
            </a:r>
            <a:r>
              <a:rPr lang="pt-BR" dirty="0" err="1"/>
              <a:t>Route</a:t>
            </a:r>
            <a:r>
              <a:rPr lang="pt-BR" dirty="0"/>
              <a:t> por vez</a:t>
            </a:r>
          </a:p>
          <a:p>
            <a:endParaRPr lang="pt-BR" dirty="0"/>
          </a:p>
          <a:p>
            <a:r>
              <a:rPr lang="pt-BR" dirty="0"/>
              <a:t>A primeira rota a dar match será </a:t>
            </a:r>
            <a:r>
              <a:rPr lang="pt-BR" dirty="0" err="1"/>
              <a:t>renderizada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25C965-139D-584B-B3B6-6926D82B4B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842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A7C6A-B533-E24D-80E8-77AE5B4D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Switch </a:t>
            </a:r>
            <a:r>
              <a:rPr lang="pt-BR" dirty="0" err="1"/>
              <a:t>Example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5D754D-9B7D-D749-9ADB-38BE261E93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53</a:t>
            </a:fld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F359524B-E987-E140-85B2-3523B6F80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61" y="1433028"/>
            <a:ext cx="61595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5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827FC-E2D4-2A44-BF2E-865A3DDD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</a:t>
            </a:r>
            <a:r>
              <a:rPr lang="pt-BR" dirty="0" err="1"/>
              <a:t>Exact</a:t>
            </a:r>
            <a:r>
              <a:rPr lang="pt-BR" dirty="0"/>
              <a:t> do </a:t>
            </a:r>
            <a:r>
              <a:rPr lang="pt-BR" dirty="0" err="1"/>
              <a:t>Router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0DBD76-8C05-CF40-A25C-9ABEC289D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Dará match apenas se a rota for exatamente igual a rota mapeada pelo componente.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733377-AEC4-FC42-88AC-58CCDB1963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54</a:t>
            </a:fld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CC8A9D81-89F0-8344-B399-81B75C43B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491" y="2571225"/>
            <a:ext cx="62103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861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2E3037"/>
                </a:solidFill>
              </a:rPr>
              <a:t>OBRIGADO A TODOS!</a:t>
            </a:r>
            <a:endParaRPr sz="2200" b="1" dirty="0">
              <a:solidFill>
                <a:srgbClr val="2E3037"/>
              </a:solidFill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err="1"/>
              <a:t>Perguntas</a:t>
            </a:r>
            <a:r>
              <a:rPr lang="en" sz="3600" b="1" dirty="0"/>
              <a:t>?</a:t>
            </a:r>
            <a:endParaRPr sz="3600" b="1" dirty="0">
              <a:solidFill>
                <a:srgbClr val="F3F3F3"/>
              </a:solidFill>
            </a:endParaRPr>
          </a:p>
        </p:txBody>
      </p:sp>
      <p:sp>
        <p:nvSpPr>
          <p:cNvPr id="321" name="Google Shape;321;p35"/>
          <p:cNvSpPr txBox="1">
            <a:spLocks noGrp="1"/>
          </p:cNvSpPr>
          <p:nvPr>
            <p:ph type="body" idx="4294967295"/>
          </p:nvPr>
        </p:nvSpPr>
        <p:spPr>
          <a:xfrm>
            <a:off x="1336100" y="3797025"/>
            <a:ext cx="73377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3F3F3"/>
                </a:solidFill>
              </a:rPr>
              <a:t>You can find me at</a:t>
            </a:r>
          </a:p>
          <a:p>
            <a:pPr marL="0" lvl="0" indent="0">
              <a:buNone/>
            </a:pPr>
            <a:r>
              <a:rPr lang="pt-BR" sz="2200" dirty="0" err="1"/>
              <a:t>https</a:t>
            </a:r>
            <a:r>
              <a:rPr lang="pt-BR" sz="2200" dirty="0"/>
              <a:t>://</a:t>
            </a:r>
            <a:r>
              <a:rPr lang="pt-BR" sz="2200" dirty="0" err="1"/>
              <a:t>www.linkedin.com</a:t>
            </a:r>
            <a:r>
              <a:rPr lang="pt-BR" sz="2200" dirty="0"/>
              <a:t>/in/</a:t>
            </a:r>
            <a:r>
              <a:rPr lang="pt-BR" sz="2200" dirty="0" err="1"/>
              <a:t>rafaeldobarco</a:t>
            </a:r>
            <a:r>
              <a:rPr lang="pt-BR" sz="2200" dirty="0"/>
              <a:t>/</a:t>
            </a:r>
            <a:endParaRPr sz="2200" dirty="0">
              <a:solidFill>
                <a:srgbClr val="F3F3F3"/>
              </a:solidFill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FA70E97-0CAB-CA4E-A91E-CC66B27359E0}"/>
              </a:ext>
            </a:extLst>
          </p:cNvPr>
          <p:cNvSpPr txBox="1"/>
          <p:nvPr/>
        </p:nvSpPr>
        <p:spPr>
          <a:xfrm>
            <a:off x="1765738" y="27432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82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03391-7811-6746-AE4E-81DF6330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Estruturando o seu projeto: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63D628-ABC8-8C4B-A1D7-001EA1C91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800" dirty="0"/>
              <a:t>A estrutura mais comum para o </a:t>
            </a:r>
            <a:r>
              <a:rPr lang="pt-BR" sz="2800" dirty="0" err="1"/>
              <a:t>src</a:t>
            </a:r>
            <a:r>
              <a:rPr lang="pt-BR" sz="2800" dirty="0"/>
              <a:t> folder geralmente segue o seguinte padrão.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95D656-47BC-CC4F-B226-2722BFFA03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pic>
        <p:nvPicPr>
          <p:cNvPr id="6" name="Imagem 5" descr="Uma imagem contendo Diagrama&#10;&#10;Descrição gerada automaticamente">
            <a:extLst>
              <a:ext uri="{FF2B5EF4-FFF2-40B4-BE49-F238E27FC236}">
                <a16:creationId xmlns:a16="http://schemas.microsoft.com/office/drawing/2014/main" id="{07742BE3-EC44-3D44-98E7-B9BB3E049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709" y="3249229"/>
            <a:ext cx="2055649" cy="27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6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68FA0-DCC1-1A4E-B103-83A8176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Estruturando o seu projeto: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F98318-C26C-2748-BA9B-1ECE9C161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 err="1"/>
              <a:t>Assets</a:t>
            </a:r>
            <a:r>
              <a:rPr lang="pt-BR" sz="1800" dirty="0"/>
              <a:t>: Arquivos como imagens, arquivos estáticos em geral, </a:t>
            </a:r>
            <a:r>
              <a:rPr lang="pt-BR" sz="1800" dirty="0" err="1"/>
              <a:t>svgs</a:t>
            </a:r>
            <a:r>
              <a:rPr lang="pt-BR" sz="1800" dirty="0"/>
              <a:t>, logos.</a:t>
            </a:r>
          </a:p>
          <a:p>
            <a:endParaRPr lang="pt-BR" sz="1800" dirty="0"/>
          </a:p>
          <a:p>
            <a:r>
              <a:rPr lang="pt-BR" sz="1800" dirty="0" err="1"/>
              <a:t>Components</a:t>
            </a:r>
            <a:r>
              <a:rPr lang="pt-BR" sz="1800" dirty="0"/>
              <a:t>: Componentes que são compartilháveis/ reutilizáveis na aplicação como componentes de layout. </a:t>
            </a:r>
            <a:r>
              <a:rPr lang="pt-BR" sz="1800" dirty="0" err="1"/>
              <a:t>Eg</a:t>
            </a:r>
            <a:r>
              <a:rPr lang="pt-BR" sz="1800" dirty="0"/>
              <a:t>: Botões, </a:t>
            </a:r>
            <a:r>
              <a:rPr lang="pt-BR" sz="1800" dirty="0" err="1"/>
              <a:t>Cards</a:t>
            </a:r>
            <a:r>
              <a:rPr lang="pt-BR" sz="1800" dirty="0"/>
              <a:t>, </a:t>
            </a:r>
            <a:r>
              <a:rPr lang="pt-BR" sz="1800" dirty="0" err="1"/>
              <a:t>Wrappers</a:t>
            </a:r>
            <a:r>
              <a:rPr lang="pt-BR" sz="1800" dirty="0"/>
              <a:t> em geral.</a:t>
            </a:r>
          </a:p>
          <a:p>
            <a:endParaRPr lang="pt-BR" sz="1800" dirty="0"/>
          </a:p>
          <a:p>
            <a:r>
              <a:rPr lang="pt-BR" sz="1800" dirty="0"/>
              <a:t>Services: Módulos </a:t>
            </a:r>
            <a:r>
              <a:rPr lang="pt-BR" sz="1800" dirty="0" err="1"/>
              <a:t>Javascript</a:t>
            </a:r>
            <a:r>
              <a:rPr lang="pt-BR" sz="1800" dirty="0"/>
              <a:t> que são utilizados na aplicação.</a:t>
            </a:r>
          </a:p>
          <a:p>
            <a:endParaRPr lang="pt-BR" sz="1800" dirty="0"/>
          </a:p>
          <a:p>
            <a:r>
              <a:rPr lang="pt-BR" sz="1800" dirty="0" err="1"/>
              <a:t>Store</a:t>
            </a:r>
            <a:r>
              <a:rPr lang="pt-BR" sz="1800" dirty="0"/>
              <a:t>: Global </a:t>
            </a:r>
            <a:r>
              <a:rPr lang="pt-BR" sz="1800" dirty="0" err="1"/>
              <a:t>State</a:t>
            </a:r>
            <a:r>
              <a:rPr lang="pt-BR" sz="1800" dirty="0"/>
              <a:t> - </a:t>
            </a:r>
            <a:r>
              <a:rPr lang="pt-BR" sz="1800" dirty="0" err="1"/>
              <a:t>Redux</a:t>
            </a:r>
            <a:r>
              <a:rPr lang="pt-BR" sz="1800" dirty="0"/>
              <a:t>.</a:t>
            </a:r>
          </a:p>
          <a:p>
            <a:endParaRPr lang="pt-BR" sz="1800" dirty="0"/>
          </a:p>
          <a:p>
            <a:r>
              <a:rPr lang="pt-BR" sz="1800" dirty="0" err="1"/>
              <a:t>Views</a:t>
            </a:r>
            <a:r>
              <a:rPr lang="pt-BR" sz="1800" dirty="0"/>
              <a:t>: </a:t>
            </a:r>
            <a:r>
              <a:rPr lang="pt-BR" sz="1800" dirty="0" err="1"/>
              <a:t>Tambem</a:t>
            </a:r>
            <a:r>
              <a:rPr lang="pt-BR" sz="1800" dirty="0"/>
              <a:t> pode ser chamado de </a:t>
            </a:r>
            <a:r>
              <a:rPr lang="pt-BR" sz="1800" dirty="0" err="1"/>
              <a:t>pages</a:t>
            </a:r>
            <a:r>
              <a:rPr lang="pt-BR" sz="1800" dirty="0"/>
              <a:t>. Páginas da aplicação.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F29A44-F53B-EB4D-9CA5-692A7D8481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054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38263-154C-4749-BDE9-46E505B2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Estruturando o seu projeto: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27B8D2-D2C3-104C-B293-CBAD70A5A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000" dirty="0" err="1"/>
              <a:t>Tambem</a:t>
            </a:r>
            <a:r>
              <a:rPr lang="pt-BR" sz="2000" dirty="0"/>
              <a:t> podem aparecer em alguns projetos outros tipos de nomenclaturas:</a:t>
            </a:r>
          </a:p>
          <a:p>
            <a:endParaRPr lang="pt-BR" sz="2000" dirty="0"/>
          </a:p>
          <a:p>
            <a:r>
              <a:rPr lang="pt-BR" sz="2000" dirty="0"/>
              <a:t>/</a:t>
            </a:r>
            <a:r>
              <a:rPr lang="pt-BR" sz="2000" dirty="0" err="1"/>
              <a:t>Views</a:t>
            </a:r>
            <a:r>
              <a:rPr lang="pt-BR" sz="2000" dirty="0"/>
              <a:t> -&gt; /</a:t>
            </a:r>
            <a:r>
              <a:rPr lang="pt-BR" sz="2000" dirty="0" err="1"/>
              <a:t>Pages</a:t>
            </a:r>
            <a:r>
              <a:rPr lang="pt-BR" sz="2000" dirty="0"/>
              <a:t> –&gt; /Containers</a:t>
            </a:r>
          </a:p>
          <a:p>
            <a:endParaRPr lang="pt-BR" sz="2000" dirty="0"/>
          </a:p>
          <a:p>
            <a:r>
              <a:rPr lang="pt-BR" sz="2000" dirty="0"/>
              <a:t>/</a:t>
            </a:r>
            <a:r>
              <a:rPr lang="pt-BR" sz="2000" dirty="0" err="1"/>
              <a:t>Types</a:t>
            </a:r>
            <a:r>
              <a:rPr lang="pt-BR" sz="2000" dirty="0"/>
              <a:t> se o projeto for em </a:t>
            </a:r>
            <a:r>
              <a:rPr lang="pt-BR" sz="2000" dirty="0" err="1"/>
              <a:t>typescript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/>
              <a:t>/</a:t>
            </a:r>
            <a:r>
              <a:rPr lang="pt-BR" sz="2000" dirty="0" err="1"/>
              <a:t>store</a:t>
            </a:r>
            <a:r>
              <a:rPr lang="pt-BR" sz="2000" dirty="0"/>
              <a:t> -&gt; /</a:t>
            </a:r>
            <a:r>
              <a:rPr lang="pt-BR" sz="2000" dirty="0" err="1"/>
              <a:t>context</a:t>
            </a:r>
            <a:r>
              <a:rPr lang="pt-BR" sz="2000" dirty="0"/>
              <a:t> (</a:t>
            </a:r>
            <a:r>
              <a:rPr lang="pt-BR" sz="2000" dirty="0" err="1"/>
              <a:t>context</a:t>
            </a:r>
            <a:r>
              <a:rPr lang="pt-BR" sz="2000" dirty="0"/>
              <a:t> API).</a:t>
            </a:r>
          </a:p>
          <a:p>
            <a:endParaRPr lang="pt-BR" sz="2000" dirty="0"/>
          </a:p>
          <a:p>
            <a:r>
              <a:rPr lang="pt-BR" sz="2000" dirty="0"/>
              <a:t>/middleware para módulos middleware.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982015-5273-5F4E-B003-D4EC2BEDF3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50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38263-154C-4749-BDE9-46E505B2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Estruturando o seu projeto: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27B8D2-D2C3-104C-B293-CBAD70A5A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800" dirty="0"/>
              <a:t>É extremamente importante entendermos que esses padrões são definidor pela comunidade. Não temos definições de certo e errado e as mesmas podem ser modificadas para atender um tipo específico de projeto.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982015-5273-5F4E-B003-D4EC2BEDF3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710520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42737</TotalTime>
  <Words>1694</Words>
  <Application>Microsoft Macintosh PowerPoint</Application>
  <PresentationFormat>Apresentação na tela (4:3)</PresentationFormat>
  <Paragraphs>301</Paragraphs>
  <Slides>55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58" baseType="lpstr">
      <vt:lpstr>Quicksand</vt:lpstr>
      <vt:lpstr>Arial</vt:lpstr>
      <vt:lpstr>Eleanor template</vt:lpstr>
      <vt:lpstr>React JS</vt:lpstr>
      <vt:lpstr>Tópicos abordados durante a aula de hoje</vt:lpstr>
      <vt:lpstr>File Structure</vt:lpstr>
      <vt:lpstr>Estruturando o seu projeto:</vt:lpstr>
      <vt:lpstr>Agrupando por Features ou Rotas</vt:lpstr>
      <vt:lpstr>Estruturando o seu projeto:</vt:lpstr>
      <vt:lpstr>Estruturando o seu projeto:</vt:lpstr>
      <vt:lpstr>Estruturando o seu projeto:</vt:lpstr>
      <vt:lpstr>Estruturando o seu projeto:</vt:lpstr>
      <vt:lpstr>Components</vt:lpstr>
      <vt:lpstr>Components</vt:lpstr>
      <vt:lpstr>Components</vt:lpstr>
      <vt:lpstr>Services</vt:lpstr>
      <vt:lpstr>Services</vt:lpstr>
      <vt:lpstr>Store</vt:lpstr>
      <vt:lpstr>Utils</vt:lpstr>
      <vt:lpstr>Utils</vt:lpstr>
      <vt:lpstr>Utils</vt:lpstr>
      <vt:lpstr>Views </vt:lpstr>
      <vt:lpstr>Views </vt:lpstr>
      <vt:lpstr>Views </vt:lpstr>
      <vt:lpstr>Domain Driven Design (DDD)</vt:lpstr>
      <vt:lpstr>Domain-Driven-Design (DDD)</vt:lpstr>
      <vt:lpstr>Domain-Driven-Design (DDD)</vt:lpstr>
      <vt:lpstr>Domain-Driven-Design (DDD)</vt:lpstr>
      <vt:lpstr>Domain-Driven-Design (DDD)</vt:lpstr>
      <vt:lpstr>Domain-Driven-Design (DDD)</vt:lpstr>
      <vt:lpstr>Inicializando um projeto REACT + TS</vt:lpstr>
      <vt:lpstr>Inicializando um projeto</vt:lpstr>
      <vt:lpstr>Inicializando um projeto</vt:lpstr>
      <vt:lpstr>Inicializando um projeto</vt:lpstr>
      <vt:lpstr>Inicializando um projeto</vt:lpstr>
      <vt:lpstr>Inicializando um projeto</vt:lpstr>
      <vt:lpstr>React Router</vt:lpstr>
      <vt:lpstr>React Router</vt:lpstr>
      <vt:lpstr>O que é Client-Side Routing</vt:lpstr>
      <vt:lpstr>Criando Rotas em uma SPA</vt:lpstr>
      <vt:lpstr>React Router</vt:lpstr>
      <vt:lpstr>React Router Versions</vt:lpstr>
      <vt:lpstr>React Router - Installing</vt:lpstr>
      <vt:lpstr>Começando com Routing</vt:lpstr>
      <vt:lpstr>Habilitando o uso de Links entre as paginas.</vt:lpstr>
      <vt:lpstr>Adicionando o Router no App Component</vt:lpstr>
      <vt:lpstr>Utilizando href da tag a do HTML para linkagem</vt:lpstr>
      <vt:lpstr>Utilizando o Link component</vt:lpstr>
      <vt:lpstr>Utilizando NavLink component</vt:lpstr>
      <vt:lpstr>Utilizando o Link com Bootstrap</vt:lpstr>
      <vt:lpstr>Enviando Parâmetros via Routes</vt:lpstr>
      <vt:lpstr>Preparando a Rota para receber um parâmetro:</vt:lpstr>
      <vt:lpstr>Recebendo o parâmetro no componente</vt:lpstr>
      <vt:lpstr>Trabalhando com um padrão de rotas e recursos</vt:lpstr>
      <vt:lpstr>Propriedade Switch do Router</vt:lpstr>
      <vt:lpstr>Switch Example</vt:lpstr>
      <vt:lpstr>Propriedade Exact do Router</vt:lpstr>
      <vt:lpstr>OBRIGADO A TODOS!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TALK  Angular</dc:title>
  <cp:lastModifiedBy>Rafael Rocha Amaral Novoa Dobarco</cp:lastModifiedBy>
  <cp:revision>372</cp:revision>
  <dcterms:modified xsi:type="dcterms:W3CDTF">2022-02-10T18:51:12Z</dcterms:modified>
</cp:coreProperties>
</file>