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  <p:sldMasterId id="2147483824" r:id="rId2"/>
  </p:sldMasterIdLst>
  <p:notesMasterIdLst>
    <p:notesMasterId r:id="rId37"/>
  </p:notesMasterIdLst>
  <p:sldIdLst>
    <p:sldId id="258" r:id="rId3"/>
    <p:sldId id="259" r:id="rId4"/>
    <p:sldId id="261" r:id="rId5"/>
    <p:sldId id="268" r:id="rId6"/>
    <p:sldId id="265" r:id="rId7"/>
    <p:sldId id="266" r:id="rId8"/>
    <p:sldId id="267" r:id="rId9"/>
    <p:sldId id="269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95" r:id="rId19"/>
    <p:sldId id="286" r:id="rId20"/>
    <p:sldId id="285" r:id="rId21"/>
    <p:sldId id="284" r:id="rId22"/>
    <p:sldId id="287" r:id="rId23"/>
    <p:sldId id="289" r:id="rId24"/>
    <p:sldId id="290" r:id="rId25"/>
    <p:sldId id="291" r:id="rId26"/>
    <p:sldId id="292" r:id="rId27"/>
    <p:sldId id="301" r:id="rId28"/>
    <p:sldId id="293" r:id="rId29"/>
    <p:sldId id="294" r:id="rId30"/>
    <p:sldId id="296" r:id="rId31"/>
    <p:sldId id="302" r:id="rId32"/>
    <p:sldId id="297" r:id="rId33"/>
    <p:sldId id="298" r:id="rId34"/>
    <p:sldId id="299" r:id="rId35"/>
    <p:sldId id="30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AE67E-8DE4-453F-B6DC-E91E47200F58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2E504-82B7-4497-AE34-A8625932F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0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568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742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046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753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680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778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724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803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321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557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4371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792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692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8996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703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7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5503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9561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0908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821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3363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8016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2884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8318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42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759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94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86CD-A74C-4C72-8153-B97A28DA4EB1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98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39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726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409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6524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grpSp>
        <p:nvGrpSpPr>
          <p:cNvPr id="32" name="Google Shape;32;p4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49075" y="753125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004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535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947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418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151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37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065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268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347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02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76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3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84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53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33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81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ransition>
    <p:fade thruBlk="1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F02BD66-4C6A-4FB9-B5CC-EB5B6F7DE9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1100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4" r:id="rId9"/>
    <p:sldLayoutId id="2147483835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135014" y="1360350"/>
            <a:ext cx="6873972" cy="2068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Desenvolvendo um produto utilizando o PIC32MM com </a:t>
            </a:r>
            <a:r>
              <a:rPr lang="pt-BR" sz="4800" dirty="0" err="1"/>
              <a:t>FreeRTOS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D6BC002D-A914-4A2D-A53F-90C95F97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</p:spPr>
        <p:txBody>
          <a:bodyPr/>
          <a:lstStyle/>
          <a:p>
            <a:r>
              <a:rPr lang="pt-BR" dirty="0"/>
              <a:t>Planta</a:t>
            </a:r>
          </a:p>
        </p:txBody>
      </p:sp>
      <p:sp>
        <p:nvSpPr>
          <p:cNvPr id="11" name="Espaço Reservado para Texto 4">
            <a:extLst>
              <a:ext uri="{FF2B5EF4-FFF2-40B4-BE49-F238E27FC236}">
                <a16:creationId xmlns:a16="http://schemas.microsoft.com/office/drawing/2014/main" id="{C12EB9A3-BC37-469A-9813-A240CBFBB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536493"/>
            <a:ext cx="7571700" cy="1630776"/>
          </a:xfrm>
        </p:spPr>
        <p:txBody>
          <a:bodyPr/>
          <a:lstStyle/>
          <a:p>
            <a:r>
              <a:rPr lang="pt-BR" sz="2800" dirty="0"/>
              <a:t>A planta é formada por um circuito RC e duas chaves para carga e descarga do capacitor.</a:t>
            </a:r>
          </a:p>
        </p:txBody>
      </p:sp>
      <p:sp>
        <p:nvSpPr>
          <p:cNvPr id="13" name="Google Shape;151;p21">
            <a:extLst>
              <a:ext uri="{FF2B5EF4-FFF2-40B4-BE49-F238E27FC236}">
                <a16:creationId xmlns:a16="http://schemas.microsoft.com/office/drawing/2014/main" id="{67DF12DA-F4CD-44E4-A664-F2B612063C2C}"/>
              </a:ext>
            </a:extLst>
          </p:cNvPr>
          <p:cNvSpPr txBox="1">
            <a:spLocks/>
          </p:cNvSpPr>
          <p:nvPr/>
        </p:nvSpPr>
        <p:spPr>
          <a:xfrm>
            <a:off x="786150" y="2581067"/>
            <a:ext cx="3401537" cy="38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pt-BR" sz="2800" dirty="0"/>
              <a:t>O circuito possui também 2 conectores para ligar uma planta externa na placa.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3259C01-19A2-45D9-BEFA-F2A0ABB4E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687" y="2581067"/>
            <a:ext cx="4170163" cy="380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7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9" name="Título 3">
            <a:extLst>
              <a:ext uri="{FF2B5EF4-FFF2-40B4-BE49-F238E27FC236}">
                <a16:creationId xmlns:a16="http://schemas.microsoft.com/office/drawing/2014/main" id="{0DF2085B-CDE3-4B68-9E54-CA0C0515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</p:spPr>
        <p:txBody>
          <a:bodyPr/>
          <a:lstStyle/>
          <a:p>
            <a:r>
              <a:rPr lang="pt-BR" dirty="0"/>
              <a:t>Microcontrolador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27895E-23B9-43C1-821E-4D1367936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893073"/>
            <a:ext cx="7892584" cy="383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1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9" name="Título 3">
            <a:extLst>
              <a:ext uri="{FF2B5EF4-FFF2-40B4-BE49-F238E27FC236}">
                <a16:creationId xmlns:a16="http://schemas.microsoft.com/office/drawing/2014/main" id="{0DF2085B-CDE3-4B68-9E54-CA0C0515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</p:spPr>
        <p:txBody>
          <a:bodyPr/>
          <a:lstStyle/>
          <a:p>
            <a:r>
              <a:rPr lang="pt-BR" dirty="0" err="1"/>
              <a:t>Leds</a:t>
            </a:r>
            <a:endParaRPr lang="pt-BR" dirty="0"/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D426DB2D-F746-4BC2-9CEA-9E5DB371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347726"/>
            <a:ext cx="7571700" cy="1630776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led</a:t>
            </a:r>
            <a:r>
              <a:rPr lang="pt-BR" dirty="0"/>
              <a:t> usado possui queda de tensão de 2.1V, com isso foi usado resistores de 120</a:t>
            </a:r>
            <a:r>
              <a:rPr lang="el-GR" dirty="0"/>
              <a:t>Ω</a:t>
            </a:r>
            <a:r>
              <a:rPr lang="pt-BR" dirty="0"/>
              <a:t> para limitar a corrente em 10mA.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0E1A1F1-0D04-4256-BE9A-9D46ACA39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3097772"/>
            <a:ext cx="75342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10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Conectores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4638210" y="1842662"/>
            <a:ext cx="4040524" cy="1024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pt-BR" sz="2600" dirty="0"/>
              <a:t>Conectores padrão </a:t>
            </a:r>
            <a:r>
              <a:rPr lang="pt-BR" sz="2600" dirty="0" err="1"/>
              <a:t>mikroBUS</a:t>
            </a:r>
            <a:endParaRPr sz="26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" name="Google Shape;151;p21">
            <a:extLst>
              <a:ext uri="{FF2B5EF4-FFF2-40B4-BE49-F238E27FC236}">
                <a16:creationId xmlns:a16="http://schemas.microsoft.com/office/drawing/2014/main" id="{29BD1E26-F62F-43B6-A794-0A642267A465}"/>
              </a:ext>
            </a:extLst>
          </p:cNvPr>
          <p:cNvSpPr txBox="1">
            <a:spLocks/>
          </p:cNvSpPr>
          <p:nvPr/>
        </p:nvSpPr>
        <p:spPr>
          <a:xfrm>
            <a:off x="531476" y="4386470"/>
            <a:ext cx="4040524" cy="165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457200"/>
            <a:r>
              <a:rPr lang="pt-BR" sz="2600" kern="0" dirty="0"/>
              <a:t>Conector  padrão ICSP para gravação do PIC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A8D107D-82F9-4C18-BD02-59C15E207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918" y="1549646"/>
            <a:ext cx="3221083" cy="215534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9D61CA1-E240-4FE4-8EDF-611B3DAA2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984" y="3827877"/>
            <a:ext cx="2968711" cy="22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32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Google Shape;97;p15">
            <a:extLst>
              <a:ext uri="{FF2B5EF4-FFF2-40B4-BE49-F238E27FC236}">
                <a16:creationId xmlns:a16="http://schemas.microsoft.com/office/drawing/2014/main" id="{C77FFB9A-E9CE-4B11-AB17-98356E4D3A90}"/>
              </a:ext>
            </a:extLst>
          </p:cNvPr>
          <p:cNvSpPr txBox="1">
            <a:spLocks/>
          </p:cNvSpPr>
          <p:nvPr/>
        </p:nvSpPr>
        <p:spPr>
          <a:xfrm>
            <a:off x="1546025" y="1882500"/>
            <a:ext cx="6806244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pt-BR" sz="6000" kern="0" dirty="0">
                <a:solidFill>
                  <a:srgbClr val="CFD8DC"/>
                </a:solidFill>
              </a:rPr>
              <a:t>4.</a:t>
            </a:r>
          </a:p>
          <a:p>
            <a:r>
              <a:rPr lang="pt-BR" sz="4400" kern="0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1529794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E4C06E8-2C4A-46EA-83D6-519BB97A1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10" y="0"/>
            <a:ext cx="3067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6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FEE7AB-4652-4C8B-BE2A-B030937D1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861" y="435261"/>
            <a:ext cx="6912277" cy="598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6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126436" y="2034925"/>
            <a:ext cx="7277948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5.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/>
              <a:t>Orçamento</a:t>
            </a:r>
            <a:endParaRPr sz="420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4301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FB732640-B8AF-457B-BAA0-1EF356A94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107710"/>
              </p:ext>
            </p:extLst>
          </p:nvPr>
        </p:nvGraphicFramePr>
        <p:xfrm>
          <a:off x="1656523" y="556590"/>
          <a:ext cx="5446645" cy="577654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4977">
                  <a:extLst>
                    <a:ext uri="{9D8B030D-6E8A-4147-A177-3AD203B41FA5}">
                      <a16:colId xmlns:a16="http://schemas.microsoft.com/office/drawing/2014/main" val="810209359"/>
                    </a:ext>
                  </a:extLst>
                </a:gridCol>
                <a:gridCol w="2585432">
                  <a:extLst>
                    <a:ext uri="{9D8B030D-6E8A-4147-A177-3AD203B41FA5}">
                      <a16:colId xmlns:a16="http://schemas.microsoft.com/office/drawing/2014/main" val="2394951989"/>
                    </a:ext>
                  </a:extLst>
                </a:gridCol>
                <a:gridCol w="1103118">
                  <a:extLst>
                    <a:ext uri="{9D8B030D-6E8A-4147-A177-3AD203B41FA5}">
                      <a16:colId xmlns:a16="http://schemas.microsoft.com/office/drawing/2014/main" val="593913483"/>
                    </a:ext>
                  </a:extLst>
                </a:gridCol>
                <a:gridCol w="1103118">
                  <a:extLst>
                    <a:ext uri="{9D8B030D-6E8A-4147-A177-3AD203B41FA5}">
                      <a16:colId xmlns:a16="http://schemas.microsoft.com/office/drawing/2014/main" val="2054869935"/>
                    </a:ext>
                  </a:extLst>
                </a:gridCol>
              </a:tblGrid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 err="1">
                          <a:effectLst/>
                        </a:rPr>
                        <a:t>Qtd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Componente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Preço </a:t>
                      </a:r>
                      <a:r>
                        <a:rPr lang="pt-BR" sz="1200" b="1" u="none" strike="noStrike" dirty="0" err="1">
                          <a:effectLst/>
                        </a:rPr>
                        <a:t>Und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Preço Total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577986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Capacitor SMD 0805 - 100nF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$0,043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$0,301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820127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Capacitor SMD 0805 - 10uF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$0,150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$0,150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89983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Capacitor 100uF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$0,190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$0,190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237596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 err="1">
                          <a:effectLst/>
                        </a:rPr>
                        <a:t>Leds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$0,140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$2,520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89650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Conector Macho 8 Pinos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$0,320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$0,640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88470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Conector Macho 6 Pinos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$0,320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$0,320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387540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Conector Macho 2 Pino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$0,160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$0,320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008768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Jumper Shunt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$0,114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$0,228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01705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PIC32MM SSOP-28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$1,290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$1,290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690329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Resistor SMD 0805 - 4.7k</a:t>
                      </a:r>
                      <a:r>
                        <a:rPr lang="el-GR" sz="1100" u="none" strike="noStrike">
                          <a:effectLst/>
                        </a:rPr>
                        <a:t>Ω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$0,130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$0,260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127265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Resistor THT Axial 10k</a:t>
                      </a:r>
                      <a:r>
                        <a:rPr lang="el-GR" sz="1100" u="none" strike="noStrike">
                          <a:effectLst/>
                        </a:rPr>
                        <a:t>Ω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$0,100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$0,100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85658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Resistor SMD 0805 - 1k</a:t>
                      </a:r>
                      <a:r>
                        <a:rPr lang="el-GR" sz="1100" u="none" strike="noStrike">
                          <a:effectLst/>
                        </a:rPr>
                        <a:t>Ω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$0,055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$0,165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024644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Resistor SMD 0805 - 120</a:t>
                      </a:r>
                      <a:r>
                        <a:rPr lang="el-GR" sz="1100" u="none" strike="noStrike">
                          <a:effectLst/>
                        </a:rPr>
                        <a:t>Ω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$0,032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$0,576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842354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Resistor SMD 0805 - 10k</a:t>
                      </a:r>
                      <a:r>
                        <a:rPr lang="el-GR" sz="1100" u="none" strike="noStrike">
                          <a:effectLst/>
                        </a:rPr>
                        <a:t>Ω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$0,009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$0,009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736355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Chave Táctil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$0,100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$0,200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465281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MCP6231 SOT-23-5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$0,310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$0,620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371241"/>
                  </a:ext>
                </a:extLst>
              </a:tr>
              <a:tr h="320919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Total: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$7,889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283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849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429000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MCC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Com </a:t>
            </a:r>
            <a:r>
              <a:rPr lang="pt-BR" dirty="0" err="1"/>
              <a:t>FreeRTOS</a:t>
            </a:r>
            <a:endParaRPr lang="pt-BR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Sem </a:t>
            </a:r>
            <a:r>
              <a:rPr lang="pt-BR" dirty="0" err="1"/>
              <a:t>FreeRTOS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" name="Google Shape;97;p15">
            <a:extLst>
              <a:ext uri="{FF2B5EF4-FFF2-40B4-BE49-F238E27FC236}">
                <a16:creationId xmlns:a16="http://schemas.microsoft.com/office/drawing/2014/main" id="{C77FFB9A-E9CE-4B11-AB17-98356E4D3A90}"/>
              </a:ext>
            </a:extLst>
          </p:cNvPr>
          <p:cNvSpPr txBox="1">
            <a:spLocks/>
          </p:cNvSpPr>
          <p:nvPr/>
        </p:nvSpPr>
        <p:spPr>
          <a:xfrm>
            <a:off x="1546025" y="1882500"/>
            <a:ext cx="6806244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pt-BR" sz="6000" kern="0" dirty="0">
                <a:solidFill>
                  <a:srgbClr val="CFD8DC"/>
                </a:solidFill>
              </a:rPr>
              <a:t>6.</a:t>
            </a:r>
          </a:p>
          <a:p>
            <a:r>
              <a:rPr lang="pt-BR" sz="4400" kern="0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82696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1.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Objetivo do Projeto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9" name="Título 3">
            <a:extLst>
              <a:ext uri="{FF2B5EF4-FFF2-40B4-BE49-F238E27FC236}">
                <a16:creationId xmlns:a16="http://schemas.microsoft.com/office/drawing/2014/main" id="{0DF2085B-CDE3-4B68-9E54-CA0C0515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</p:spPr>
        <p:txBody>
          <a:bodyPr/>
          <a:lstStyle/>
          <a:p>
            <a:r>
              <a:rPr lang="pt-BR" dirty="0"/>
              <a:t>MCC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D426DB2D-F746-4BC2-9CEA-9E5DB371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572975"/>
            <a:ext cx="7571700" cy="1630776"/>
          </a:xfrm>
        </p:spPr>
        <p:txBody>
          <a:bodyPr/>
          <a:lstStyle/>
          <a:p>
            <a:r>
              <a:rPr lang="pt-BR" dirty="0"/>
              <a:t>Para facilitar o acesso aos registro do microcontrolador foi utilizado a IDE MPLABX com o plugin MPLAB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Configurator</a:t>
            </a:r>
            <a:r>
              <a:rPr lang="pt-BR" dirty="0"/>
              <a:t>®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511FE8E-8D1F-4F5D-A28A-F4002D796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62244"/>
            <a:ext cx="3276575" cy="2099435"/>
          </a:xfrm>
          <a:prstGeom prst="rect">
            <a:avLst/>
          </a:prstGeom>
        </p:spPr>
      </p:pic>
      <p:sp>
        <p:nvSpPr>
          <p:cNvPr id="8" name="Google Shape;149;p21">
            <a:extLst>
              <a:ext uri="{FF2B5EF4-FFF2-40B4-BE49-F238E27FC236}">
                <a16:creationId xmlns:a16="http://schemas.microsoft.com/office/drawing/2014/main" id="{A0B1AC7C-EBC0-4D58-886F-1855CC716D03}"/>
              </a:ext>
            </a:extLst>
          </p:cNvPr>
          <p:cNvSpPr/>
          <p:nvPr/>
        </p:nvSpPr>
        <p:spPr>
          <a:xfrm>
            <a:off x="4572000" y="3087757"/>
            <a:ext cx="3276575" cy="3245377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661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9" name="Título 3">
            <a:extLst>
              <a:ext uri="{FF2B5EF4-FFF2-40B4-BE49-F238E27FC236}">
                <a16:creationId xmlns:a16="http://schemas.microsoft.com/office/drawing/2014/main" id="{0DF2085B-CDE3-4B68-9E54-CA0C0515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</p:spPr>
        <p:txBody>
          <a:bodyPr/>
          <a:lstStyle/>
          <a:p>
            <a:r>
              <a:rPr lang="pt-BR" dirty="0"/>
              <a:t>MCC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D426DB2D-F746-4BC2-9CEA-9E5DB371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572975"/>
            <a:ext cx="7571700" cy="1630776"/>
          </a:xfrm>
        </p:spPr>
        <p:txBody>
          <a:bodyPr/>
          <a:lstStyle/>
          <a:p>
            <a:r>
              <a:rPr lang="pt-BR" dirty="0"/>
              <a:t>Na aba System Module deve ser colocado a opção </a:t>
            </a:r>
            <a:r>
              <a:rPr lang="pt-BR" dirty="0" err="1"/>
              <a:t>Clock</a:t>
            </a:r>
            <a:r>
              <a:rPr lang="pt-BR" dirty="0"/>
              <a:t> Output Pin </a:t>
            </a:r>
            <a:r>
              <a:rPr lang="pt-BR" dirty="0" err="1"/>
              <a:t>Configuration</a:t>
            </a:r>
            <a:r>
              <a:rPr lang="pt-BR" dirty="0"/>
              <a:t> como OSCO pin </a:t>
            </a:r>
            <a:r>
              <a:rPr lang="pt-BR" dirty="0" err="1"/>
              <a:t>operates</a:t>
            </a:r>
            <a:r>
              <a:rPr lang="pt-BR" dirty="0"/>
              <a:t> as a normal I/O e desabilitar a opção Use </a:t>
            </a:r>
            <a:r>
              <a:rPr lang="pt-BR" dirty="0" err="1"/>
              <a:t>Secondary</a:t>
            </a:r>
            <a:r>
              <a:rPr lang="pt-BR" dirty="0"/>
              <a:t> </a:t>
            </a:r>
            <a:r>
              <a:rPr lang="pt-BR" dirty="0" err="1"/>
              <a:t>Oscillator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1070553-29B8-4E3E-8B36-07CCDF0D2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632" y="4463911"/>
            <a:ext cx="6490735" cy="11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42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9" name="Título 3">
            <a:extLst>
              <a:ext uri="{FF2B5EF4-FFF2-40B4-BE49-F238E27FC236}">
                <a16:creationId xmlns:a16="http://schemas.microsoft.com/office/drawing/2014/main" id="{0DF2085B-CDE3-4B68-9E54-CA0C0515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</p:spPr>
        <p:txBody>
          <a:bodyPr/>
          <a:lstStyle/>
          <a:p>
            <a:r>
              <a:rPr lang="pt-BR" dirty="0"/>
              <a:t>MCC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D426DB2D-F746-4BC2-9CEA-9E5DB371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347726"/>
            <a:ext cx="7571700" cy="1077460"/>
          </a:xfrm>
        </p:spPr>
        <p:txBody>
          <a:bodyPr/>
          <a:lstStyle/>
          <a:p>
            <a:r>
              <a:rPr lang="pt-BR" dirty="0"/>
              <a:t>Em seguida o ADC foi adicionado ao Project </a:t>
            </a:r>
            <a:r>
              <a:rPr lang="pt-BR" dirty="0" err="1"/>
              <a:t>Resources</a:t>
            </a:r>
            <a:r>
              <a:rPr lang="pt-BR" dirty="0"/>
              <a:t> e configurado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44FDA9A-5A25-412F-87B0-C541CA9DC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08" y="2936470"/>
            <a:ext cx="8404384" cy="299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1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9" name="Título 3">
            <a:extLst>
              <a:ext uri="{FF2B5EF4-FFF2-40B4-BE49-F238E27FC236}">
                <a16:creationId xmlns:a16="http://schemas.microsoft.com/office/drawing/2014/main" id="{0DF2085B-CDE3-4B68-9E54-CA0C0515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</p:spPr>
        <p:txBody>
          <a:bodyPr/>
          <a:lstStyle/>
          <a:p>
            <a:r>
              <a:rPr lang="pt-BR" dirty="0"/>
              <a:t>MCC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D426DB2D-F746-4BC2-9CEA-9E5DB371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572974"/>
            <a:ext cx="7571700" cy="4760159"/>
          </a:xfrm>
        </p:spPr>
        <p:txBody>
          <a:bodyPr/>
          <a:lstStyle/>
          <a:p>
            <a:r>
              <a:rPr lang="pt-BR" dirty="0"/>
              <a:t>Os pinos A0, A1 e B0 foram configurados como entradas analógicas, e os demais, exceto o pino C9, foram configurados como saída digital</a:t>
            </a:r>
          </a:p>
          <a:p>
            <a:endParaRPr lang="pt-BR" dirty="0"/>
          </a:p>
          <a:p>
            <a:r>
              <a:rPr lang="pt-BR" dirty="0"/>
              <a:t>Em seguidas eles foram renomeados para facilitar a programação</a:t>
            </a:r>
          </a:p>
        </p:txBody>
      </p:sp>
    </p:spTree>
    <p:extLst>
      <p:ext uri="{BB962C8B-B14F-4D97-AF65-F5344CB8AC3E}">
        <p14:creationId xmlns:p14="http://schemas.microsoft.com/office/powerpoint/2010/main" val="4085745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47C4B9-60C5-49C3-9A12-D98314E5D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30" y="1060692"/>
            <a:ext cx="8497140" cy="473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91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p:sp>
        <p:nvSpPr>
          <p:cNvPr id="19" name="Título 3">
            <a:extLst>
              <a:ext uri="{FF2B5EF4-FFF2-40B4-BE49-F238E27FC236}">
                <a16:creationId xmlns:a16="http://schemas.microsoft.com/office/drawing/2014/main" id="{0DF2085B-CDE3-4B68-9E54-CA0C0515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</p:spPr>
        <p:txBody>
          <a:bodyPr/>
          <a:lstStyle/>
          <a:p>
            <a:r>
              <a:rPr lang="pt-BR" dirty="0"/>
              <a:t>Programação sem </a:t>
            </a:r>
            <a:r>
              <a:rPr lang="pt-BR" dirty="0" err="1"/>
              <a:t>FreeRTOS</a:t>
            </a:r>
            <a:endParaRPr lang="pt-BR" dirty="0"/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D426DB2D-F746-4BC2-9CEA-9E5DB371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572974"/>
            <a:ext cx="7571700" cy="4098955"/>
          </a:xfrm>
        </p:spPr>
        <p:txBody>
          <a:bodyPr/>
          <a:lstStyle/>
          <a:p>
            <a:r>
              <a:rPr lang="pt-BR" dirty="0"/>
              <a:t>A programação da placa consiste na leitura e armazenamento da tensão nos 3 pinos analógicos em 3 variáveis</a:t>
            </a:r>
          </a:p>
          <a:p>
            <a:endParaRPr lang="pt-BR" dirty="0"/>
          </a:p>
          <a:p>
            <a:r>
              <a:rPr lang="pt-BR" dirty="0"/>
              <a:t>Em seguida cada variável é comparada com diferentes faixas de valores de referência e uma quantidade de </a:t>
            </a:r>
            <a:r>
              <a:rPr lang="pt-BR" dirty="0" err="1"/>
              <a:t>leds</a:t>
            </a:r>
            <a:r>
              <a:rPr lang="pt-BR" dirty="0"/>
              <a:t> é aceso baseado na comparação</a:t>
            </a:r>
          </a:p>
        </p:txBody>
      </p:sp>
    </p:spTree>
    <p:extLst>
      <p:ext uri="{BB962C8B-B14F-4D97-AF65-F5344CB8AC3E}">
        <p14:creationId xmlns:p14="http://schemas.microsoft.com/office/powerpoint/2010/main" val="3900409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sp>
        <p:nvSpPr>
          <p:cNvPr id="19" name="Título 3">
            <a:extLst>
              <a:ext uri="{FF2B5EF4-FFF2-40B4-BE49-F238E27FC236}">
                <a16:creationId xmlns:a16="http://schemas.microsoft.com/office/drawing/2014/main" id="{0DF2085B-CDE3-4B68-9E54-CA0C0515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</p:spPr>
        <p:txBody>
          <a:bodyPr/>
          <a:lstStyle/>
          <a:p>
            <a:r>
              <a:rPr lang="pt-BR" dirty="0"/>
              <a:t>Compressão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D426DB2D-F746-4BC2-9CEA-9E5DB371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572975"/>
            <a:ext cx="7571700" cy="1183478"/>
          </a:xfrm>
        </p:spPr>
        <p:txBody>
          <a:bodyPr/>
          <a:lstStyle/>
          <a:p>
            <a:r>
              <a:rPr lang="pt-BR" dirty="0"/>
              <a:t>A compressão foi feita utilizando a Lei </a:t>
            </a:r>
            <a:r>
              <a:rPr lang="pt-BR" sz="3200" i="1" dirty="0"/>
              <a:t>µ, </a:t>
            </a:r>
            <a:r>
              <a:rPr lang="pt-BR" sz="3200" dirty="0"/>
              <a:t>com </a:t>
            </a:r>
            <a:r>
              <a:rPr lang="pt-BR" sz="3200" i="1" dirty="0"/>
              <a:t>µ </a:t>
            </a:r>
            <a:r>
              <a:rPr lang="pt-BR" sz="3200" dirty="0"/>
              <a:t>= 7</a:t>
            </a:r>
            <a:endParaRPr lang="pt-BR" dirty="0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C8D0366C-ECD8-4E9A-85EA-81CEBE865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2581" y="2527741"/>
            <a:ext cx="3655269" cy="3534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42FDB278-C2B8-4234-A718-EDD715CD1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40518" y="3215412"/>
            <a:ext cx="2595378" cy="829814"/>
          </a:xfrm>
          <a:prstGeom prst="rect">
            <a:avLst/>
          </a:prstGeom>
          <a:noFill/>
        </p:spPr>
      </p:pic>
      <p:pic>
        <p:nvPicPr>
          <p:cNvPr id="7" name="Picture 17">
            <a:extLst>
              <a:ext uri="{FF2B5EF4-FFF2-40B4-BE49-F238E27FC236}">
                <a16:creationId xmlns:a16="http://schemas.microsoft.com/office/drawing/2014/main" id="{3E125093-78EB-4B0D-855D-BAAE2C72C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23197" y="4504185"/>
            <a:ext cx="1828386" cy="834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9867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9" name="Título 3">
            <a:extLst>
              <a:ext uri="{FF2B5EF4-FFF2-40B4-BE49-F238E27FC236}">
                <a16:creationId xmlns:a16="http://schemas.microsoft.com/office/drawing/2014/main" id="{0DF2085B-CDE3-4B68-9E54-CA0C0515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</p:spPr>
        <p:txBody>
          <a:bodyPr/>
          <a:lstStyle/>
          <a:p>
            <a:r>
              <a:rPr lang="pt-BR" dirty="0"/>
              <a:t>Faixas e Quantidade de </a:t>
            </a:r>
            <a:r>
              <a:rPr lang="pt-BR" dirty="0" err="1"/>
              <a:t>Leds</a:t>
            </a:r>
            <a:r>
              <a:rPr lang="pt-BR" dirty="0"/>
              <a:t> Acesos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D426DB2D-F746-4BC2-9CEA-9E5DB371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572974"/>
            <a:ext cx="7571700" cy="4098955"/>
          </a:xfrm>
        </p:spPr>
        <p:txBody>
          <a:bodyPr/>
          <a:lstStyle/>
          <a:p>
            <a:pPr marL="38100" indent="0" algn="ctr">
              <a:buNone/>
            </a:pPr>
            <a:r>
              <a:rPr lang="pt-BR" dirty="0"/>
              <a:t>ADC ≤ 306 → 0 </a:t>
            </a:r>
            <a:r>
              <a:rPr lang="pt-BR" dirty="0" err="1"/>
              <a:t>leds</a:t>
            </a:r>
            <a:r>
              <a:rPr lang="pt-BR" dirty="0"/>
              <a:t> acesos</a:t>
            </a:r>
          </a:p>
          <a:p>
            <a:pPr marL="38100" indent="0" algn="ctr">
              <a:buNone/>
            </a:pPr>
            <a:r>
              <a:rPr lang="pt-BR" dirty="0"/>
              <a:t>ADC ≥ 307 e ADC ≤ 436 → 1 </a:t>
            </a:r>
            <a:r>
              <a:rPr lang="pt-BR" dirty="0" err="1"/>
              <a:t>led</a:t>
            </a:r>
            <a:r>
              <a:rPr lang="pt-BR" dirty="0"/>
              <a:t> aceso</a:t>
            </a:r>
          </a:p>
          <a:p>
            <a:pPr marL="38100" indent="0" algn="ctr">
              <a:buNone/>
            </a:pPr>
            <a:r>
              <a:rPr lang="pt-BR" dirty="0"/>
              <a:t>ADC ≥ 437 e ADC ≤ 490 → 2 </a:t>
            </a:r>
            <a:r>
              <a:rPr lang="pt-BR" dirty="0" err="1"/>
              <a:t>leds</a:t>
            </a:r>
            <a:r>
              <a:rPr lang="pt-BR" dirty="0"/>
              <a:t> acesos </a:t>
            </a:r>
          </a:p>
          <a:p>
            <a:pPr marL="38100" indent="0" algn="ctr">
              <a:buNone/>
            </a:pPr>
            <a:r>
              <a:rPr lang="pt-BR" dirty="0"/>
              <a:t>ADC ≥ 491 e ADC ≤ 535 → 3 </a:t>
            </a:r>
            <a:r>
              <a:rPr lang="pt-BR" dirty="0" err="1"/>
              <a:t>leds</a:t>
            </a:r>
            <a:r>
              <a:rPr lang="pt-BR" dirty="0"/>
              <a:t> acesos</a:t>
            </a:r>
          </a:p>
          <a:p>
            <a:pPr marL="38100" indent="0" algn="ctr">
              <a:buNone/>
            </a:pPr>
            <a:r>
              <a:rPr lang="pt-BR" dirty="0"/>
              <a:t>ADC ≥ 536 e ADC ≤ 589 → 4 </a:t>
            </a:r>
            <a:r>
              <a:rPr lang="pt-BR" dirty="0" err="1"/>
              <a:t>leds</a:t>
            </a:r>
            <a:r>
              <a:rPr lang="pt-BR" dirty="0"/>
              <a:t> acesos</a:t>
            </a:r>
          </a:p>
          <a:p>
            <a:pPr marL="38100" indent="0" algn="ctr">
              <a:buNone/>
            </a:pPr>
            <a:r>
              <a:rPr lang="pt-BR" dirty="0"/>
              <a:t>ADC ≥ 590 e ADC ≤ 718 → 5 </a:t>
            </a:r>
            <a:r>
              <a:rPr lang="pt-BR" dirty="0" err="1"/>
              <a:t>leds</a:t>
            </a:r>
            <a:r>
              <a:rPr lang="pt-BR" dirty="0"/>
              <a:t> acesos</a:t>
            </a:r>
          </a:p>
          <a:p>
            <a:pPr marL="38100" indent="0" algn="ctr">
              <a:buNone/>
            </a:pPr>
            <a:r>
              <a:rPr lang="pt-BR" dirty="0"/>
              <a:t>ADC ≥ 719 → 6 </a:t>
            </a:r>
            <a:r>
              <a:rPr lang="pt-BR" dirty="0" err="1"/>
              <a:t>leds</a:t>
            </a:r>
            <a:r>
              <a:rPr lang="pt-BR" dirty="0"/>
              <a:t> acesos</a:t>
            </a:r>
          </a:p>
        </p:txBody>
      </p:sp>
    </p:spTree>
    <p:extLst>
      <p:ext uri="{BB962C8B-B14F-4D97-AF65-F5344CB8AC3E}">
        <p14:creationId xmlns:p14="http://schemas.microsoft.com/office/powerpoint/2010/main" val="2777849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9" name="Título 3">
            <a:extLst>
              <a:ext uri="{FF2B5EF4-FFF2-40B4-BE49-F238E27FC236}">
                <a16:creationId xmlns:a16="http://schemas.microsoft.com/office/drawing/2014/main" id="{0DF2085B-CDE3-4B68-9E54-CA0C0515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</p:spPr>
        <p:txBody>
          <a:bodyPr/>
          <a:lstStyle/>
          <a:p>
            <a:r>
              <a:rPr lang="pt-BR" dirty="0"/>
              <a:t>Programação sem </a:t>
            </a:r>
            <a:r>
              <a:rPr lang="pt-BR" dirty="0" err="1"/>
              <a:t>FreeRTOS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F1F8845-EADA-439E-B762-592D38CA2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780827"/>
            <a:ext cx="4527972" cy="204905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721D005-4B6F-4F17-A48C-94360339E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806" y="4028660"/>
            <a:ext cx="3181044" cy="204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00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sp>
        <p:nvSpPr>
          <p:cNvPr id="19" name="Título 3">
            <a:extLst>
              <a:ext uri="{FF2B5EF4-FFF2-40B4-BE49-F238E27FC236}">
                <a16:creationId xmlns:a16="http://schemas.microsoft.com/office/drawing/2014/main" id="{0DF2085B-CDE3-4B68-9E54-CA0C0515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</p:spPr>
        <p:txBody>
          <a:bodyPr/>
          <a:lstStyle/>
          <a:p>
            <a:r>
              <a:rPr lang="pt-BR" dirty="0"/>
              <a:t>Programação com </a:t>
            </a:r>
            <a:r>
              <a:rPr lang="pt-BR" dirty="0" err="1"/>
              <a:t>FreeRTOS</a:t>
            </a:r>
            <a:r>
              <a:rPr lang="pt-BR" dirty="0"/>
              <a:t> v10.1.1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D426DB2D-F746-4BC2-9CEA-9E5DB371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572974"/>
            <a:ext cx="7571700" cy="1090713"/>
          </a:xfrm>
        </p:spPr>
        <p:txBody>
          <a:bodyPr/>
          <a:lstStyle/>
          <a:p>
            <a:r>
              <a:rPr lang="pt-BR" dirty="0"/>
              <a:t>Para liberar memória algumas bibliotecas do </a:t>
            </a:r>
            <a:r>
              <a:rPr lang="pt-BR" dirty="0" err="1"/>
              <a:t>FreeRTOS</a:t>
            </a:r>
            <a:r>
              <a:rPr lang="pt-BR" dirty="0"/>
              <a:t> foram excluídas do projeto: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4F32049F-1DD0-4622-9A03-28AB15575E76}"/>
              </a:ext>
            </a:extLst>
          </p:cNvPr>
          <p:cNvSpPr txBox="1">
            <a:spLocks/>
          </p:cNvSpPr>
          <p:nvPr/>
        </p:nvSpPr>
        <p:spPr>
          <a:xfrm>
            <a:off x="1364976" y="2888935"/>
            <a:ext cx="3061250" cy="22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pt-BR" kern="0" dirty="0" err="1"/>
              <a:t>croutine</a:t>
            </a:r>
            <a:endParaRPr lang="pt-BR" kern="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kern="0" dirty="0" err="1"/>
              <a:t>event_groups</a:t>
            </a:r>
            <a:endParaRPr lang="pt-BR" kern="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kern="0" dirty="0" err="1"/>
              <a:t>stream_buffer</a:t>
            </a:r>
            <a:endParaRPr lang="pt-BR" kern="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kern="0" dirty="0" err="1"/>
              <a:t>timers</a:t>
            </a:r>
            <a:endParaRPr lang="pt-BR" kern="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DF282A7-14A8-4939-BE68-8060C55FC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455" y="3022507"/>
            <a:ext cx="2439284" cy="213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2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967418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Objetivo</a:t>
            </a:r>
            <a:endParaRPr sz="3200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2779264"/>
            <a:ext cx="7571700" cy="1299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pt-BR" dirty="0"/>
              <a:t>Visualizar as formas de onda da entrada e da saída de uma planta RC através de barras de </a:t>
            </a:r>
            <a:r>
              <a:rPr lang="pt-BR" dirty="0" err="1"/>
              <a:t>leds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sp>
        <p:nvSpPr>
          <p:cNvPr id="19" name="Título 3">
            <a:extLst>
              <a:ext uri="{FF2B5EF4-FFF2-40B4-BE49-F238E27FC236}">
                <a16:creationId xmlns:a16="http://schemas.microsoft.com/office/drawing/2014/main" id="{0DF2085B-CDE3-4B68-9E54-CA0C0515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</p:spPr>
        <p:txBody>
          <a:bodyPr/>
          <a:lstStyle/>
          <a:p>
            <a:r>
              <a:rPr lang="pt-BR" dirty="0"/>
              <a:t>Programação com </a:t>
            </a:r>
            <a:r>
              <a:rPr lang="pt-BR" dirty="0" err="1"/>
              <a:t>FreeRTOS</a:t>
            </a:r>
            <a:r>
              <a:rPr lang="pt-BR" dirty="0"/>
              <a:t> v10.1.1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D426DB2D-F746-4BC2-9CEA-9E5DB371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572975"/>
            <a:ext cx="7571700" cy="2323164"/>
          </a:xfrm>
        </p:spPr>
        <p:txBody>
          <a:bodyPr/>
          <a:lstStyle/>
          <a:p>
            <a:r>
              <a:rPr lang="pt-BR" dirty="0"/>
              <a:t>Foi criados </a:t>
            </a:r>
            <a:r>
              <a:rPr lang="pt-BR" dirty="0" err="1"/>
              <a:t>tasks</a:t>
            </a:r>
            <a:r>
              <a:rPr lang="pt-BR" dirty="0"/>
              <a:t> para ler o valor do ADC e comparar com as faixas de referências</a:t>
            </a:r>
          </a:p>
          <a:p>
            <a:endParaRPr lang="pt-BR" dirty="0"/>
          </a:p>
          <a:p>
            <a:r>
              <a:rPr lang="pt-BR" dirty="0"/>
              <a:t>Para evitar bugs no ADC foi usado </a:t>
            </a:r>
            <a:r>
              <a:rPr lang="pt-BR" dirty="0" err="1"/>
              <a:t>mutex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C74215-4F38-41E6-9480-ABE93976E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743" y="5199209"/>
            <a:ext cx="4958516" cy="25531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AE81E7C-0AD3-40BC-AA7A-E5891165D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742" y="4121388"/>
            <a:ext cx="4958516" cy="47985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A07BE35-39A7-465C-BFB6-C30A95B72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2742" y="4672036"/>
            <a:ext cx="4958516" cy="45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53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3864C93-5BA8-4DAB-B3E7-382B90F48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830" y="557232"/>
            <a:ext cx="5836340" cy="574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24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7BA2746-FDBA-4070-86EF-EF3651DB2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2" y="847725"/>
            <a:ext cx="70008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88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19" name="Título 3">
            <a:extLst>
              <a:ext uri="{FF2B5EF4-FFF2-40B4-BE49-F238E27FC236}">
                <a16:creationId xmlns:a16="http://schemas.microsoft.com/office/drawing/2014/main" id="{0DF2085B-CDE3-4B68-9E54-CA0C0515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</p:spPr>
        <p:txBody>
          <a:bodyPr/>
          <a:lstStyle/>
          <a:p>
            <a:r>
              <a:rPr lang="pt-BR" dirty="0"/>
              <a:t>Uso de Memória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9E0A2A-9B0C-4740-B5F5-C7EFF4252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4668" y="5215283"/>
            <a:ext cx="1494664" cy="525000"/>
          </a:xfrm>
        </p:spPr>
        <p:txBody>
          <a:bodyPr/>
          <a:lstStyle/>
          <a:p>
            <a:pPr marL="38100" indent="0">
              <a:buNone/>
            </a:pPr>
            <a:r>
              <a:rPr lang="pt-BR" sz="1600" dirty="0"/>
              <a:t>Com </a:t>
            </a:r>
            <a:r>
              <a:rPr lang="pt-BR" sz="1600" dirty="0" err="1"/>
              <a:t>FreeRTOS</a:t>
            </a:r>
            <a:endParaRPr lang="pt-BR" sz="1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BF5E732-7BF0-444E-B951-E2810BAB0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719884"/>
            <a:ext cx="3028950" cy="1085850"/>
          </a:xfrm>
          <a:prstGeom prst="rect">
            <a:avLst/>
          </a:prstGeom>
        </p:spPr>
      </p:pic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596DBB6A-3CF9-4C52-A7F0-ADF8E52AFD05}"/>
              </a:ext>
            </a:extLst>
          </p:cNvPr>
          <p:cNvSpPr txBox="1">
            <a:spLocks/>
          </p:cNvSpPr>
          <p:nvPr/>
        </p:nvSpPr>
        <p:spPr>
          <a:xfrm>
            <a:off x="1553293" y="2904000"/>
            <a:ext cx="1494664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8100" indent="0" algn="ctr">
              <a:buFont typeface="Source Sans Pro"/>
              <a:buNone/>
            </a:pPr>
            <a:r>
              <a:rPr lang="pt-BR" sz="1600" kern="0" dirty="0"/>
              <a:t>MCC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DF37346-FBC9-463E-AB60-5EE7F8729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902" y="1827675"/>
            <a:ext cx="3086100" cy="1076325"/>
          </a:xfrm>
          <a:prstGeom prst="rect">
            <a:avLst/>
          </a:prstGeom>
        </p:spPr>
      </p:pic>
      <p:sp>
        <p:nvSpPr>
          <p:cNvPr id="14" name="Espaço Reservado para Texto 4">
            <a:extLst>
              <a:ext uri="{FF2B5EF4-FFF2-40B4-BE49-F238E27FC236}">
                <a16:creationId xmlns:a16="http://schemas.microsoft.com/office/drawing/2014/main" id="{E2F8D781-2E94-41A7-85D1-EA0314C64651}"/>
              </a:ext>
            </a:extLst>
          </p:cNvPr>
          <p:cNvSpPr txBox="1">
            <a:spLocks/>
          </p:cNvSpPr>
          <p:nvPr/>
        </p:nvSpPr>
        <p:spPr>
          <a:xfrm>
            <a:off x="6096043" y="2904000"/>
            <a:ext cx="1494664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8100" indent="0">
              <a:buFont typeface="Source Sans Pro"/>
              <a:buNone/>
            </a:pPr>
            <a:r>
              <a:rPr lang="pt-BR" sz="1600" kern="0" dirty="0"/>
              <a:t>Sem </a:t>
            </a:r>
            <a:r>
              <a:rPr lang="pt-BR" sz="1600" kern="0" dirty="0" err="1"/>
              <a:t>FreeRTOS</a:t>
            </a:r>
            <a:endParaRPr lang="pt-BR" sz="1600" kern="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C1F531B-A787-4CEB-BD7B-38790CA4D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612" y="4129433"/>
            <a:ext cx="31527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54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ctrTitle" idx="4294967295"/>
          </p:nvPr>
        </p:nvSpPr>
        <p:spPr>
          <a:xfrm>
            <a:off x="631984" y="136346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dirty="0"/>
              <a:t>Obrigado</a:t>
            </a:r>
            <a:r>
              <a:rPr lang="en" sz="6000" b="1" dirty="0"/>
              <a:t>!</a:t>
            </a:r>
            <a:endParaRPr sz="6000" b="1" dirty="0"/>
          </a:p>
        </p:txBody>
      </p:sp>
      <p:sp>
        <p:nvSpPr>
          <p:cNvPr id="376" name="Google Shape;376;p36"/>
          <p:cNvSpPr txBox="1">
            <a:spLocks noGrp="1"/>
          </p:cNvSpPr>
          <p:nvPr>
            <p:ph type="subTitle" idx="4294967295"/>
          </p:nvPr>
        </p:nvSpPr>
        <p:spPr>
          <a:xfrm>
            <a:off x="631984" y="2909963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/>
              <a:t>Perguntas</a:t>
            </a:r>
            <a:r>
              <a:rPr lang="en" sz="3600" b="1" dirty="0"/>
              <a:t>?</a:t>
            </a:r>
            <a:endParaRPr sz="3600" b="1" dirty="0"/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126436" y="2034925"/>
            <a:ext cx="7277948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2.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/>
              <a:t>Escolha dos Componentes</a:t>
            </a:r>
            <a:endParaRPr sz="4200"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6034218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Hardware para Controle dos </a:t>
            </a:r>
            <a:r>
              <a:rPr lang="pt-BR" dirty="0" err="1"/>
              <a:t>Leds</a:t>
            </a:r>
            <a:endParaRPr lang="pt-BR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err="1"/>
              <a:t>Amp</a:t>
            </a:r>
            <a:r>
              <a:rPr lang="pt-BR" dirty="0"/>
              <a:t> </a:t>
            </a:r>
            <a:r>
              <a:rPr lang="pt-BR" dirty="0" err="1"/>
              <a:t>Op</a:t>
            </a:r>
            <a:r>
              <a:rPr lang="pt-BR" dirty="0"/>
              <a:t> para o Filtro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869634" y="1600200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Escolha do Hardware Para Controle dos </a:t>
            </a:r>
            <a:r>
              <a:rPr lang="pt-BR" dirty="0" err="1"/>
              <a:t>Leds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9" y="1600200"/>
            <a:ext cx="3785851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pt-BR" sz="2800" dirty="0"/>
              <a:t>Indicador de barra ou ponto móvel (LM3914)</a:t>
            </a:r>
          </a:p>
          <a:p>
            <a:pPr indent="-457200"/>
            <a:endParaRPr lang="pt-BR" sz="2800" dirty="0"/>
          </a:p>
          <a:p>
            <a:pPr indent="-457200"/>
            <a:r>
              <a:rPr lang="pt-BR" sz="2600" dirty="0"/>
              <a:t>Preço: $2.85</a:t>
            </a:r>
          </a:p>
          <a:p>
            <a:pPr indent="-457200"/>
            <a:r>
              <a:rPr lang="pt-BR" sz="2600" dirty="0"/>
              <a:t>Total: 3 x 2.85 = $8.55</a:t>
            </a:r>
          </a:p>
          <a:p>
            <a:pPr indent="-457200"/>
            <a:endParaRPr lang="pt-BR" sz="2600" dirty="0"/>
          </a:p>
          <a:p>
            <a:pPr indent="-457200"/>
            <a:r>
              <a:rPr lang="pt-BR" sz="2600" dirty="0"/>
              <a:t>Controle de até 10 </a:t>
            </a:r>
            <a:r>
              <a:rPr lang="pt-BR" sz="2600" dirty="0" err="1"/>
              <a:t>leds</a:t>
            </a:r>
            <a:endParaRPr lang="pt-BR" sz="2600" dirty="0"/>
          </a:p>
          <a:p>
            <a:pPr indent="-457200"/>
            <a:endParaRPr lang="pt-BR" sz="2600" dirty="0"/>
          </a:p>
          <a:p>
            <a:pPr indent="-457200"/>
            <a:endParaRPr sz="2600" dirty="0"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334" y="1866900"/>
            <a:ext cx="3275700" cy="3275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869634" y="1600200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Escolha do Hardware Para Controle dos </a:t>
            </a:r>
            <a:r>
              <a:rPr lang="pt-BR" dirty="0" err="1"/>
              <a:t>Leds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8" y="1600200"/>
            <a:ext cx="4307225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pt-BR" sz="2800" dirty="0"/>
              <a:t>Microcontrolador (</a:t>
            </a:r>
            <a:r>
              <a:rPr lang="en-US" dirty="0"/>
              <a:t>PIC32MM0032GPL028</a:t>
            </a:r>
            <a:r>
              <a:rPr lang="pt-BR" sz="2800" dirty="0"/>
              <a:t>)</a:t>
            </a:r>
          </a:p>
          <a:p>
            <a:pPr indent="-457200"/>
            <a:endParaRPr lang="pt-BR" sz="2800" dirty="0"/>
          </a:p>
          <a:p>
            <a:pPr indent="-457200"/>
            <a:r>
              <a:rPr lang="pt-BR" sz="2600" dirty="0"/>
              <a:t>Preço: $1.29</a:t>
            </a:r>
          </a:p>
          <a:p>
            <a:pPr indent="-457200"/>
            <a:endParaRPr lang="pt-BR" sz="2600" dirty="0"/>
          </a:p>
          <a:p>
            <a:pPr indent="-457200"/>
            <a:r>
              <a:rPr lang="pt-BR" sz="2600" dirty="0"/>
              <a:t>Menor quantidade de </a:t>
            </a:r>
            <a:r>
              <a:rPr lang="pt-BR" sz="2600" dirty="0" err="1"/>
              <a:t>leds</a:t>
            </a:r>
            <a:r>
              <a:rPr lang="pt-BR" sz="2600" dirty="0"/>
              <a:t> (22 pinos - 6 </a:t>
            </a:r>
            <a:r>
              <a:rPr lang="pt-BR" sz="2600" dirty="0" err="1"/>
              <a:t>leds</a:t>
            </a:r>
            <a:r>
              <a:rPr lang="pt-BR" sz="2600" dirty="0"/>
              <a:t> por barra)</a:t>
            </a:r>
          </a:p>
          <a:p>
            <a:pPr indent="-457200"/>
            <a:endParaRPr sz="26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" name="Google Shape;152;p21">
            <a:extLst>
              <a:ext uri="{FF2B5EF4-FFF2-40B4-BE49-F238E27FC236}">
                <a16:creationId xmlns:a16="http://schemas.microsoft.com/office/drawing/2014/main" id="{087D4ACB-9EE5-49E0-BF37-CFD79F1A0344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334" y="2272559"/>
            <a:ext cx="3275700" cy="2464381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378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289295" y="1610139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Escolha do </a:t>
            </a:r>
            <a:r>
              <a:rPr lang="pt-BR" dirty="0" err="1"/>
              <a:t>Amp</a:t>
            </a:r>
            <a:r>
              <a:rPr lang="pt-BR" dirty="0"/>
              <a:t> </a:t>
            </a:r>
            <a:r>
              <a:rPr lang="pt-BR" dirty="0" err="1"/>
              <a:t>Op</a:t>
            </a:r>
            <a:r>
              <a:rPr lang="pt-BR" dirty="0"/>
              <a:t> para o Filtro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4753922" y="1610139"/>
            <a:ext cx="4040524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pt-BR" sz="2800" dirty="0" err="1"/>
              <a:t>Amp</a:t>
            </a:r>
            <a:r>
              <a:rPr lang="pt-BR" sz="2800" dirty="0"/>
              <a:t> </a:t>
            </a:r>
            <a:r>
              <a:rPr lang="pt-BR" sz="2800" dirty="0" err="1"/>
              <a:t>Op</a:t>
            </a:r>
            <a:r>
              <a:rPr lang="pt-BR" sz="2800" dirty="0"/>
              <a:t> </a:t>
            </a:r>
            <a:r>
              <a:rPr lang="pt-BR" sz="2800" dirty="0" err="1"/>
              <a:t>Rail-to-Rail</a:t>
            </a:r>
            <a:r>
              <a:rPr lang="pt-BR" sz="2800" dirty="0"/>
              <a:t> (</a:t>
            </a:r>
            <a:r>
              <a:rPr lang="en-US" dirty="0"/>
              <a:t>MCP6231</a:t>
            </a:r>
            <a:r>
              <a:rPr lang="pt-BR" sz="2800" dirty="0"/>
              <a:t>)</a:t>
            </a:r>
          </a:p>
          <a:p>
            <a:pPr indent="-457200"/>
            <a:endParaRPr lang="pt-BR" sz="2800" dirty="0"/>
          </a:p>
          <a:p>
            <a:pPr indent="-457200"/>
            <a:r>
              <a:rPr lang="pt-BR" sz="2600" dirty="0"/>
              <a:t>Preço: $0.31</a:t>
            </a:r>
          </a:p>
          <a:p>
            <a:pPr indent="-457200"/>
            <a:endParaRPr lang="pt-BR" sz="2600" dirty="0"/>
          </a:p>
          <a:p>
            <a:pPr indent="-457200"/>
            <a:r>
              <a:rPr lang="pt-BR" sz="2600" dirty="0"/>
              <a:t>Tensão de Alimentação: 1.8V até 5.5V</a:t>
            </a:r>
            <a:endParaRPr sz="26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1" name="Google Shape;152;p21">
            <a:extLst>
              <a:ext uri="{FF2B5EF4-FFF2-40B4-BE49-F238E27FC236}">
                <a16:creationId xmlns:a16="http://schemas.microsoft.com/office/drawing/2014/main" id="{02C225D2-34BB-43D8-A8BF-BC4346439BBC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67" y="2196809"/>
            <a:ext cx="2494956" cy="2464381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725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429000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Filtros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Planta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Microcontrolador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err="1"/>
              <a:t>Leds</a:t>
            </a:r>
            <a:endParaRPr lang="pt-BR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Conectores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97;p15">
            <a:extLst>
              <a:ext uri="{FF2B5EF4-FFF2-40B4-BE49-F238E27FC236}">
                <a16:creationId xmlns:a16="http://schemas.microsoft.com/office/drawing/2014/main" id="{C77FFB9A-E9CE-4B11-AB17-98356E4D3A90}"/>
              </a:ext>
            </a:extLst>
          </p:cNvPr>
          <p:cNvSpPr txBox="1">
            <a:spLocks/>
          </p:cNvSpPr>
          <p:nvPr/>
        </p:nvSpPr>
        <p:spPr>
          <a:xfrm>
            <a:off x="1546025" y="1882500"/>
            <a:ext cx="6806244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pt-BR" sz="6000" kern="0" dirty="0">
                <a:solidFill>
                  <a:srgbClr val="CFD8DC"/>
                </a:solidFill>
              </a:rPr>
              <a:t>3.</a:t>
            </a:r>
          </a:p>
          <a:p>
            <a:r>
              <a:rPr lang="pt-BR" sz="4400" kern="0" dirty="0"/>
              <a:t>Esquemático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9" name="Título 3">
            <a:extLst>
              <a:ext uri="{FF2B5EF4-FFF2-40B4-BE49-F238E27FC236}">
                <a16:creationId xmlns:a16="http://schemas.microsoft.com/office/drawing/2014/main" id="{0DF2085B-CDE3-4B68-9E54-CA0C0515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</p:spPr>
        <p:txBody>
          <a:bodyPr/>
          <a:lstStyle/>
          <a:p>
            <a:r>
              <a:rPr lang="pt-BR" dirty="0"/>
              <a:t>Filtros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D426DB2D-F746-4BC2-9CEA-9E5DB371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572975"/>
            <a:ext cx="7571700" cy="1630776"/>
          </a:xfrm>
        </p:spPr>
        <p:txBody>
          <a:bodyPr/>
          <a:lstStyle/>
          <a:p>
            <a:r>
              <a:rPr lang="pt-BR" dirty="0"/>
              <a:t>Para filtrar o PWM foi projetado um filtro passa baixa com frequência de corte de 338.62Hz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D1F574A-4B19-4F3D-94F7-7CB87C843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67" y="3429000"/>
            <a:ext cx="7948666" cy="26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6463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TM02892315[[fn=Mecha]]</Template>
  <TotalTime>1031</TotalTime>
  <Words>730</Words>
  <Application>Microsoft Office PowerPoint</Application>
  <PresentationFormat>Apresentação na tela (4:3)</PresentationFormat>
  <Paragraphs>199</Paragraphs>
  <Slides>34</Slides>
  <Notes>34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Roboto Slab</vt:lpstr>
      <vt:lpstr>Source Sans Pro</vt:lpstr>
      <vt:lpstr>Wingdings 2</vt:lpstr>
      <vt:lpstr>HDOfficeLightV0</vt:lpstr>
      <vt:lpstr>Cordelia template</vt:lpstr>
      <vt:lpstr>Desenvolvendo um produto utilizando o PIC32MM com FreeRTOS</vt:lpstr>
      <vt:lpstr>1. Objetivo do Projeto</vt:lpstr>
      <vt:lpstr>Objetivo</vt:lpstr>
      <vt:lpstr>2. Escolha dos Componentes</vt:lpstr>
      <vt:lpstr>Escolha do Hardware Para Controle dos Leds</vt:lpstr>
      <vt:lpstr>Escolha do Hardware Para Controle dos Leds</vt:lpstr>
      <vt:lpstr>Escolha do Amp Op para o Filtro</vt:lpstr>
      <vt:lpstr>Apresentação do PowerPoint</vt:lpstr>
      <vt:lpstr>Filtros</vt:lpstr>
      <vt:lpstr>Planta</vt:lpstr>
      <vt:lpstr>Microcontrolador</vt:lpstr>
      <vt:lpstr>Leds</vt:lpstr>
      <vt:lpstr>Conectores</vt:lpstr>
      <vt:lpstr>Apresentação do PowerPoint</vt:lpstr>
      <vt:lpstr>Apresentação do PowerPoint</vt:lpstr>
      <vt:lpstr>Apresentação do PowerPoint</vt:lpstr>
      <vt:lpstr>5. Orçamento</vt:lpstr>
      <vt:lpstr>Apresentação do PowerPoint</vt:lpstr>
      <vt:lpstr>Apresentação do PowerPoint</vt:lpstr>
      <vt:lpstr>MCC</vt:lpstr>
      <vt:lpstr>MCC</vt:lpstr>
      <vt:lpstr>MCC</vt:lpstr>
      <vt:lpstr>MCC</vt:lpstr>
      <vt:lpstr>Apresentação do PowerPoint</vt:lpstr>
      <vt:lpstr>Programação sem FreeRTOS</vt:lpstr>
      <vt:lpstr>Compressão</vt:lpstr>
      <vt:lpstr>Faixas e Quantidade de Leds Acesos</vt:lpstr>
      <vt:lpstr>Programação sem FreeRTOS</vt:lpstr>
      <vt:lpstr>Programação com FreeRTOS v10.1.1</vt:lpstr>
      <vt:lpstr>Programação com FreeRTOS v10.1.1</vt:lpstr>
      <vt:lpstr>Apresentação do PowerPoint</vt:lpstr>
      <vt:lpstr>Apresentação do PowerPoint</vt:lpstr>
      <vt:lpstr>Uso de Memória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Murilo Marques Pinto</dc:creator>
  <cp:lastModifiedBy>Murilo Marques Pinto</cp:lastModifiedBy>
  <cp:revision>41</cp:revision>
  <dcterms:created xsi:type="dcterms:W3CDTF">2018-10-26T19:36:57Z</dcterms:created>
  <dcterms:modified xsi:type="dcterms:W3CDTF">2018-10-29T14:16:29Z</dcterms:modified>
</cp:coreProperties>
</file>