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1" r:id="rId20"/>
    <p:sldId id="273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4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2ED004-0465-E93E-5359-8EE748657612}" v="1" dt="2020-02-18T16:59:51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Henrique Baleroni Guerra" userId="S::fernando.guerra@sp.senai.br::19f45001-1de6-45ee-adf0-9df10da743f8" providerId="AD" clId="Web-{362ED004-0465-E93E-5359-8EE748657612}"/>
    <pc:docChg chg="delSld">
      <pc:chgData name="Fernando Henrique Baleroni Guerra" userId="S::fernando.guerra@sp.senai.br::19f45001-1de6-45ee-adf0-9df10da743f8" providerId="AD" clId="Web-{362ED004-0465-E93E-5359-8EE748657612}" dt="2020-02-18T16:59:51.864" v="0"/>
      <pc:docMkLst>
        <pc:docMk/>
      </pc:docMkLst>
      <pc:sldChg chg="del">
        <pc:chgData name="Fernando Henrique Baleroni Guerra" userId="S::fernando.guerra@sp.senai.br::19f45001-1de6-45ee-adf0-9df10da743f8" providerId="AD" clId="Web-{362ED004-0465-E93E-5359-8EE748657612}" dt="2020-02-18T16:59:51.864" v="0"/>
        <pc:sldMkLst>
          <pc:docMk/>
          <pc:sldMk cId="1969703349" sldId="25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2214D53-C5DB-4D36-AEC7-FA03FEDB0D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DD298D5-E3A2-4B41-9A62-1AA6DE029A8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1C11-6948-4F26-83B4-A28C7DC1C826}" type="datetimeFigureOut">
              <a:rPr lang="pt-BR" smtClean="0"/>
              <a:t>18/02/2020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9E2644-8CCE-4448-9A38-F89A76D083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4382DC-26F6-4259-A337-C87367BC14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8CBBE-F162-437A-9C60-464BF7CC5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815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726D7-26E1-4844-83ED-7FFC1F6E4D53}" type="datetimeFigureOut">
              <a:rPr lang="pt-BR" smtClean="0"/>
              <a:t>18/02/2020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EC899-1EFA-4E9D-98C4-71BEC7E29E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423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18/02/2020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394DC91-54EC-44C0-B068-31447CE833EF}"/>
              </a:ext>
            </a:extLst>
          </p:cNvPr>
          <p:cNvSpPr/>
          <p:nvPr userDrawn="1"/>
        </p:nvSpPr>
        <p:spPr>
          <a:xfrm>
            <a:off x="0" y="0"/>
            <a:ext cx="12192000" cy="69189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0572963C-8A23-49CC-AEDB-47B850BE43D7}"/>
              </a:ext>
            </a:extLst>
          </p:cNvPr>
          <p:cNvSpPr/>
          <p:nvPr userDrawn="1"/>
        </p:nvSpPr>
        <p:spPr>
          <a:xfrm>
            <a:off x="0" y="5534297"/>
            <a:ext cx="2743200" cy="1384663"/>
          </a:xfrm>
          <a:prstGeom prst="rtTriangle">
            <a:avLst/>
          </a:prstGeom>
          <a:solidFill>
            <a:srgbClr val="9C4E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DD12DDB2-D2FF-46B3-A3D0-65B3CC126C70}"/>
              </a:ext>
            </a:extLst>
          </p:cNvPr>
          <p:cNvSpPr/>
          <p:nvPr userDrawn="1"/>
        </p:nvSpPr>
        <p:spPr>
          <a:xfrm rot="10800000">
            <a:off x="6923314" y="0"/>
            <a:ext cx="5268686" cy="3335383"/>
          </a:xfrm>
          <a:prstGeom prst="rtTriangle">
            <a:avLst/>
          </a:prstGeom>
          <a:solidFill>
            <a:srgbClr val="9C4E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32285DC8-F869-49AC-9A5F-35722F79B09F}"/>
              </a:ext>
            </a:extLst>
          </p:cNvPr>
          <p:cNvSpPr/>
          <p:nvPr userDrawn="1"/>
        </p:nvSpPr>
        <p:spPr>
          <a:xfrm rot="5400000">
            <a:off x="8107680" y="914401"/>
            <a:ext cx="1663337" cy="1750423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1B2C50D-D3F0-419F-A318-994126E3FBB3}"/>
              </a:ext>
            </a:extLst>
          </p:cNvPr>
          <p:cNvSpPr/>
          <p:nvPr userDrawn="1"/>
        </p:nvSpPr>
        <p:spPr>
          <a:xfrm>
            <a:off x="0" y="1260264"/>
            <a:ext cx="5617029" cy="762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167D759-C801-4982-9CDA-01014A46EBCB}"/>
              </a:ext>
            </a:extLst>
          </p:cNvPr>
          <p:cNvSpPr txBox="1"/>
          <p:nvPr userDrawn="1"/>
        </p:nvSpPr>
        <p:spPr>
          <a:xfrm>
            <a:off x="274320" y="1348876"/>
            <a:ext cx="5207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Título do Slide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6610C9E-4CBE-46B8-8B12-090124D535CA}"/>
              </a:ext>
            </a:extLst>
          </p:cNvPr>
          <p:cNvSpPr txBox="1"/>
          <p:nvPr userDrawn="1"/>
        </p:nvSpPr>
        <p:spPr>
          <a:xfrm>
            <a:off x="204652" y="6226628"/>
            <a:ext cx="4197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Escola SENAI de Informática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9E173C2-3906-463E-9978-80ADA67614FE}"/>
              </a:ext>
            </a:extLst>
          </p:cNvPr>
          <p:cNvSpPr txBox="1"/>
          <p:nvPr userDrawn="1"/>
        </p:nvSpPr>
        <p:spPr>
          <a:xfrm>
            <a:off x="274320" y="2328078"/>
            <a:ext cx="76591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ASSUNTO EM QUESTÃO</a:t>
            </a:r>
          </a:p>
        </p:txBody>
      </p:sp>
    </p:spTree>
    <p:extLst>
      <p:ext uri="{BB962C8B-B14F-4D97-AF65-F5344CB8AC3E}">
        <p14:creationId xmlns:p14="http://schemas.microsoft.com/office/powerpoint/2010/main" val="316884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18/02/2020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538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18/02/2020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49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56EBA9F4-9C29-45C1-AF71-6C83C8E07BB8}"/>
              </a:ext>
            </a:extLst>
          </p:cNvPr>
          <p:cNvSpPr/>
          <p:nvPr userDrawn="1"/>
        </p:nvSpPr>
        <p:spPr>
          <a:xfrm>
            <a:off x="0" y="0"/>
            <a:ext cx="12192000" cy="69189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8347C192-3A72-4706-914D-067592DD535B}"/>
              </a:ext>
            </a:extLst>
          </p:cNvPr>
          <p:cNvSpPr/>
          <p:nvPr userDrawn="1"/>
        </p:nvSpPr>
        <p:spPr>
          <a:xfrm>
            <a:off x="0" y="5534297"/>
            <a:ext cx="2743200" cy="1384663"/>
          </a:xfrm>
          <a:prstGeom prst="rtTriangle">
            <a:avLst/>
          </a:prstGeom>
          <a:solidFill>
            <a:srgbClr val="9C4E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81465C48-012F-4A5E-AAEF-0053C247DED8}"/>
              </a:ext>
            </a:extLst>
          </p:cNvPr>
          <p:cNvSpPr/>
          <p:nvPr userDrawn="1"/>
        </p:nvSpPr>
        <p:spPr>
          <a:xfrm rot="10800000">
            <a:off x="6923314" y="0"/>
            <a:ext cx="5268686" cy="3335383"/>
          </a:xfrm>
          <a:prstGeom prst="rtTriangle">
            <a:avLst/>
          </a:prstGeom>
          <a:solidFill>
            <a:srgbClr val="9C4E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871E27B4-B225-44B4-ABB7-D6E32D6B9543}"/>
              </a:ext>
            </a:extLst>
          </p:cNvPr>
          <p:cNvSpPr/>
          <p:nvPr userDrawn="1"/>
        </p:nvSpPr>
        <p:spPr>
          <a:xfrm rot="5400000">
            <a:off x="8107680" y="914401"/>
            <a:ext cx="1663337" cy="1750423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FA0469E-2CE2-497C-A265-53631D4BDFDB}"/>
              </a:ext>
            </a:extLst>
          </p:cNvPr>
          <p:cNvSpPr txBox="1"/>
          <p:nvPr userDrawn="1"/>
        </p:nvSpPr>
        <p:spPr>
          <a:xfrm>
            <a:off x="200298" y="6226628"/>
            <a:ext cx="4197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Escola SENAI de Informática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1F47ADAD-847B-43B4-B39E-092043405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4800" b="1">
                <a:solidFill>
                  <a:srgbClr val="9C4EE2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07643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18/02/2020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17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18/02/2020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3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18/02/2020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36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18/02/2020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26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18/02/2020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71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18/02/2020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1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18/02/2020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27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DC8DF-3FB5-482E-9ADC-27315D300C51}" type="datetimeFigureOut">
              <a:rPr lang="pt-BR" smtClean="0"/>
              <a:t>18/02/2020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15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12192000" cy="69189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7" name="Triângulo Retângulo 6"/>
          <p:cNvSpPr/>
          <p:nvPr/>
        </p:nvSpPr>
        <p:spPr>
          <a:xfrm>
            <a:off x="0" y="5534297"/>
            <a:ext cx="2743200" cy="1384663"/>
          </a:xfrm>
          <a:prstGeom prst="rtTriangle">
            <a:avLst/>
          </a:prstGeom>
          <a:solidFill>
            <a:srgbClr val="9C4E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Retângulo 8"/>
          <p:cNvSpPr/>
          <p:nvPr/>
        </p:nvSpPr>
        <p:spPr>
          <a:xfrm rot="10800000">
            <a:off x="6923314" y="0"/>
            <a:ext cx="5268686" cy="3335383"/>
          </a:xfrm>
          <a:prstGeom prst="rtTriangle">
            <a:avLst/>
          </a:prstGeom>
          <a:solidFill>
            <a:srgbClr val="9C4E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ângulo Retângulo 10"/>
          <p:cNvSpPr/>
          <p:nvPr/>
        </p:nvSpPr>
        <p:spPr>
          <a:xfrm rot="5400000">
            <a:off x="8107680" y="914401"/>
            <a:ext cx="1663337" cy="1750423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0" y="1260264"/>
            <a:ext cx="5617029" cy="762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74320" y="1348876"/>
            <a:ext cx="5207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SPRINT 1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04652" y="6226628"/>
            <a:ext cx="4197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Escola SENAI de Informática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74320" y="2709893"/>
            <a:ext cx="907251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2">
                    <a:lumMod val="25000"/>
                  </a:schemeClr>
                </a:solidFill>
                <a:latin typeface="Abadi MT Condensed Extra Bold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Metodologias Ágeis</a:t>
            </a:r>
          </a:p>
          <a:p>
            <a:r>
              <a:rPr lang="pt-BR" sz="6600" b="1" dirty="0">
                <a:solidFill>
                  <a:schemeClr val="bg2">
                    <a:lumMod val="25000"/>
                  </a:schemeClr>
                </a:solidFill>
                <a:latin typeface="Abadi MT Condensed Extra Bold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Scrum &amp; </a:t>
            </a:r>
            <a:r>
              <a:rPr lang="pt-BR" sz="6600" b="1" dirty="0" err="1">
                <a:solidFill>
                  <a:schemeClr val="bg2">
                    <a:lumMod val="25000"/>
                  </a:schemeClr>
                </a:solidFill>
                <a:latin typeface="Abadi MT Condensed Extra Bold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Kanban</a:t>
            </a:r>
            <a:endParaRPr lang="pt-BR" sz="6600" b="1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2E699-CAE5-4B3D-861E-9C22BB54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Scrum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CA472A0-B68A-47D7-ACD4-8D540FB5158D}"/>
              </a:ext>
            </a:extLst>
          </p:cNvPr>
          <p:cNvSpPr txBox="1"/>
          <p:nvPr/>
        </p:nvSpPr>
        <p:spPr>
          <a:xfrm>
            <a:off x="838201" y="1690688"/>
            <a:ext cx="71339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Ao final de cada Sprint é feito um Sprint Review Meeting. Durante esta reunião, o </a:t>
            </a:r>
            <a:r>
              <a:rPr lang="pt-BR" sz="4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Scrum Team </a:t>
            </a:r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mostra o que foi alcançado durante o Sprint. Tipicamente, isso tem o formato de um demo das novas funcionalidades.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4026354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2E699-CAE5-4B3D-861E-9C22BB54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Kanban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CA472A0-B68A-47D7-ACD4-8D540FB5158D}"/>
              </a:ext>
            </a:extLst>
          </p:cNvPr>
          <p:cNvSpPr txBox="1"/>
          <p:nvPr/>
        </p:nvSpPr>
        <p:spPr>
          <a:xfrm>
            <a:off x="838201" y="1690688"/>
            <a:ext cx="71339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 </a:t>
            </a:r>
            <a:r>
              <a:rPr lang="pt-BR" sz="40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Kanban</a:t>
            </a:r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foi inventado por </a:t>
            </a:r>
            <a:r>
              <a:rPr lang="pt-BR" sz="40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Taiichi</a:t>
            </a:r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pt-BR" sz="40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Ohno</a:t>
            </a:r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em 1953 e significa “cartão visual”. Foi desenvolvido pela Toyota para o processo de produção conhecido como Just-In-Time”</a:t>
            </a:r>
          </a:p>
        </p:txBody>
      </p:sp>
    </p:spTree>
    <p:extLst>
      <p:ext uri="{BB962C8B-B14F-4D97-AF65-F5344CB8AC3E}">
        <p14:creationId xmlns:p14="http://schemas.microsoft.com/office/powerpoint/2010/main" val="3160030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2E699-CAE5-4B3D-861E-9C22BB54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Kanban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CA472A0-B68A-47D7-ACD4-8D540FB5158D}"/>
              </a:ext>
            </a:extLst>
          </p:cNvPr>
          <p:cNvSpPr txBox="1"/>
          <p:nvPr/>
        </p:nvSpPr>
        <p:spPr>
          <a:xfrm>
            <a:off x="838201" y="1690688"/>
            <a:ext cx="71339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 sistema </a:t>
            </a:r>
            <a:r>
              <a:rPr lang="pt-BR" sz="40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kanban</a:t>
            </a:r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:</a:t>
            </a:r>
          </a:p>
          <a:p>
            <a:pPr lvl="0"/>
            <a:endParaRPr lang="pt-BR" sz="4000" dirty="0"/>
          </a:p>
          <a:p>
            <a:pPr lvl="0"/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</a:t>
            </a:r>
            <a:r>
              <a:rPr lang="pt-BR" sz="40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To</a:t>
            </a:r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Do (para fazer);</a:t>
            </a:r>
            <a:endParaRPr lang="pt-BR" sz="4000" dirty="0"/>
          </a:p>
          <a:p>
            <a:pPr lvl="0"/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</a:t>
            </a:r>
            <a:r>
              <a:rPr lang="pt-BR" sz="40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Doing</a:t>
            </a:r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(fazendo);</a:t>
            </a:r>
            <a:endParaRPr lang="pt-BR" sz="4000" dirty="0"/>
          </a:p>
          <a:p>
            <a:pPr lvl="0"/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</a:t>
            </a:r>
            <a:r>
              <a:rPr lang="pt-BR" sz="40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Done</a:t>
            </a:r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(concluído).</a:t>
            </a:r>
          </a:p>
        </p:txBody>
      </p:sp>
    </p:spTree>
    <p:extLst>
      <p:ext uri="{BB962C8B-B14F-4D97-AF65-F5344CB8AC3E}">
        <p14:creationId xmlns:p14="http://schemas.microsoft.com/office/powerpoint/2010/main" val="698062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2E699-CAE5-4B3D-861E-9C22BB54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Kanban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CA472A0-B68A-47D7-ACD4-8D540FB5158D}"/>
              </a:ext>
            </a:extLst>
          </p:cNvPr>
          <p:cNvSpPr txBox="1"/>
          <p:nvPr/>
        </p:nvSpPr>
        <p:spPr>
          <a:xfrm>
            <a:off x="838201" y="1690688"/>
            <a:ext cx="71339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Os campos anteriores são abastecidos com cartões com cores diferentes para indicar em que momento está a tarefa e com a descrição da tarefa.</a:t>
            </a:r>
          </a:p>
        </p:txBody>
      </p:sp>
    </p:spTree>
    <p:extLst>
      <p:ext uri="{BB962C8B-B14F-4D97-AF65-F5344CB8AC3E}">
        <p14:creationId xmlns:p14="http://schemas.microsoft.com/office/powerpoint/2010/main" val="180326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2E699-CAE5-4B3D-861E-9C22BB54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Kanban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CA472A0-B68A-47D7-ACD4-8D540FB5158D}"/>
              </a:ext>
            </a:extLst>
          </p:cNvPr>
          <p:cNvSpPr txBox="1"/>
          <p:nvPr/>
        </p:nvSpPr>
        <p:spPr>
          <a:xfrm>
            <a:off x="838201" y="1690688"/>
            <a:ext cx="71339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Na medida em que as tarefas são executadas ele mesmo vai mudando o cartão de lugar, para </a:t>
            </a:r>
            <a:r>
              <a:rPr lang="pt-BR" sz="40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Doing</a:t>
            </a:r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e </a:t>
            </a:r>
            <a:r>
              <a:rPr lang="pt-BR" sz="40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Done</a:t>
            </a:r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escrevendo a próxima tarefa a ser desenvolvida e indicando um responsável.</a:t>
            </a:r>
          </a:p>
        </p:txBody>
      </p:sp>
    </p:spTree>
    <p:extLst>
      <p:ext uri="{BB962C8B-B14F-4D97-AF65-F5344CB8AC3E}">
        <p14:creationId xmlns:p14="http://schemas.microsoft.com/office/powerpoint/2010/main" val="3883643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2E699-CAE5-4B3D-861E-9C22BB54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Kanban</a:t>
            </a:r>
            <a:endParaRPr lang="pt-BR" dirty="0"/>
          </a:p>
        </p:txBody>
      </p:sp>
      <p:pic>
        <p:nvPicPr>
          <p:cNvPr id="5" name="Google Shape;213;p31">
            <a:extLst>
              <a:ext uri="{FF2B5EF4-FFF2-40B4-BE49-F238E27FC236}">
                <a16:creationId xmlns:a16="http://schemas.microsoft.com/office/drawing/2014/main" id="{D646E234-F2BB-4DEF-AE71-575A1331C34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199" y="1508913"/>
            <a:ext cx="7038191" cy="41727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5749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2E699-CAE5-4B3D-861E-9C22BB54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Kanban</a:t>
            </a:r>
            <a:endParaRPr lang="pt-BR" dirty="0"/>
          </a:p>
        </p:txBody>
      </p:sp>
      <p:pic>
        <p:nvPicPr>
          <p:cNvPr id="4" name="Google Shape;199;p29">
            <a:extLst>
              <a:ext uri="{FF2B5EF4-FFF2-40B4-BE49-F238E27FC236}">
                <a16:creationId xmlns:a16="http://schemas.microsoft.com/office/drawing/2014/main" id="{1C2FB09B-7C45-4096-88CC-8FBB3F779B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4162" y="1429305"/>
            <a:ext cx="5716091" cy="42798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2142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2E699-CAE5-4B3D-861E-9C22BB54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Kanban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477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2E699-CAE5-4B3D-861E-9C22BB54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Scrum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CA472A0-B68A-47D7-ACD4-8D540FB5158D}"/>
              </a:ext>
            </a:extLst>
          </p:cNvPr>
          <p:cNvSpPr txBox="1"/>
          <p:nvPr/>
        </p:nvSpPr>
        <p:spPr>
          <a:xfrm>
            <a:off x="838200" y="1690688"/>
            <a:ext cx="746612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Metodologia ágil</a:t>
            </a:r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 para gestão e planejamento de projetos de software.</a:t>
            </a:r>
            <a:endParaRPr lang="pt-BR" sz="4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7310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2E699-CAE5-4B3D-861E-9C22BB54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Scrum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CA472A0-B68A-47D7-ACD4-8D540FB5158D}"/>
              </a:ext>
            </a:extLst>
          </p:cNvPr>
          <p:cNvSpPr txBox="1"/>
          <p:nvPr/>
        </p:nvSpPr>
        <p:spPr>
          <a:xfrm>
            <a:off x="838200" y="1690688"/>
            <a:ext cx="746612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No Scrum, os projetos são </a:t>
            </a:r>
            <a:r>
              <a:rPr lang="pt-BR" sz="40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dividos</a:t>
            </a:r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em ciclos chamados de </a:t>
            </a:r>
            <a:r>
              <a:rPr lang="pt-BR" sz="4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Sprints</a:t>
            </a:r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. O </a:t>
            </a:r>
            <a:r>
              <a:rPr lang="pt-BR" sz="4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Sprint</a:t>
            </a:r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 representa um Time Box dentro do qual um conjunto de atividades deve ser executado. </a:t>
            </a:r>
            <a:endParaRPr lang="pt-BR" sz="4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92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2E699-CAE5-4B3D-861E-9C22BB54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Scrum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CA472A0-B68A-47D7-ACD4-8D540FB5158D}"/>
              </a:ext>
            </a:extLst>
          </p:cNvPr>
          <p:cNvSpPr txBox="1"/>
          <p:nvPr/>
        </p:nvSpPr>
        <p:spPr>
          <a:xfrm>
            <a:off x="838200" y="1690688"/>
            <a:ext cx="746612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As funcionalidades a serem implementadas em um projeto são mantidas em uma lista que é conhecida como </a:t>
            </a:r>
            <a:r>
              <a:rPr lang="pt-BR" sz="40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Product</a:t>
            </a:r>
            <a:r>
              <a:rPr lang="pt-BR" sz="4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Backlog</a:t>
            </a:r>
            <a:endParaRPr lang="pt-BR" sz="4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525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2E699-CAE5-4B3D-861E-9C22BB54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Scrum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CA472A0-B68A-47D7-ACD4-8D540FB5158D}"/>
              </a:ext>
            </a:extLst>
          </p:cNvPr>
          <p:cNvSpPr txBox="1"/>
          <p:nvPr/>
        </p:nvSpPr>
        <p:spPr>
          <a:xfrm>
            <a:off x="838200" y="1690688"/>
            <a:ext cx="74661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 </a:t>
            </a:r>
            <a:r>
              <a:rPr lang="pt-BR" sz="40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Product</a:t>
            </a:r>
            <a:r>
              <a:rPr lang="pt-BR" sz="4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Backlog</a:t>
            </a:r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 é uma lista contendo todas as funcionalidades desejadas para um produto</a:t>
            </a:r>
          </a:p>
        </p:txBody>
      </p:sp>
    </p:spTree>
    <p:extLst>
      <p:ext uri="{BB962C8B-B14F-4D97-AF65-F5344CB8AC3E}">
        <p14:creationId xmlns:p14="http://schemas.microsoft.com/office/powerpoint/2010/main" val="1078091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2E699-CAE5-4B3D-861E-9C22BB54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Scrum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CA472A0-B68A-47D7-ACD4-8D540FB5158D}"/>
              </a:ext>
            </a:extLst>
          </p:cNvPr>
          <p:cNvSpPr txBox="1"/>
          <p:nvPr/>
        </p:nvSpPr>
        <p:spPr>
          <a:xfrm>
            <a:off x="838200" y="1690688"/>
            <a:ext cx="74661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No início de cada Sprint, faz-se um </a:t>
            </a:r>
            <a:r>
              <a:rPr lang="pt-BR" sz="4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Sprint Planning Meeting</a:t>
            </a:r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ou seja, uma reunião de planejamento na qual o </a:t>
            </a:r>
            <a:r>
              <a:rPr lang="pt-BR" sz="40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Product</a:t>
            </a:r>
            <a:r>
              <a:rPr lang="pt-BR" sz="4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pt-BR" sz="40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Owner</a:t>
            </a:r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 prioriza os itens do </a:t>
            </a:r>
            <a:r>
              <a:rPr lang="pt-BR" sz="40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Product</a:t>
            </a:r>
            <a:r>
              <a:rPr lang="pt-BR" sz="4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Backlog</a:t>
            </a:r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 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787145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2E699-CAE5-4B3D-861E-9C22BB54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Scrum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CA472A0-B68A-47D7-ACD4-8D540FB5158D}"/>
              </a:ext>
            </a:extLst>
          </p:cNvPr>
          <p:cNvSpPr txBox="1"/>
          <p:nvPr/>
        </p:nvSpPr>
        <p:spPr>
          <a:xfrm>
            <a:off x="838200" y="1690688"/>
            <a:ext cx="746612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 </a:t>
            </a:r>
            <a:r>
              <a:rPr lang="pt-BR" sz="40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Product</a:t>
            </a:r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pt-BR" sz="40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Owner</a:t>
            </a:r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é o proprietário do projeto, a pessoa que define os itens que compõem o </a:t>
            </a:r>
            <a:r>
              <a:rPr lang="pt-BR" sz="40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Product</a:t>
            </a:r>
            <a:r>
              <a:rPr lang="pt-BR" sz="4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Backlog</a:t>
            </a:r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 e os prioriza nas </a:t>
            </a:r>
            <a:r>
              <a:rPr lang="pt-BR" sz="4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Sprint Planning Meetings</a:t>
            </a:r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.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35567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2E699-CAE5-4B3D-861E-9C22BB54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Scrum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CA472A0-B68A-47D7-ACD4-8D540FB5158D}"/>
              </a:ext>
            </a:extLst>
          </p:cNvPr>
          <p:cNvSpPr txBox="1"/>
          <p:nvPr/>
        </p:nvSpPr>
        <p:spPr>
          <a:xfrm>
            <a:off x="838200" y="1690688"/>
            <a:ext cx="72049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3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 cada dia de uma Sprint, a equipe faz uma breve reunião, chamada </a:t>
            </a:r>
            <a:r>
              <a:rPr lang="pt-BR" sz="36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Daily Scrum</a:t>
            </a:r>
            <a:r>
              <a:rPr lang="pt-BR" sz="3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. O objetivo é disseminar conhecimento sobre o que foi feito no dia anterior, identificar impedimentos e priorizar o trabalho do dia que se inicia.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61305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2E699-CAE5-4B3D-861E-9C22BB54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Scrum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CA472A0-B68A-47D7-ACD4-8D540FB5158D}"/>
              </a:ext>
            </a:extLst>
          </p:cNvPr>
          <p:cNvSpPr txBox="1"/>
          <p:nvPr/>
        </p:nvSpPr>
        <p:spPr>
          <a:xfrm>
            <a:off x="838201" y="1690688"/>
            <a:ext cx="71339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Ao final de um Sprint, a equipe apresenta as funcionalidades implementadas em uma </a:t>
            </a:r>
            <a:r>
              <a:rPr lang="pt-BR" sz="4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Sprint Review Meeting</a:t>
            </a:r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.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9127821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1" id="{18D03415-844B-46AB-B3A3-4EF313F6BB3D}" vid="{3CC4CC04-78DD-4DFE-B1F1-BBECBEFCACF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0BDCB75C490F449996D271113E7085" ma:contentTypeVersion="12" ma:contentTypeDescription="Crie um novo documento." ma:contentTypeScope="" ma:versionID="06e10cd5417f671d70cce0454defbcca">
  <xsd:schema xmlns:xsd="http://www.w3.org/2001/XMLSchema" xmlns:xs="http://www.w3.org/2001/XMLSchema" xmlns:p="http://schemas.microsoft.com/office/2006/metadata/properties" xmlns:ns2="56135199-fddc-46f9-8522-4d2f2df906d6" xmlns:ns3="616ddcb6-37a4-4b68-9e62-eadd2126515b" targetNamespace="http://schemas.microsoft.com/office/2006/metadata/properties" ma:root="true" ma:fieldsID="085582f6d2a29b6572012b063914b2fc" ns2:_="" ns3:_="">
    <xsd:import namespace="56135199-fddc-46f9-8522-4d2f2df906d6"/>
    <xsd:import namespace="616ddcb6-37a4-4b68-9e62-eadd212651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35199-fddc-46f9-8522-4d2f2df90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dcb6-37a4-4b68-9e62-eadd21265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572442-7E72-45B9-B069-9F1B51BD891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4A1B751-688A-47FB-ADA2-04A5A1DA2D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1D75DB-D4E8-4E5A-8D07-9F14A390B555}"/>
</file>

<file path=docProps/app.xml><?xml version="1.0" encoding="utf-8"?>
<Properties xmlns="http://schemas.openxmlformats.org/officeDocument/2006/extended-properties" xmlns:vt="http://schemas.openxmlformats.org/officeDocument/2006/docPropsVTypes">
  <Template>SENAI_CODE_MODELO</Template>
  <TotalTime>1182</TotalTime>
  <Words>233</Words>
  <Application>Microsoft Office PowerPoint</Application>
  <PresentationFormat>Widescreen</PresentationFormat>
  <Paragraphs>39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Apresentação do PowerPoint</vt:lpstr>
      <vt:lpstr>Scrum</vt:lpstr>
      <vt:lpstr>Scrum</vt:lpstr>
      <vt:lpstr>Scrum</vt:lpstr>
      <vt:lpstr>Scrum</vt:lpstr>
      <vt:lpstr>Scrum</vt:lpstr>
      <vt:lpstr>Scrum</vt:lpstr>
      <vt:lpstr>Scrum</vt:lpstr>
      <vt:lpstr>Scrum</vt:lpstr>
      <vt:lpstr>Scrum</vt:lpstr>
      <vt:lpstr>Kanban</vt:lpstr>
      <vt:lpstr>Kanban</vt:lpstr>
      <vt:lpstr>Kanban</vt:lpstr>
      <vt:lpstr>Kanban</vt:lpstr>
      <vt:lpstr>Kanban</vt:lpstr>
      <vt:lpstr>Kanban</vt:lpstr>
      <vt:lpstr>Kanban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Priscila Henrique Medeiro dos Santos G</dc:creator>
  <cp:lastModifiedBy>Paulo Roberto Brandão da silva</cp:lastModifiedBy>
  <cp:revision>15</cp:revision>
  <dcterms:created xsi:type="dcterms:W3CDTF">2019-07-18T17:13:22Z</dcterms:created>
  <dcterms:modified xsi:type="dcterms:W3CDTF">2020-02-18T16:59:52Z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