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58" r:id="rId5"/>
    <p:sldId id="261" r:id="rId6"/>
    <p:sldId id="257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4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2214D53-C5DB-4D36-AEC7-FA03FEDB0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D298D5-E3A2-4B41-9A62-1AA6DE029A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1C11-6948-4F26-83B4-A28C7DC1C82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9E2644-8CCE-4448-9A38-F89A76D08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382DC-26F6-4259-A337-C87367BC1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CBBE-F162-437A-9C60-464BF7CC5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15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26D7-26E1-4844-83ED-7FFC1F6E4D53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C899-1EFA-4E9D-98C4-71BEC7E29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2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4DC91-54EC-44C0-B068-31447CE833EF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572963C-8A23-49CC-AEDB-47B850BE43D7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DD12DDB2-D2FF-46B3-A3D0-65B3CC126C70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32285DC8-F869-49AC-9A5F-35722F79B09F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B2C50D-D3F0-419F-A318-994126E3FBB3}"/>
              </a:ext>
            </a:extLst>
          </p:cNvPr>
          <p:cNvSpPr/>
          <p:nvPr userDrawn="1"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67D759-C801-4982-9CDA-01014A46EBCB}"/>
              </a:ext>
            </a:extLst>
          </p:cNvPr>
          <p:cNvSpPr txBox="1"/>
          <p:nvPr userDrawn="1"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Título do Slide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610C9E-4CBE-46B8-8B12-090124D535CA}"/>
              </a:ext>
            </a:extLst>
          </p:cNvPr>
          <p:cNvSpPr txBox="1"/>
          <p:nvPr userDrawn="1"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E173C2-3906-463E-9978-80ADA67614FE}"/>
              </a:ext>
            </a:extLst>
          </p:cNvPr>
          <p:cNvSpPr txBox="1"/>
          <p:nvPr userDrawn="1"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ASSUNTO EM QUESTÃO</a:t>
            </a:r>
          </a:p>
        </p:txBody>
      </p:sp>
    </p:spTree>
    <p:extLst>
      <p:ext uri="{BB962C8B-B14F-4D97-AF65-F5344CB8AC3E}">
        <p14:creationId xmlns:p14="http://schemas.microsoft.com/office/powerpoint/2010/main" val="316884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3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6EBA9F4-9C29-45C1-AF71-6C83C8E07BB8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8347C192-3A72-4706-914D-067592DD535B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81465C48-012F-4A5E-AAEF-0053C247DED8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871E27B4-B225-44B4-ABB7-D6E32D6B9543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A0469E-2CE2-497C-A265-53631D4BDFDB}"/>
              </a:ext>
            </a:extLst>
          </p:cNvPr>
          <p:cNvSpPr txBox="1"/>
          <p:nvPr userDrawn="1"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F47ADAD-847B-43B4-B39E-09204340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9C4EE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764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3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7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8DF-3FB5-482E-9ADC-27315D300C51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Triângulo Retângulo 6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Sprint 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04652" y="3086838"/>
            <a:ext cx="8442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DESIGN THINKING</a:t>
            </a:r>
            <a:endParaRPr lang="pt-BR" sz="8000" b="1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Etapas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DF216-1741-48BA-A739-D941E56EE5E9}"/>
              </a:ext>
            </a:extLst>
          </p:cNvPr>
          <p:cNvSpPr txBox="1"/>
          <p:nvPr/>
        </p:nvSpPr>
        <p:spPr>
          <a:xfrm>
            <a:off x="303320" y="2844785"/>
            <a:ext cx="11585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cap="all" dirty="0"/>
              <a:t>5° - TESTAR</a:t>
            </a:r>
          </a:p>
          <a:p>
            <a:r>
              <a:rPr lang="pt-BR" sz="3200" dirty="0"/>
              <a:t>Agora é hora de experimentar os protótipos e escolher o que faça mais sentido.</a:t>
            </a:r>
          </a:p>
        </p:txBody>
      </p:sp>
    </p:spTree>
    <p:extLst>
      <p:ext uri="{BB962C8B-B14F-4D97-AF65-F5344CB8AC3E}">
        <p14:creationId xmlns:p14="http://schemas.microsoft.com/office/powerpoint/2010/main" val="244574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CICLO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9E48D1-CC8C-40A8-9497-C81BE126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40" y="0"/>
            <a:ext cx="7269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2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9903-4B61-43A5-B983-A4C5E082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04AC13-16F5-441E-B6C8-5D0B7E030678}"/>
              </a:ext>
            </a:extLst>
          </p:cNvPr>
          <p:cNvSpPr txBox="1"/>
          <p:nvPr/>
        </p:nvSpPr>
        <p:spPr>
          <a:xfrm>
            <a:off x="838199" y="2743200"/>
            <a:ext cx="10418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 </a:t>
            </a:r>
            <a:r>
              <a:rPr lang="pt-BR" sz="3600" b="1" dirty="0"/>
              <a:t>Design Thinking</a:t>
            </a:r>
            <a:r>
              <a:rPr lang="pt-BR" sz="3600" dirty="0"/>
              <a:t> é uma forma de </a:t>
            </a:r>
            <a:r>
              <a:rPr lang="pt-BR" sz="3600" b="1" dirty="0"/>
              <a:t>resolver problemas</a:t>
            </a:r>
            <a:r>
              <a:rPr lang="pt-BR" sz="3600" dirty="0"/>
              <a:t>, </a:t>
            </a:r>
            <a:r>
              <a:rPr lang="pt-BR" sz="3600" b="1" dirty="0"/>
              <a:t>desenvolver produtos</a:t>
            </a:r>
            <a:r>
              <a:rPr lang="pt-BR" sz="3600" dirty="0"/>
              <a:t> e </a:t>
            </a:r>
            <a:r>
              <a:rPr lang="pt-BR" sz="3600" b="1" dirty="0"/>
              <a:t>projetos</a:t>
            </a:r>
            <a:r>
              <a:rPr lang="pt-BR" sz="3600" dirty="0"/>
              <a:t> baseada no pensamento dos designers. Fazem parte do pacote: pesquisa, brainstorms, seleção de ideias, prototipagem.</a:t>
            </a:r>
          </a:p>
        </p:txBody>
      </p:sp>
    </p:spTree>
    <p:extLst>
      <p:ext uri="{BB962C8B-B14F-4D97-AF65-F5344CB8AC3E}">
        <p14:creationId xmlns:p14="http://schemas.microsoft.com/office/powerpoint/2010/main" val="179971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959E6-12E6-4368-A5C4-F1ECE47C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347370"/>
            <a:ext cx="10515600" cy="1325563"/>
          </a:xfrm>
        </p:spPr>
        <p:txBody>
          <a:bodyPr/>
          <a:lstStyle/>
          <a:p>
            <a:r>
              <a:rPr lang="pt-BR" dirty="0"/>
              <a:t>Quem Inventou?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D8A0EF-BA92-44F4-9094-E4B54B258E96}"/>
              </a:ext>
            </a:extLst>
          </p:cNvPr>
          <p:cNvSpPr txBox="1"/>
          <p:nvPr/>
        </p:nvSpPr>
        <p:spPr>
          <a:xfrm>
            <a:off x="479394" y="2681056"/>
            <a:ext cx="107774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David </a:t>
            </a:r>
            <a:r>
              <a:rPr lang="pt-BR" sz="2400" b="1" dirty="0" err="1"/>
              <a:t>Kelley</a:t>
            </a:r>
            <a:r>
              <a:rPr lang="pt-BR" sz="2400" dirty="0"/>
              <a:t>, </a:t>
            </a:r>
            <a:r>
              <a:rPr lang="pt-BR" sz="2400" dirty="0" err="1"/>
              <a:t>professsor</a:t>
            </a:r>
            <a:r>
              <a:rPr lang="pt-BR" sz="2400" dirty="0"/>
              <a:t> da Universidade de Stanford e </a:t>
            </a:r>
            <a:r>
              <a:rPr lang="pt-BR" sz="2400" b="1" dirty="0"/>
              <a:t>Tim Brown</a:t>
            </a:r>
            <a:r>
              <a:rPr lang="pt-BR" sz="2400" dirty="0"/>
              <a:t>, ambos da consultoria de inovação da </a:t>
            </a:r>
            <a:r>
              <a:rPr lang="pt-BR" sz="2400" b="1" dirty="0"/>
              <a:t>IDEO(fundada em 1991)</a:t>
            </a:r>
            <a:r>
              <a:rPr lang="pt-BR" sz="2400" dirty="0"/>
              <a:t>, no Vale do Silício, lançaram em 2009 o livro Design Thinking – Uma Metodologia Poderosa Para Decretar o Fim das Velhas Ideias.</a:t>
            </a:r>
          </a:p>
          <a:p>
            <a:endParaRPr lang="pt-BR" sz="2400" dirty="0"/>
          </a:p>
          <a:p>
            <a:r>
              <a:rPr lang="pt-BR" sz="2400" b="1" dirty="0"/>
              <a:t>A mídia na época destacou</a:t>
            </a:r>
            <a:r>
              <a:rPr lang="pt-BR" sz="2400" dirty="0"/>
              <a:t> o trabalho dos professores como “um processo em que um grupo formado por profissionais de várias áreas (engenheiros, psicólogos, designers) usou para criar um carrinho de compras inovador”.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64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62DA-DF20-4E1C-B770-23506F48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E9F2E2-6BED-48E2-AD5E-F749681CD1DB}"/>
              </a:ext>
            </a:extLst>
          </p:cNvPr>
          <p:cNvSpPr txBox="1"/>
          <p:nvPr/>
        </p:nvSpPr>
        <p:spPr>
          <a:xfrm>
            <a:off x="838200" y="2539013"/>
            <a:ext cx="10835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Especialistas dizem que, apesar deles terem lapidado a metodologia aos tempos atuais com uma abordagem voltada para a resolução de problemas, </a:t>
            </a:r>
            <a:r>
              <a:rPr lang="pt-BR" sz="3200" b="1" dirty="0"/>
              <a:t>as técnicas são bem antigas</a:t>
            </a:r>
            <a:r>
              <a:rPr lang="pt-BR" sz="3200" dirty="0"/>
              <a:t>, desde 1919, quando estudantes da Bauhaus, a escola considerada a “meca do Design”, já usavam muitos dos elementos do Design Thinking.</a:t>
            </a:r>
          </a:p>
        </p:txBody>
      </p:sp>
    </p:spTree>
    <p:extLst>
      <p:ext uri="{BB962C8B-B14F-4D97-AF65-F5344CB8AC3E}">
        <p14:creationId xmlns:p14="http://schemas.microsoft.com/office/powerpoint/2010/main" val="161909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62DA-DF20-4E1C-B770-23506F48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Metodologia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E9F2E2-6BED-48E2-AD5E-F749681CD1DB}"/>
              </a:ext>
            </a:extLst>
          </p:cNvPr>
          <p:cNvSpPr txBox="1"/>
          <p:nvPr/>
        </p:nvSpPr>
        <p:spPr>
          <a:xfrm>
            <a:off x="838200" y="2388093"/>
            <a:ext cx="10835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O benefício principal da metodologia do Design Thinking é </a:t>
            </a:r>
            <a:r>
              <a:rPr lang="pt-BR" sz="4000" b="1" dirty="0"/>
              <a:t>encontrar em situações do cotidiano pontos de vista que você não estava dando atenção</a:t>
            </a:r>
            <a:r>
              <a:rPr lang="pt-BR" sz="4000" dirty="0"/>
              <a:t>, e a partir daí, criar soluções que atendam e resolvam os problemas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39890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Etapas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DF216-1741-48BA-A739-D941E56EE5E9}"/>
              </a:ext>
            </a:extLst>
          </p:cNvPr>
          <p:cNvSpPr txBox="1"/>
          <p:nvPr/>
        </p:nvSpPr>
        <p:spPr>
          <a:xfrm>
            <a:off x="303320" y="2756008"/>
            <a:ext cx="115853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1° - EMPATIA E COMPREENSÃO</a:t>
            </a:r>
            <a:endParaRPr lang="pt-BR" sz="3200" dirty="0"/>
          </a:p>
          <a:p>
            <a:r>
              <a:rPr lang="pt-BR" sz="3200" dirty="0"/>
              <a:t>Significa se colocar no lugar do outro, despir-se de pressupostos e compreender o contexto e ações do outro, acolher, assimilar e acomodar perspectivas alheias.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31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Etapas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DF216-1741-48BA-A739-D941E56EE5E9}"/>
              </a:ext>
            </a:extLst>
          </p:cNvPr>
          <p:cNvSpPr txBox="1"/>
          <p:nvPr/>
        </p:nvSpPr>
        <p:spPr>
          <a:xfrm>
            <a:off x="303320" y="2924684"/>
            <a:ext cx="11585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cap="all" dirty="0"/>
              <a:t>2° - DEFINIR</a:t>
            </a:r>
          </a:p>
          <a:p>
            <a:r>
              <a:rPr lang="pt-BR" sz="3200" dirty="0"/>
              <a:t>A partir daquela pesquisa, delimitar qual é o problema, o que precisa ser resolvido ou criado. </a:t>
            </a:r>
          </a:p>
        </p:txBody>
      </p:sp>
    </p:spTree>
    <p:extLst>
      <p:ext uri="{BB962C8B-B14F-4D97-AF65-F5344CB8AC3E}">
        <p14:creationId xmlns:p14="http://schemas.microsoft.com/office/powerpoint/2010/main" val="22030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Etapas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DF216-1741-48BA-A739-D941E56EE5E9}"/>
              </a:ext>
            </a:extLst>
          </p:cNvPr>
          <p:cNvSpPr txBox="1"/>
          <p:nvPr/>
        </p:nvSpPr>
        <p:spPr>
          <a:xfrm>
            <a:off x="303320" y="2951317"/>
            <a:ext cx="11585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cap="all" dirty="0"/>
              <a:t>3° - IDEAR</a:t>
            </a:r>
          </a:p>
          <a:p>
            <a:r>
              <a:rPr lang="pt-BR" sz="3200" dirty="0"/>
              <a:t>É a fase de brainstorm, em que as ideias e sugestões devem fluir sem censura, sem medo de errar.</a:t>
            </a:r>
          </a:p>
        </p:txBody>
      </p:sp>
    </p:spTree>
    <p:extLst>
      <p:ext uri="{BB962C8B-B14F-4D97-AF65-F5344CB8AC3E}">
        <p14:creationId xmlns:p14="http://schemas.microsoft.com/office/powerpoint/2010/main" val="167323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Etapas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DF216-1741-48BA-A739-D941E56EE5E9}"/>
              </a:ext>
            </a:extLst>
          </p:cNvPr>
          <p:cNvSpPr txBox="1"/>
          <p:nvPr/>
        </p:nvSpPr>
        <p:spPr>
          <a:xfrm>
            <a:off x="303320" y="2267736"/>
            <a:ext cx="11585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cap="all" dirty="0"/>
              <a:t>4° - PROTOTIPAR</a:t>
            </a:r>
          </a:p>
          <a:p>
            <a:r>
              <a:rPr lang="pt-BR" sz="3200" dirty="0"/>
              <a:t>Escolher uma ou algumas ideias (aqui é que costumam entrar os post-its, que ajudam o grupo a organizar e selecionar as ideias mais recorrentes ou mais interessantes) e criar protótipos. Pode ser um desenho, uma maquete feita com caixas velhas e fita crepe, algo que simule o produto final.</a:t>
            </a:r>
          </a:p>
        </p:txBody>
      </p:sp>
    </p:spTree>
    <p:extLst>
      <p:ext uri="{BB962C8B-B14F-4D97-AF65-F5344CB8AC3E}">
        <p14:creationId xmlns:p14="http://schemas.microsoft.com/office/powerpoint/2010/main" val="101196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18D03415-844B-46AB-B3A3-4EF313F6BB3D}" vid="{3CC4CC04-78DD-4DFE-B1F1-BBECBEFCAC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1838F3-8926-46BC-95C1-A7F4771D024F}"/>
</file>

<file path=customXml/itemProps2.xml><?xml version="1.0" encoding="utf-8"?>
<ds:datastoreItem xmlns:ds="http://schemas.openxmlformats.org/officeDocument/2006/customXml" ds:itemID="{9CF7A6A9-BEFB-4B83-A2AE-DA68E7AD3E04}"/>
</file>

<file path=customXml/itemProps3.xml><?xml version="1.0" encoding="utf-8"?>
<ds:datastoreItem xmlns:ds="http://schemas.openxmlformats.org/officeDocument/2006/customXml" ds:itemID="{B87B1255-A35C-4002-9132-0ED0A740DC8D}"/>
</file>

<file path=docProps/app.xml><?xml version="1.0" encoding="utf-8"?>
<Properties xmlns="http://schemas.openxmlformats.org/officeDocument/2006/extended-properties" xmlns:vt="http://schemas.openxmlformats.org/officeDocument/2006/docPropsVTypes">
  <Template>SENAI_CODE_MODELO</Template>
  <TotalTime>49</TotalTime>
  <Words>234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Abadi MT Condensed Extra Bold</vt:lpstr>
      <vt:lpstr>Arial</vt:lpstr>
      <vt:lpstr>Calibri</vt:lpstr>
      <vt:lpstr>Calibri Light</vt:lpstr>
      <vt:lpstr>Microsoft Sans Serif</vt:lpstr>
      <vt:lpstr>Tema do Office</vt:lpstr>
      <vt:lpstr>Apresentação do PowerPoint</vt:lpstr>
      <vt:lpstr>O que é?</vt:lpstr>
      <vt:lpstr>Quem Inventou?</vt:lpstr>
      <vt:lpstr>Origens</vt:lpstr>
      <vt:lpstr>A Metodologia</vt:lpstr>
      <vt:lpstr>As Etapas</vt:lpstr>
      <vt:lpstr>As Etapas</vt:lpstr>
      <vt:lpstr>As Etapas</vt:lpstr>
      <vt:lpstr>As Etapas</vt:lpstr>
      <vt:lpstr>As Etapas</vt:lpstr>
      <vt:lpstr>O CICLO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Paulo Roberto Brandão da silva</cp:lastModifiedBy>
  <cp:revision>14</cp:revision>
  <dcterms:created xsi:type="dcterms:W3CDTF">2019-07-18T17:13:22Z</dcterms:created>
  <dcterms:modified xsi:type="dcterms:W3CDTF">2019-08-06T12:05:46Z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