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9"/>
  </p:handoutMasterIdLst>
  <p:sldIdLst>
    <p:sldId id="257" r:id="rId5"/>
    <p:sldId id="258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574934"/>
            <a:ext cx="7885990" cy="707886"/>
          </a:xfrm>
        </p:spPr>
        <p:txBody>
          <a:bodyPr/>
          <a:lstStyle/>
          <a:p>
            <a:r>
              <a:rPr lang="pt-BR" dirty="0"/>
              <a:t>                  &amp;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9360" y="3587650"/>
            <a:ext cx="4300401" cy="4376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Controle de versionamento de software</a:t>
            </a:r>
          </a:p>
        </p:txBody>
      </p:sp>
      <p:pic>
        <p:nvPicPr>
          <p:cNvPr id="8" name="Imagem 7" descr="Uma imagem contendo pare, placa, comida, branco&#10;&#10;Descrição gerada automaticamente">
            <a:extLst>
              <a:ext uri="{FF2B5EF4-FFF2-40B4-BE49-F238E27FC236}">
                <a16:creationId xmlns:a16="http://schemas.microsoft.com/office/drawing/2014/main" id="{3FD82EAA-2676-494E-9D11-7AC428DE6C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293" y="2285537"/>
            <a:ext cx="3291840" cy="1220175"/>
          </a:xfrm>
          <a:prstGeom prst="rect">
            <a:avLst/>
          </a:prstGeom>
        </p:spPr>
      </p:pic>
      <p:pic>
        <p:nvPicPr>
          <p:cNvPr id="10" name="Imagem 9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697279F4-73E8-4D83-A1AC-D038148AF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90727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Voltar um arquivo para </a:t>
            </a:r>
            <a:r>
              <a:rPr lang="pt-BR" dirty="0" err="1"/>
              <a:t>detarminada</a:t>
            </a:r>
            <a:r>
              <a:rPr lang="pt-BR" dirty="0"/>
              <a:t> ponto da linha do tempo: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voltar um arquivo para determinado ponto da linha do tempo:</a:t>
            </a:r>
          </a:p>
          <a:p>
            <a:pPr marL="457200" lvl="1" indent="0">
              <a:buNone/>
            </a:pPr>
            <a:r>
              <a:rPr lang="pt-BR" sz="1600" dirty="0"/>
              <a:t># ou recuperar arquivo deletado:</a:t>
            </a:r>
          </a:p>
          <a:p>
            <a:pPr marL="457200" lvl="1" indent="0">
              <a:buNone/>
            </a:pPr>
            <a:r>
              <a:rPr lang="en-US" dirty="0"/>
              <a:t>git checkout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hash </a:t>
            </a:r>
            <a:r>
              <a:rPr lang="en-US" dirty="0"/>
              <a:t>--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nomedoarquivo.ext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desfazer último </a:t>
            </a:r>
            <a:r>
              <a:rPr lang="pt-BR" sz="1600" dirty="0" err="1"/>
              <a:t>commit</a:t>
            </a:r>
            <a:r>
              <a:rPr lang="pt-BR" sz="1600" dirty="0"/>
              <a:t> alterando os arquivos: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reset --hard HEAD~1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04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Deletar </a:t>
            </a:r>
            <a:r>
              <a:rPr lang="pt-BR" dirty="0" err="1"/>
              <a:t>branch</a:t>
            </a:r>
            <a:r>
              <a:rPr lang="pt-BR" dirty="0"/>
              <a:t> após a funcionalidade aplicada no projeto 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deletar </a:t>
            </a:r>
            <a:r>
              <a:rPr lang="pt-BR" sz="1600" dirty="0" err="1"/>
              <a:t>branch</a:t>
            </a:r>
            <a:r>
              <a:rPr lang="pt-BR" sz="1600" dirty="0"/>
              <a:t> após implantada a solução:</a:t>
            </a:r>
          </a:p>
          <a:p>
            <a:pPr marL="457200" lvl="1" indent="0">
              <a:buNone/>
            </a:pPr>
            <a:r>
              <a:rPr lang="en-US" dirty="0"/>
              <a:t>git branch -D </a:t>
            </a:r>
            <a:r>
              <a:rPr lang="pt-BR" dirty="0" err="1">
                <a:solidFill>
                  <a:srgbClr val="0070C0"/>
                </a:solidFill>
              </a:rPr>
              <a:t>feature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cart</a:t>
            </a:r>
            <a:endParaRPr lang="pt-B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05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GITHUB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Criar um repositório :</a:t>
            </a:r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D434AA-5494-410C-8D05-8122E28E4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77" r="46455" b="2889"/>
          <a:stretch/>
        </p:blipFill>
        <p:spPr>
          <a:xfrm>
            <a:off x="781397" y="1888783"/>
            <a:ext cx="4896196" cy="44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7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GITHUB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Adicionar um repositório local já existente:</a:t>
            </a:r>
          </a:p>
          <a:p>
            <a:pPr>
              <a:buFontTx/>
              <a:buChar char="-"/>
            </a:pPr>
            <a:endParaRPr lang="pt-BR" dirty="0"/>
          </a:p>
          <a:p>
            <a:pPr marL="457200" lvl="1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....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-u </a:t>
            </a:r>
            <a:r>
              <a:rPr lang="pt-BR" dirty="0" err="1"/>
              <a:t>origin</a:t>
            </a:r>
            <a:r>
              <a:rPr lang="pt-BR" dirty="0"/>
              <a:t> master </a:t>
            </a:r>
          </a:p>
          <a:p>
            <a:pPr marL="457200" lvl="1" indent="0">
              <a:buNone/>
            </a:pPr>
            <a:r>
              <a:rPr lang="pt-BR" sz="1200" i="1" dirty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pt-BR" sz="1200" b="1" i="1" dirty="0">
                <a:solidFill>
                  <a:schemeClr val="accent6">
                    <a:lumMod val="75000"/>
                  </a:schemeClr>
                </a:solidFill>
              </a:rPr>
              <a:t>-u</a:t>
            </a:r>
            <a:r>
              <a:rPr lang="pt-BR" sz="1200" i="1" dirty="0">
                <a:solidFill>
                  <a:schemeClr val="accent6">
                    <a:lumMod val="75000"/>
                  </a:schemeClr>
                </a:solidFill>
              </a:rPr>
              <a:t> = cria a master no github(remoto), usem somente no 1º </a:t>
            </a:r>
            <a:r>
              <a:rPr lang="pt-BR" sz="1200" i="1" dirty="0" err="1">
                <a:solidFill>
                  <a:schemeClr val="accent6">
                    <a:lumMod val="75000"/>
                  </a:schemeClr>
                </a:solidFill>
              </a:rPr>
              <a:t>push</a:t>
            </a:r>
            <a:r>
              <a:rPr lang="pt-BR" sz="1200" i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pt-BR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dirty="0"/>
              <a:t>- Salvar login do github localmente: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en-US" dirty="0"/>
              <a:t>git config </a:t>
            </a:r>
            <a:r>
              <a:rPr lang="en-US" dirty="0" err="1"/>
              <a:t>credential.helper</a:t>
            </a:r>
            <a:r>
              <a:rPr lang="en-US" dirty="0"/>
              <a:t> store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76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GITHUB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56754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- pegar um projeto já iniciado 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clona um repositório do github:</a:t>
            </a:r>
          </a:p>
          <a:p>
            <a:pPr marL="457200" lvl="1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....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# pegar alterações feitas remotamente(Github) </a:t>
            </a:r>
            <a:r>
              <a:rPr lang="pt-BR" sz="1600" b="1" dirty="0"/>
              <a:t>ANTES</a:t>
            </a:r>
            <a:r>
              <a:rPr lang="pt-BR" sz="1600" dirty="0"/>
              <a:t> de enviar as alterações locais: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enviar alterações locais para o repositório do Github: 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master</a:t>
            </a: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F5884156-53A8-4280-B229-613CC0C8E0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1" t="14996" r="19280" b="15081"/>
          <a:stretch/>
        </p:blipFill>
        <p:spPr>
          <a:xfrm>
            <a:off x="3647911" y="2722663"/>
            <a:ext cx="1848176" cy="17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2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745673"/>
            <a:ext cx="7886700" cy="443129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foi inicialmente projetado e desenvolvido por </a:t>
            </a:r>
            <a:r>
              <a:rPr lang="pt-BR" b="1" dirty="0"/>
              <a:t>Linus Torvalds </a:t>
            </a:r>
            <a:r>
              <a:rPr lang="pt-BR" dirty="0"/>
              <a:t>para o desenvolvimento do </a:t>
            </a:r>
            <a:r>
              <a:rPr lang="pt-BR" b="1" dirty="0"/>
              <a:t>kernel Linux</a:t>
            </a:r>
            <a:r>
              <a:rPr lang="pt-BR" dirty="0"/>
              <a:t>, mas foi adotado por muitos outros projetos.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é um </a:t>
            </a:r>
            <a:r>
              <a:rPr lang="pt-BR" b="1" dirty="0"/>
              <a:t>software livre</a:t>
            </a:r>
            <a:r>
              <a:rPr lang="pt-BR" dirty="0"/>
              <a:t>, distribuído sob os termos da versão 2 da </a:t>
            </a:r>
            <a:r>
              <a:rPr lang="pt-BR" b="1" dirty="0"/>
              <a:t>GNU General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License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- História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 - Instalação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A32A93-513A-47C6-9225-F5C34FC3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https://git-scm.com/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D7D335-0E94-447F-A9BB-FF6B57B87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9353" r="12091" b="2889"/>
          <a:stretch/>
        </p:blipFill>
        <p:spPr>
          <a:xfrm>
            <a:off x="733597" y="1663151"/>
            <a:ext cx="6307284" cy="41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– Repositório + Timeline</a:t>
            </a:r>
          </a:p>
        </p:txBody>
      </p:sp>
      <p:pic>
        <p:nvPicPr>
          <p:cNvPr id="13" name="Imagem 12" descr="Uma imagem contendo relógio&#10;&#10;Descrição gerada automaticamente">
            <a:extLst>
              <a:ext uri="{FF2B5EF4-FFF2-40B4-BE49-F238E27FC236}">
                <a16:creationId xmlns:a16="http://schemas.microsoft.com/office/drawing/2014/main" id="{DC4D28B7-F8D7-433C-9219-66A182822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5" y="3723793"/>
            <a:ext cx="8613807" cy="1851311"/>
          </a:xfrm>
          <a:prstGeom prst="rect">
            <a:avLst/>
          </a:prstGeom>
        </p:spPr>
      </p:pic>
      <p:pic>
        <p:nvPicPr>
          <p:cNvPr id="15" name="Imagem 14" descr="Uma imagem contendo relógio, desenho, roxo, rosa&#10;&#10;Descrição gerada automaticamente">
            <a:extLst>
              <a:ext uri="{FF2B5EF4-FFF2-40B4-BE49-F238E27FC236}">
                <a16:creationId xmlns:a16="http://schemas.microsoft.com/office/drawing/2014/main" id="{C089CAD6-6872-4635-AF7D-DB7F5E1064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09" y="1190415"/>
            <a:ext cx="2085109" cy="20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1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FLOW</a:t>
            </a:r>
          </a:p>
        </p:txBody>
      </p:sp>
      <p:pic>
        <p:nvPicPr>
          <p:cNvPr id="7" name="Espaço Reservado para Conteúdo 6" descr="Tela de celular&#10;&#10;Descrição gerada automaticamente">
            <a:extLst>
              <a:ext uri="{FF2B5EF4-FFF2-40B4-BE49-F238E27FC236}">
                <a16:creationId xmlns:a16="http://schemas.microsoft.com/office/drawing/2014/main" id="{89881917-DDA6-4305-ACCE-F36BD46A3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318" y="1396538"/>
            <a:ext cx="9359318" cy="4412859"/>
          </a:xfrm>
        </p:spPr>
      </p:pic>
    </p:spTree>
    <p:extLst>
      <p:ext uri="{BB962C8B-B14F-4D97-AF65-F5344CB8AC3E}">
        <p14:creationId xmlns:p14="http://schemas.microsoft.com/office/powerpoint/2010/main" val="175477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</a:t>
            </a:r>
            <a:r>
              <a:rPr lang="pt-BR" dirty="0" err="1"/>
              <a:t>vs</a:t>
            </a:r>
            <a:r>
              <a:rPr lang="pt-BR" dirty="0"/>
              <a:t> GITHUB</a:t>
            </a:r>
          </a:p>
        </p:txBody>
      </p:sp>
      <p:pic>
        <p:nvPicPr>
          <p:cNvPr id="13" name="Espaço Reservado para Conteúdo 12" descr="Uma imagem contendo objeto, placar&#10;&#10;Descrição gerada automaticamente">
            <a:extLst>
              <a:ext uri="{FF2B5EF4-FFF2-40B4-BE49-F238E27FC236}">
                <a16:creationId xmlns:a16="http://schemas.microsoft.com/office/drawing/2014/main" id="{EBADC86D-74DA-45BD-8C3E-05C2C3DC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292845"/>
            <a:ext cx="7886700" cy="4272309"/>
          </a:xfrm>
        </p:spPr>
      </p:pic>
    </p:spTree>
    <p:extLst>
      <p:ext uri="{BB962C8B-B14F-4D97-AF65-F5344CB8AC3E}">
        <p14:creationId xmlns:p14="http://schemas.microsoft.com/office/powerpoint/2010/main" val="354902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Criar pontos na história da produção do projeto: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inicia a linha do tempo: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adiciona ou atualiza mudanças para irem para a linha do tempo: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adiciona um ponto na linha do tempo: 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</a:t>
            </a:r>
            <a:r>
              <a:rPr lang="pt-BR" dirty="0">
                <a:solidFill>
                  <a:srgbClr val="0070C0"/>
                </a:solidFill>
              </a:rPr>
              <a:t>"mensagem"</a:t>
            </a:r>
          </a:p>
        </p:txBody>
      </p:sp>
    </p:spTree>
    <p:extLst>
      <p:ext uri="{BB962C8B-B14F-4D97-AF65-F5344CB8AC3E}">
        <p14:creationId xmlns:p14="http://schemas.microsoft.com/office/powerpoint/2010/main" val="207130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Verificar mudanças feitas no projeto: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visualiza os pontos na linha do tempo / </a:t>
            </a:r>
            <a:r>
              <a:rPr lang="pt-BR" sz="1600" dirty="0" err="1"/>
              <a:t>commit</a:t>
            </a:r>
            <a:r>
              <a:rPr lang="pt-BR" sz="1600" dirty="0"/>
              <a:t>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log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informa o estado das alterações do nosso projeto: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apresenta determinado ponto na história: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show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80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Começar uma nova funcionalidade sem estragar o que já foi feito: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criar novas linhas do tempo: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dirty="0" err="1">
                <a:solidFill>
                  <a:srgbClr val="0070C0"/>
                </a:solidFill>
              </a:rPr>
              <a:t>feature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cart</a:t>
            </a:r>
            <a:endParaRPr lang="pt-B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manipula as linhas do tempo: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>
                <a:solidFill>
                  <a:srgbClr val="0070C0"/>
                </a:solidFill>
              </a:rPr>
              <a:t>feature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cart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>
                <a:solidFill>
                  <a:prstClr val="black"/>
                </a:solidFill>
              </a:rPr>
              <a:t># unir linhas do tempo (é necessário estar na </a:t>
            </a:r>
            <a:r>
              <a:rPr lang="pt-BR" sz="1600" dirty="0" err="1">
                <a:solidFill>
                  <a:prstClr val="black"/>
                </a:solidFill>
              </a:rPr>
              <a:t>branch</a:t>
            </a:r>
            <a:r>
              <a:rPr lang="pt-BR" sz="1600" dirty="0">
                <a:solidFill>
                  <a:prstClr val="black"/>
                </a:solidFill>
              </a:rPr>
              <a:t> “pai” </a:t>
            </a:r>
            <a:r>
              <a:rPr lang="pt-BR" sz="1600" dirty="0" err="1">
                <a:solidFill>
                  <a:prstClr val="black"/>
                </a:solidFill>
              </a:rPr>
              <a:t>Ex</a:t>
            </a:r>
            <a:r>
              <a:rPr lang="pt-BR" sz="1600" dirty="0">
                <a:solidFill>
                  <a:prstClr val="black"/>
                </a:solidFill>
              </a:rPr>
              <a:t>: master): 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prstClr val="black"/>
                </a:solidFill>
              </a:rPr>
              <a:t>git</a:t>
            </a:r>
            <a:r>
              <a:rPr lang="pt-BR" dirty="0">
                <a:solidFill>
                  <a:prstClr val="black"/>
                </a:solidFill>
              </a:rPr>
              <a:t> merge </a:t>
            </a:r>
            <a:r>
              <a:rPr lang="pt-BR" dirty="0" err="1">
                <a:solidFill>
                  <a:srgbClr val="0070C0"/>
                </a:solidFill>
              </a:rPr>
              <a:t>feature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cart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36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06e10cd5417f671d70cce0454defbcca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085582f6d2a29b6572012b063914b2fc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B2AA8-0BAD-4AD0-980A-2E31D00327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423</Words>
  <Application>Microsoft Office PowerPoint</Application>
  <PresentationFormat>Apresentação na tela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Paulo Brandão</cp:lastModifiedBy>
  <cp:revision>23</cp:revision>
  <dcterms:created xsi:type="dcterms:W3CDTF">2019-02-19T13:22:14Z</dcterms:created>
  <dcterms:modified xsi:type="dcterms:W3CDTF">2020-02-21T01:46:13Z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