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SPRINT 2</a:t>
            </a:r>
            <a:endParaRPr lang="pt-BR" sz="3200" b="1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4652" y="2633586"/>
            <a:ext cx="7789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Parágrafo, títulos, listas</a:t>
            </a: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EF994-FB81-459B-B3DA-D904E1F9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</a:t>
            </a:r>
            <a:r>
              <a:rPr lang="pt-BR" dirty="0" err="1"/>
              <a:t>Ordenanda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588DEB-8653-433F-AE0E-DE3324E037DF}"/>
              </a:ext>
            </a:extLst>
          </p:cNvPr>
          <p:cNvSpPr/>
          <p:nvPr/>
        </p:nvSpPr>
        <p:spPr>
          <a:xfrm>
            <a:off x="629727" y="2005237"/>
            <a:ext cx="4085897" cy="195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chamadas de listas numeradas, são feitas por meio das 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e &lt;/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Nessa lista, os tópicos são apresentados com números (1, i, a, etc.). Cada item da lista deve ser inserido depois da 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&lt;li&gt;.</a:t>
            </a:r>
          </a:p>
        </p:txBody>
      </p:sp>
      <p:grpSp>
        <p:nvGrpSpPr>
          <p:cNvPr id="4" name="Grupo 15">
            <a:extLst>
              <a:ext uri="{FF2B5EF4-FFF2-40B4-BE49-F238E27FC236}">
                <a16:creationId xmlns:a16="http://schemas.microsoft.com/office/drawing/2014/main" id="{FC04D6CF-2F09-40EF-9101-EF9B3F50E973}"/>
              </a:ext>
            </a:extLst>
          </p:cNvPr>
          <p:cNvGrpSpPr/>
          <p:nvPr/>
        </p:nvGrpSpPr>
        <p:grpSpPr>
          <a:xfrm>
            <a:off x="1695490" y="4343939"/>
            <a:ext cx="1987682" cy="1891369"/>
            <a:chOff x="5894163" y="2205649"/>
            <a:chExt cx="1987682" cy="189136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010F43C-21A6-490D-BF9A-899C1A837C72}"/>
                </a:ext>
              </a:extLst>
            </p:cNvPr>
            <p:cNvSpPr/>
            <p:nvPr/>
          </p:nvSpPr>
          <p:spPr>
            <a:xfrm>
              <a:off x="6369845" y="2397616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D23117A-67CE-48E8-9763-49E4B6314DE6}"/>
                </a:ext>
              </a:extLst>
            </p:cNvPr>
            <p:cNvSpPr/>
            <p:nvPr/>
          </p:nvSpPr>
          <p:spPr>
            <a:xfrm>
              <a:off x="6356699" y="274134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14D4A8-C3DA-476E-A556-B7C9E5E9979E}"/>
                </a:ext>
              </a:extLst>
            </p:cNvPr>
            <p:cNvSpPr/>
            <p:nvPr/>
          </p:nvSpPr>
          <p:spPr>
            <a:xfrm>
              <a:off x="6322432" y="3088579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057D50E-5511-42D6-ADFC-B5E49DC4EE5C}"/>
                </a:ext>
              </a:extLst>
            </p:cNvPr>
            <p:cNvSpPr/>
            <p:nvPr/>
          </p:nvSpPr>
          <p:spPr>
            <a:xfrm>
              <a:off x="6297771" y="3435810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8A39034-4D96-4604-95C9-891BE8832F4E}"/>
                </a:ext>
              </a:extLst>
            </p:cNvPr>
            <p:cNvSpPr/>
            <p:nvPr/>
          </p:nvSpPr>
          <p:spPr>
            <a:xfrm>
              <a:off x="6267291" y="377779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1A5669E-F4CA-470B-8589-A41406E07F43}"/>
                </a:ext>
              </a:extLst>
            </p:cNvPr>
            <p:cNvSpPr txBox="1"/>
            <p:nvPr/>
          </p:nvSpPr>
          <p:spPr>
            <a:xfrm>
              <a:off x="6004733" y="2205649"/>
              <a:ext cx="280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1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1B2815A-0369-4F46-AA37-24A72C4E4C72}"/>
                </a:ext>
              </a:extLst>
            </p:cNvPr>
            <p:cNvSpPr txBox="1"/>
            <p:nvPr/>
          </p:nvSpPr>
          <p:spPr>
            <a:xfrm>
              <a:off x="5952917" y="2550369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53E45B0-5FE2-4D2A-BAEC-4F5DB8B19C99}"/>
                </a:ext>
              </a:extLst>
            </p:cNvPr>
            <p:cNvSpPr txBox="1"/>
            <p:nvPr/>
          </p:nvSpPr>
          <p:spPr>
            <a:xfrm>
              <a:off x="5937526" y="2923488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3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FBF34F4-CBA5-46F6-870A-CB23FB6B1343}"/>
                </a:ext>
              </a:extLst>
            </p:cNvPr>
            <p:cNvSpPr txBox="1"/>
            <p:nvPr/>
          </p:nvSpPr>
          <p:spPr>
            <a:xfrm>
              <a:off x="5896760" y="326820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261DE32-C07B-4707-999D-E8CFD7096A9C}"/>
                </a:ext>
              </a:extLst>
            </p:cNvPr>
            <p:cNvSpPr txBox="1"/>
            <p:nvPr/>
          </p:nvSpPr>
          <p:spPr>
            <a:xfrm>
              <a:off x="5894163" y="363535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5</a:t>
              </a:r>
            </a:p>
          </p:txBody>
        </p:sp>
      </p:grpSp>
      <p:grpSp>
        <p:nvGrpSpPr>
          <p:cNvPr id="15" name="Grupo 30">
            <a:extLst>
              <a:ext uri="{FF2B5EF4-FFF2-40B4-BE49-F238E27FC236}">
                <a16:creationId xmlns:a16="http://schemas.microsoft.com/office/drawing/2014/main" id="{EA555099-99B7-4651-8C22-142D219F5DD0}"/>
              </a:ext>
            </a:extLst>
          </p:cNvPr>
          <p:cNvGrpSpPr/>
          <p:nvPr/>
        </p:nvGrpSpPr>
        <p:grpSpPr>
          <a:xfrm>
            <a:off x="5070266" y="723918"/>
            <a:ext cx="5142738" cy="5484627"/>
            <a:chOff x="3825967" y="187700"/>
            <a:chExt cx="5142738" cy="5484627"/>
          </a:xfrm>
        </p:grpSpPr>
        <p:sp>
          <p:nvSpPr>
            <p:cNvPr id="16" name="Retângulo de cantos arredondados 24">
              <a:extLst>
                <a:ext uri="{FF2B5EF4-FFF2-40B4-BE49-F238E27FC236}">
                  <a16:creationId xmlns:a16="http://schemas.microsoft.com/office/drawing/2014/main" id="{CB727078-D124-48DA-B218-1C23BC094340}"/>
                </a:ext>
              </a:extLst>
            </p:cNvPr>
            <p:cNvSpPr/>
            <p:nvPr/>
          </p:nvSpPr>
          <p:spPr>
            <a:xfrm>
              <a:off x="4629150" y="4953190"/>
              <a:ext cx="1600200" cy="71913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23">
              <a:extLst>
                <a:ext uri="{FF2B5EF4-FFF2-40B4-BE49-F238E27FC236}">
                  <a16:creationId xmlns:a16="http://schemas.microsoft.com/office/drawing/2014/main" id="{DAC240DE-D246-4F61-A9B9-2F71CE9C322F}"/>
                </a:ext>
              </a:extLst>
            </p:cNvPr>
            <p:cNvSpPr/>
            <p:nvPr/>
          </p:nvSpPr>
          <p:spPr>
            <a:xfrm>
              <a:off x="6350371" y="3921315"/>
              <a:ext cx="1294494" cy="6581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22">
              <a:extLst>
                <a:ext uri="{FF2B5EF4-FFF2-40B4-BE49-F238E27FC236}">
                  <a16:creationId xmlns:a16="http://schemas.microsoft.com/office/drawing/2014/main" id="{C36E77E8-401B-4061-9E23-84D3F98EF849}"/>
                </a:ext>
              </a:extLst>
            </p:cNvPr>
            <p:cNvSpPr/>
            <p:nvPr/>
          </p:nvSpPr>
          <p:spPr>
            <a:xfrm>
              <a:off x="6891770" y="1067409"/>
              <a:ext cx="2076935" cy="79292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21">
              <a:extLst>
                <a:ext uri="{FF2B5EF4-FFF2-40B4-BE49-F238E27FC236}">
                  <a16:creationId xmlns:a16="http://schemas.microsoft.com/office/drawing/2014/main" id="{FD0A8B77-4CDD-45CF-BDA8-E89E8A7DF480}"/>
                </a:ext>
              </a:extLst>
            </p:cNvPr>
            <p:cNvSpPr/>
            <p:nvPr/>
          </p:nvSpPr>
          <p:spPr>
            <a:xfrm>
              <a:off x="4596744" y="187700"/>
              <a:ext cx="1753627" cy="99449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A7934CB-516D-48E0-9C81-9A54878F2D60}"/>
                </a:ext>
              </a:extLst>
            </p:cNvPr>
            <p:cNvSpPr/>
            <p:nvPr/>
          </p:nvSpPr>
          <p:spPr>
            <a:xfrm>
              <a:off x="4715624" y="2174880"/>
              <a:ext cx="337514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pt-BR" sz="2000" dirty="0" err="1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ol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2000" dirty="0" err="1">
                  <a:solidFill>
                    <a:srgbClr val="7030A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type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=”n” </a:t>
              </a:r>
              <a:r>
                <a:rPr lang="pt-BR" sz="2000" dirty="0">
                  <a:solidFill>
                    <a:schemeClr val="accent6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=”n”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HTML 5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&lt;/li&gt;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CSS 3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&lt;/li&gt;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&lt;/li&gt;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</a:t>
              </a:r>
              <a:r>
                <a:rPr lang="pt-BR" sz="2000" dirty="0" err="1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ol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endParaRPr lang="pt-BR" sz="2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3240C65-3939-4E6C-9B78-D2A4D645FDAF}"/>
                </a:ext>
              </a:extLst>
            </p:cNvPr>
            <p:cNvSpPr/>
            <p:nvPr/>
          </p:nvSpPr>
          <p:spPr>
            <a:xfrm>
              <a:off x="4620427" y="4947095"/>
              <a:ext cx="1823601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Início e fim da lista numerada;</a:t>
              </a:r>
              <a:endParaRPr lang="pt-B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Seta para baixo 3">
              <a:extLst>
                <a:ext uri="{FF2B5EF4-FFF2-40B4-BE49-F238E27FC236}">
                  <a16:creationId xmlns:a16="http://schemas.microsoft.com/office/drawing/2014/main" id="{82E1AFCE-01B8-4562-AE2B-9627E85DB8CD}"/>
                </a:ext>
              </a:extLst>
            </p:cNvPr>
            <p:cNvSpPr/>
            <p:nvPr/>
          </p:nvSpPr>
          <p:spPr>
            <a:xfrm>
              <a:off x="4980046" y="3906071"/>
              <a:ext cx="216169" cy="103492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 para cima 4">
              <a:extLst>
                <a:ext uri="{FF2B5EF4-FFF2-40B4-BE49-F238E27FC236}">
                  <a16:creationId xmlns:a16="http://schemas.microsoft.com/office/drawing/2014/main" id="{8400D0E4-D9F3-4847-9D30-274ACBA49166}"/>
                </a:ext>
              </a:extLst>
            </p:cNvPr>
            <p:cNvSpPr/>
            <p:nvPr/>
          </p:nvSpPr>
          <p:spPr>
            <a:xfrm>
              <a:off x="5312308" y="1399376"/>
              <a:ext cx="219919" cy="775504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ECB666A-112E-4B7C-AA9E-74277FFF6266}"/>
                </a:ext>
              </a:extLst>
            </p:cNvPr>
            <p:cNvSpPr/>
            <p:nvPr/>
          </p:nvSpPr>
          <p:spPr>
            <a:xfrm>
              <a:off x="6923371" y="1140797"/>
              <a:ext cx="2002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valor inicial de uma lista numerada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27CA726-DBB1-4A01-A41C-0DC17E5963E8}"/>
                </a:ext>
              </a:extLst>
            </p:cNvPr>
            <p:cNvSpPr/>
            <p:nvPr/>
          </p:nvSpPr>
          <p:spPr>
            <a:xfrm>
              <a:off x="4620428" y="222434"/>
              <a:ext cx="17062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 o tipo de numeração da lista. </a:t>
              </a:r>
              <a:r>
                <a:rPr lang="pt-BR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</a:t>
              </a: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1, i, 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6" name="Seta dobrada 9">
              <a:extLst>
                <a:ext uri="{FF2B5EF4-FFF2-40B4-BE49-F238E27FC236}">
                  <a16:creationId xmlns:a16="http://schemas.microsoft.com/office/drawing/2014/main" id="{9923249E-CF8C-4F82-A170-85A37E37CD4E}"/>
                </a:ext>
              </a:extLst>
            </p:cNvPr>
            <p:cNvSpPr/>
            <p:nvPr/>
          </p:nvSpPr>
          <p:spPr>
            <a:xfrm>
              <a:off x="6326687" y="1399376"/>
              <a:ext cx="432457" cy="775504"/>
            </a:xfrm>
            <a:prstGeom prst="ben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Seta dobrada 11">
              <a:extLst>
                <a:ext uri="{FF2B5EF4-FFF2-40B4-BE49-F238E27FC236}">
                  <a16:creationId xmlns:a16="http://schemas.microsoft.com/office/drawing/2014/main" id="{2028C54E-08C9-45D7-9A7B-40FD85FF02BD}"/>
                </a:ext>
              </a:extLst>
            </p:cNvPr>
            <p:cNvSpPr/>
            <p:nvPr/>
          </p:nvSpPr>
          <p:spPr>
            <a:xfrm flipV="1">
              <a:off x="5891007" y="3497460"/>
              <a:ext cx="435680" cy="893013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7BA8226-64C3-4DE4-AD5E-89A9DFA0F40D}"/>
                </a:ext>
              </a:extLst>
            </p:cNvPr>
            <p:cNvSpPr/>
            <p:nvPr/>
          </p:nvSpPr>
          <p:spPr>
            <a:xfrm>
              <a:off x="6325627" y="4054202"/>
              <a:ext cx="1412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Itens da lista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Seta em curva para a direita 10">
              <a:extLst>
                <a:ext uri="{FF2B5EF4-FFF2-40B4-BE49-F238E27FC236}">
                  <a16:creationId xmlns:a16="http://schemas.microsoft.com/office/drawing/2014/main" id="{26CE4B88-CD2C-4EB7-B264-8BD71F5F37E4}"/>
                </a:ext>
              </a:extLst>
            </p:cNvPr>
            <p:cNvSpPr/>
            <p:nvPr/>
          </p:nvSpPr>
          <p:spPr>
            <a:xfrm>
              <a:off x="3825967" y="2314785"/>
              <a:ext cx="746862" cy="3172968"/>
            </a:xfrm>
            <a:prstGeom prst="curvedRightArrow">
              <a:avLst>
                <a:gd name="adj1" fmla="val 25000"/>
                <a:gd name="adj2" fmla="val 58042"/>
                <a:gd name="adj3" fmla="val 257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5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307AF-AB80-4A5E-9077-5F6D6AA7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 Não Ordenada</a:t>
            </a:r>
          </a:p>
        </p:txBody>
      </p:sp>
      <p:grpSp>
        <p:nvGrpSpPr>
          <p:cNvPr id="3" name="Grupo 3">
            <a:extLst>
              <a:ext uri="{FF2B5EF4-FFF2-40B4-BE49-F238E27FC236}">
                <a16:creationId xmlns:a16="http://schemas.microsoft.com/office/drawing/2014/main" id="{9C535C24-8F0B-4DEB-9525-773FD5F39BDF}"/>
              </a:ext>
            </a:extLst>
          </p:cNvPr>
          <p:cNvGrpSpPr/>
          <p:nvPr/>
        </p:nvGrpSpPr>
        <p:grpSpPr>
          <a:xfrm>
            <a:off x="1932518" y="4001294"/>
            <a:ext cx="1943471" cy="1630384"/>
            <a:chOff x="5938374" y="2318435"/>
            <a:chExt cx="1943471" cy="163038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EF2ECF3-E6F8-45B5-8C5A-5352C4D142C0}"/>
                </a:ext>
              </a:extLst>
            </p:cNvPr>
            <p:cNvSpPr/>
            <p:nvPr/>
          </p:nvSpPr>
          <p:spPr>
            <a:xfrm>
              <a:off x="6369845" y="2397616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BA484B7-64D7-42EA-838E-C36A9036F075}"/>
                </a:ext>
              </a:extLst>
            </p:cNvPr>
            <p:cNvSpPr/>
            <p:nvPr/>
          </p:nvSpPr>
          <p:spPr>
            <a:xfrm>
              <a:off x="6356699" y="274134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5F50972-C847-4A15-8ADF-6F7141C1643D}"/>
                </a:ext>
              </a:extLst>
            </p:cNvPr>
            <p:cNvSpPr/>
            <p:nvPr/>
          </p:nvSpPr>
          <p:spPr>
            <a:xfrm>
              <a:off x="6322432" y="3088579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40FD8FA-0184-4A4F-9841-F001B0EAFCFC}"/>
                </a:ext>
              </a:extLst>
            </p:cNvPr>
            <p:cNvSpPr/>
            <p:nvPr/>
          </p:nvSpPr>
          <p:spPr>
            <a:xfrm>
              <a:off x="6297771" y="3435810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AA49E7B-0033-485B-BAC1-90F1B24501DB}"/>
                </a:ext>
              </a:extLst>
            </p:cNvPr>
            <p:cNvSpPr/>
            <p:nvPr/>
          </p:nvSpPr>
          <p:spPr>
            <a:xfrm>
              <a:off x="6267291" y="377779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1">
              <a:extLst>
                <a:ext uri="{FF2B5EF4-FFF2-40B4-BE49-F238E27FC236}">
                  <a16:creationId xmlns:a16="http://schemas.microsoft.com/office/drawing/2014/main" id="{084C5CDC-BDCF-45F6-8475-34C003C90F4A}"/>
                </a:ext>
              </a:extLst>
            </p:cNvPr>
            <p:cNvSpPr/>
            <p:nvPr/>
          </p:nvSpPr>
          <p:spPr>
            <a:xfrm>
              <a:off x="6041944" y="2318435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27">
              <a:extLst>
                <a:ext uri="{FF2B5EF4-FFF2-40B4-BE49-F238E27FC236}">
                  <a16:creationId xmlns:a16="http://schemas.microsoft.com/office/drawing/2014/main" id="{FADA76DD-4C1D-4318-96F0-A26C3F991EDD}"/>
                </a:ext>
              </a:extLst>
            </p:cNvPr>
            <p:cNvSpPr/>
            <p:nvPr/>
          </p:nvSpPr>
          <p:spPr>
            <a:xfrm>
              <a:off x="6014098" y="266317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28">
              <a:extLst>
                <a:ext uri="{FF2B5EF4-FFF2-40B4-BE49-F238E27FC236}">
                  <a16:creationId xmlns:a16="http://schemas.microsoft.com/office/drawing/2014/main" id="{96D56C0F-9AF5-4B2E-9D41-1B78BFBC5F53}"/>
                </a:ext>
              </a:extLst>
            </p:cNvPr>
            <p:cNvSpPr/>
            <p:nvPr/>
          </p:nvSpPr>
          <p:spPr>
            <a:xfrm>
              <a:off x="5984634" y="3018280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9">
              <a:extLst>
                <a:ext uri="{FF2B5EF4-FFF2-40B4-BE49-F238E27FC236}">
                  <a16:creationId xmlns:a16="http://schemas.microsoft.com/office/drawing/2014/main" id="{90CE25F4-0654-496D-9FA5-C8FD92E1A122}"/>
                </a:ext>
              </a:extLst>
            </p:cNvPr>
            <p:cNvSpPr/>
            <p:nvPr/>
          </p:nvSpPr>
          <p:spPr>
            <a:xfrm>
              <a:off x="5959710" y="335977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30">
              <a:extLst>
                <a:ext uri="{FF2B5EF4-FFF2-40B4-BE49-F238E27FC236}">
                  <a16:creationId xmlns:a16="http://schemas.microsoft.com/office/drawing/2014/main" id="{325D61A5-F3C7-429A-BD26-7346A6A5C863}"/>
                </a:ext>
              </a:extLst>
            </p:cNvPr>
            <p:cNvSpPr/>
            <p:nvPr/>
          </p:nvSpPr>
          <p:spPr>
            <a:xfrm>
              <a:off x="5938374" y="369846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70D30E-C506-4B45-87F5-AA39B6B1609E}"/>
              </a:ext>
            </a:extLst>
          </p:cNvPr>
          <p:cNvSpPr/>
          <p:nvPr/>
        </p:nvSpPr>
        <p:spPr>
          <a:xfrm>
            <a:off x="838200" y="1999319"/>
            <a:ext cx="4051514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Formadas por símbolos, não apresentam explicitamente uma ordem. São criadas por meio das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e &lt;/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Assim como na ordenada, seus itens são inseridos depois da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&lt;li&gt;.</a:t>
            </a:r>
          </a:p>
        </p:txBody>
      </p:sp>
      <p:grpSp>
        <p:nvGrpSpPr>
          <p:cNvPr id="15" name="Grupo 29">
            <a:extLst>
              <a:ext uri="{FF2B5EF4-FFF2-40B4-BE49-F238E27FC236}">
                <a16:creationId xmlns:a16="http://schemas.microsoft.com/office/drawing/2014/main" id="{12459DC0-8310-4E51-829A-D63731CC5FB1}"/>
              </a:ext>
            </a:extLst>
          </p:cNvPr>
          <p:cNvGrpSpPr/>
          <p:nvPr/>
        </p:nvGrpSpPr>
        <p:grpSpPr>
          <a:xfrm>
            <a:off x="5957441" y="2457622"/>
            <a:ext cx="4095994" cy="3533705"/>
            <a:chOff x="3708896" y="2138622"/>
            <a:chExt cx="4095994" cy="3533705"/>
          </a:xfrm>
        </p:grpSpPr>
        <p:sp>
          <p:nvSpPr>
            <p:cNvPr id="16" name="Retângulo de cantos arredondados 25">
              <a:extLst>
                <a:ext uri="{FF2B5EF4-FFF2-40B4-BE49-F238E27FC236}">
                  <a16:creationId xmlns:a16="http://schemas.microsoft.com/office/drawing/2014/main" id="{CC7CA6B0-E24B-4700-A237-292EE81AD3C2}"/>
                </a:ext>
              </a:extLst>
            </p:cNvPr>
            <p:cNvSpPr/>
            <p:nvPr/>
          </p:nvSpPr>
          <p:spPr>
            <a:xfrm>
              <a:off x="4503356" y="4904740"/>
              <a:ext cx="1623124" cy="76758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26">
              <a:extLst>
                <a:ext uri="{FF2B5EF4-FFF2-40B4-BE49-F238E27FC236}">
                  <a16:creationId xmlns:a16="http://schemas.microsoft.com/office/drawing/2014/main" id="{E13E7036-D516-43C2-9ED6-1DABFE8C8986}"/>
                </a:ext>
              </a:extLst>
            </p:cNvPr>
            <p:cNvSpPr/>
            <p:nvPr/>
          </p:nvSpPr>
          <p:spPr>
            <a:xfrm>
              <a:off x="6229350" y="3921315"/>
              <a:ext cx="1575539" cy="6581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91035B1B-B265-4B82-8D36-849ED2E5BC88}"/>
                </a:ext>
              </a:extLst>
            </p:cNvPr>
            <p:cNvSpPr/>
            <p:nvPr/>
          </p:nvSpPr>
          <p:spPr>
            <a:xfrm>
              <a:off x="4598553" y="2138622"/>
              <a:ext cx="303894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pt-BR" sz="2000" dirty="0" err="1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ul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HTML 5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CSS 3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</a:t>
              </a:r>
              <a:r>
                <a:rPr lang="pt-BR" sz="2000" dirty="0" err="1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ul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endParaRPr lang="pt-BR" sz="2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8FD62C8-D1BB-44AD-B46A-68471F9FD10E}"/>
                </a:ext>
              </a:extLst>
            </p:cNvPr>
            <p:cNvSpPr/>
            <p:nvPr/>
          </p:nvSpPr>
          <p:spPr>
            <a:xfrm>
              <a:off x="4503356" y="4904741"/>
              <a:ext cx="1823601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Início e fim da lista numerada;</a:t>
              </a:r>
              <a:endParaRPr lang="pt-B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Seta para baixo 3">
              <a:extLst>
                <a:ext uri="{FF2B5EF4-FFF2-40B4-BE49-F238E27FC236}">
                  <a16:creationId xmlns:a16="http://schemas.microsoft.com/office/drawing/2014/main" id="{8E1A222B-6FB3-417F-85C8-D9BB10C832F2}"/>
                </a:ext>
              </a:extLst>
            </p:cNvPr>
            <p:cNvSpPr/>
            <p:nvPr/>
          </p:nvSpPr>
          <p:spPr>
            <a:xfrm>
              <a:off x="4862975" y="3869813"/>
              <a:ext cx="216169" cy="103492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dobrada 11">
              <a:extLst>
                <a:ext uri="{FF2B5EF4-FFF2-40B4-BE49-F238E27FC236}">
                  <a16:creationId xmlns:a16="http://schemas.microsoft.com/office/drawing/2014/main" id="{BCCB0F9D-1204-4700-99AC-339B3D415664}"/>
                </a:ext>
              </a:extLst>
            </p:cNvPr>
            <p:cNvSpPr/>
            <p:nvPr/>
          </p:nvSpPr>
          <p:spPr>
            <a:xfrm flipV="1">
              <a:off x="5773936" y="3461202"/>
              <a:ext cx="435680" cy="893013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3B229D0-6964-4E45-AB75-B42F3D7B784B}"/>
                </a:ext>
              </a:extLst>
            </p:cNvPr>
            <p:cNvSpPr/>
            <p:nvPr/>
          </p:nvSpPr>
          <p:spPr>
            <a:xfrm>
              <a:off x="6208556" y="4017944"/>
              <a:ext cx="1596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Tópicos da lista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Seta em curva para a direita 10">
              <a:extLst>
                <a:ext uri="{FF2B5EF4-FFF2-40B4-BE49-F238E27FC236}">
                  <a16:creationId xmlns:a16="http://schemas.microsoft.com/office/drawing/2014/main" id="{21E6E4A6-0DBD-4327-A9B8-1A7647BE4FC6}"/>
                </a:ext>
              </a:extLst>
            </p:cNvPr>
            <p:cNvSpPr/>
            <p:nvPr/>
          </p:nvSpPr>
          <p:spPr>
            <a:xfrm>
              <a:off x="3708896" y="2278527"/>
              <a:ext cx="746862" cy="3172968"/>
            </a:xfrm>
            <a:prstGeom prst="curvedRightArrow">
              <a:avLst>
                <a:gd name="adj1" fmla="val 25000"/>
                <a:gd name="adj2" fmla="val 58042"/>
                <a:gd name="adj3" fmla="val 257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1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0A19DB-1F6B-4B13-AE25-A565F1A542C0}"/>
              </a:ext>
            </a:extLst>
          </p:cNvPr>
          <p:cNvSpPr txBox="1"/>
          <p:nvPr/>
        </p:nvSpPr>
        <p:spPr>
          <a:xfrm>
            <a:off x="742950" y="690413"/>
            <a:ext cx="501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desenvolvimento: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129126-BCA9-41E7-A35A-CAF3EAA893FB}"/>
              </a:ext>
            </a:extLst>
          </p:cNvPr>
          <p:cNvSpPr/>
          <p:nvPr/>
        </p:nvSpPr>
        <p:spPr>
          <a:xfrm>
            <a:off x="1688972" y="2063689"/>
            <a:ext cx="291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Editor de textos</a:t>
            </a:r>
          </a:p>
        </p:txBody>
      </p:sp>
      <p:cxnSp>
        <p:nvCxnSpPr>
          <p:cNvPr id="5" name="Conector reto 3">
            <a:extLst>
              <a:ext uri="{FF2B5EF4-FFF2-40B4-BE49-F238E27FC236}">
                <a16:creationId xmlns:a16="http://schemas.microsoft.com/office/drawing/2014/main" id="{A9D55351-5836-48D4-9290-6FFB0870440F}"/>
              </a:ext>
            </a:extLst>
          </p:cNvPr>
          <p:cNvCxnSpPr/>
          <p:nvPr/>
        </p:nvCxnSpPr>
        <p:spPr>
          <a:xfrm>
            <a:off x="887896" y="1398299"/>
            <a:ext cx="771376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D364AFB-6576-4875-8617-C71277D15CA0}"/>
              </a:ext>
            </a:extLst>
          </p:cNvPr>
          <p:cNvCxnSpPr/>
          <p:nvPr/>
        </p:nvCxnSpPr>
        <p:spPr>
          <a:xfrm>
            <a:off x="5345440" y="1867999"/>
            <a:ext cx="0" cy="36985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7AE96D-EE50-46D1-B752-99E6CB20AE2E}"/>
              </a:ext>
            </a:extLst>
          </p:cNvPr>
          <p:cNvSpPr txBox="1"/>
          <p:nvPr/>
        </p:nvSpPr>
        <p:spPr>
          <a:xfrm>
            <a:off x="6042169" y="2063688"/>
            <a:ext cx="1984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Navegador</a:t>
            </a:r>
          </a:p>
        </p:txBody>
      </p:sp>
      <p:pic>
        <p:nvPicPr>
          <p:cNvPr id="8" name="Picture 2" descr="Resultado de imagem para navegadores">
            <a:extLst>
              <a:ext uri="{FF2B5EF4-FFF2-40B4-BE49-F238E27FC236}">
                <a16:creationId xmlns:a16="http://schemas.microsoft.com/office/drawing/2014/main" id="{989F06AE-476B-47AE-B848-065F87203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r="27237"/>
          <a:stretch/>
        </p:blipFill>
        <p:spPr bwMode="auto">
          <a:xfrm>
            <a:off x="5787037" y="2899393"/>
            <a:ext cx="2634018" cy="24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note pad editor logo">
            <a:extLst>
              <a:ext uri="{FF2B5EF4-FFF2-40B4-BE49-F238E27FC236}">
                <a16:creationId xmlns:a16="http://schemas.microsoft.com/office/drawing/2014/main" id="{3CF3D3AB-0F83-4518-93CC-CE60C672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48" y="2899393"/>
            <a:ext cx="1439997" cy="14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editor brackets html logo">
            <a:extLst>
              <a:ext uri="{FF2B5EF4-FFF2-40B4-BE49-F238E27FC236}">
                <a16:creationId xmlns:a16="http://schemas.microsoft.com/office/drawing/2014/main" id="{3605782C-6132-4F16-9FC5-6385E2ED5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8" r="19430"/>
          <a:stretch/>
        </p:blipFill>
        <p:spPr bwMode="auto">
          <a:xfrm>
            <a:off x="1885691" y="3877866"/>
            <a:ext cx="1269241" cy="12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bloco de notas logo">
            <a:extLst>
              <a:ext uri="{FF2B5EF4-FFF2-40B4-BE49-F238E27FC236}">
                <a16:creationId xmlns:a16="http://schemas.microsoft.com/office/drawing/2014/main" id="{AAA861CB-6E1F-4178-BB66-1D4A62DD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58" y="2839106"/>
            <a:ext cx="1113667" cy="11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sublime logo">
            <a:extLst>
              <a:ext uri="{FF2B5EF4-FFF2-40B4-BE49-F238E27FC236}">
                <a16:creationId xmlns:a16="http://schemas.microsoft.com/office/drawing/2014/main" id="{5344D9F8-6DE7-4FC5-AEAE-59735F77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48" y="4339390"/>
            <a:ext cx="818795" cy="8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13">
            <a:extLst>
              <a:ext uri="{FF2B5EF4-FFF2-40B4-BE49-F238E27FC236}">
                <a16:creationId xmlns:a16="http://schemas.microsoft.com/office/drawing/2014/main" id="{33DD7A4A-BDCD-4F16-90D2-CED4166B2225}"/>
              </a:ext>
            </a:extLst>
          </p:cNvPr>
          <p:cNvGrpSpPr/>
          <p:nvPr/>
        </p:nvGrpSpPr>
        <p:grpSpPr>
          <a:xfrm>
            <a:off x="1" y="0"/>
            <a:ext cx="7982174" cy="3020601"/>
            <a:chOff x="-2304066" y="777902"/>
            <a:chExt cx="8092332" cy="2092881"/>
          </a:xfrm>
          <a:solidFill>
            <a:srgbClr val="9C4EE2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792E769-F12E-4871-9AF6-228FF7F9585E}"/>
                </a:ext>
              </a:extLst>
            </p:cNvPr>
            <p:cNvSpPr/>
            <p:nvPr/>
          </p:nvSpPr>
          <p:spPr>
            <a:xfrm>
              <a:off x="3001856" y="1183235"/>
              <a:ext cx="2786410" cy="10875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HyperText</a:t>
              </a:r>
              <a:r>
                <a:rPr lang="pt-B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 </a:t>
              </a:r>
            </a:p>
            <a:p>
              <a:r>
                <a:rPr lang="pt-BR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Markup</a:t>
              </a:r>
              <a:r>
                <a:rPr lang="pt-B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 </a:t>
              </a:r>
            </a:p>
            <a:p>
              <a:r>
                <a:rPr lang="pt-BR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Language</a:t>
              </a:r>
              <a:endPara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BADE9CF-ED17-4A16-A627-E3B7AAF4D8BF}"/>
                </a:ext>
              </a:extLst>
            </p:cNvPr>
            <p:cNvCxnSpPr/>
            <p:nvPr/>
          </p:nvCxnSpPr>
          <p:spPr>
            <a:xfrm>
              <a:off x="3001856" y="1062441"/>
              <a:ext cx="0" cy="1329158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BAAD757-BEB6-4877-ACDB-72F40B5AA8F8}"/>
                </a:ext>
              </a:extLst>
            </p:cNvPr>
            <p:cNvSpPr/>
            <p:nvPr/>
          </p:nvSpPr>
          <p:spPr>
            <a:xfrm>
              <a:off x="-2304066" y="777902"/>
              <a:ext cx="5135150" cy="20928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pt-BR" sz="13000" dirty="0">
                  <a:solidFill>
                    <a:schemeClr val="bg1"/>
                  </a:solidFill>
                  <a:latin typeface="Lemon/Milk" panose="020B0603050302020204" pitchFamily="34" charset="0"/>
                </a:rPr>
                <a:t>HTML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379CEAF-6282-4092-BC32-903AC91C82CE}"/>
              </a:ext>
            </a:extLst>
          </p:cNvPr>
          <p:cNvSpPr/>
          <p:nvPr/>
        </p:nvSpPr>
        <p:spPr>
          <a:xfrm>
            <a:off x="6144546" y="4331864"/>
            <a:ext cx="3314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 LINGUAGEM PODE CONTER TEXTOS, IMAGENS, SONS, VÍDEOS DENTRE OUTROS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2F0F5-5605-4EE6-848E-013DEA55F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34" y="3180916"/>
            <a:ext cx="2972600" cy="23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219F492-9FB8-4B17-94EC-F8B1D2976EA4}"/>
              </a:ext>
            </a:extLst>
          </p:cNvPr>
          <p:cNvSpPr/>
          <p:nvPr/>
        </p:nvSpPr>
        <p:spPr>
          <a:xfrm>
            <a:off x="279998" y="946609"/>
            <a:ext cx="7594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/>
              <a:t>Em</a:t>
            </a:r>
            <a:r>
              <a:rPr lang="pt-BR" sz="2500" dirty="0">
                <a:solidFill>
                  <a:srgbClr val="F0851D"/>
                </a:solidFill>
              </a:rPr>
              <a:t> 2013</a:t>
            </a:r>
            <a:r>
              <a:rPr lang="pt-BR" sz="2500" dirty="0"/>
              <a:t>, o HTML se torna exclusivamente semântico e apresenta novas funcionalidades por meio da junção de outras tecnologias, como CSS e o </a:t>
            </a:r>
            <a:r>
              <a:rPr lang="pt-BR" sz="2500" dirty="0" err="1"/>
              <a:t>JavaScript</a:t>
            </a:r>
            <a:r>
              <a:rPr lang="pt-BR" sz="2500" dirty="0"/>
              <a:t>.</a:t>
            </a:r>
          </a:p>
        </p:txBody>
      </p:sp>
      <p:pic>
        <p:nvPicPr>
          <p:cNvPr id="4" name="Picture 2" descr="Resultado de imagem para javascript">
            <a:extLst>
              <a:ext uri="{FF2B5EF4-FFF2-40B4-BE49-F238E27FC236}">
                <a16:creationId xmlns:a16="http://schemas.microsoft.com/office/drawing/2014/main" id="{B9D421D0-6DAF-4297-91A8-AF580178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69" y="2558590"/>
            <a:ext cx="5715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2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C68B93A-35C5-45DA-9423-E15CCF8535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290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9C4EE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Exemplos de Tags em HTML</a:t>
            </a:r>
            <a:endParaRPr lang="pt-BR" dirty="0"/>
          </a:p>
        </p:txBody>
      </p:sp>
      <p:grpSp>
        <p:nvGrpSpPr>
          <p:cNvPr id="4" name="Grupo 4">
            <a:extLst>
              <a:ext uri="{FF2B5EF4-FFF2-40B4-BE49-F238E27FC236}">
                <a16:creationId xmlns:a16="http://schemas.microsoft.com/office/drawing/2014/main" id="{2B75E91D-2411-45D3-857F-F0FDFB11521E}"/>
              </a:ext>
            </a:extLst>
          </p:cNvPr>
          <p:cNvGrpSpPr/>
          <p:nvPr/>
        </p:nvGrpSpPr>
        <p:grpSpPr>
          <a:xfrm>
            <a:off x="2428778" y="2657051"/>
            <a:ext cx="5790125" cy="2092538"/>
            <a:chOff x="1657981" y="2327512"/>
            <a:chExt cx="5790125" cy="20925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6C8F3EC-F331-45A7-9CDA-C9C17CAF75E1}"/>
                </a:ext>
              </a:extLst>
            </p:cNvPr>
            <p:cNvSpPr/>
            <p:nvPr/>
          </p:nvSpPr>
          <p:spPr>
            <a:xfrm>
              <a:off x="1831717" y="3773719"/>
              <a:ext cx="13961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Tag de início de marcação 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F4D388-CF89-471D-8177-3D6D26523503}"/>
                </a:ext>
              </a:extLst>
            </p:cNvPr>
            <p:cNvSpPr/>
            <p:nvPr/>
          </p:nvSpPr>
          <p:spPr>
            <a:xfrm>
              <a:off x="5480486" y="3773719"/>
              <a:ext cx="19676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 Tag com barra, final da marcação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3AEE70D-E5F1-459D-A061-CD3F997888B2}"/>
                </a:ext>
              </a:extLst>
            </p:cNvPr>
            <p:cNvSpPr/>
            <p:nvPr/>
          </p:nvSpPr>
          <p:spPr>
            <a:xfrm>
              <a:off x="1657981" y="2327512"/>
              <a:ext cx="57901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4000" b="1" dirty="0">
                  <a:solidFill>
                    <a:srgbClr val="F0851D"/>
                  </a:solidFill>
                </a:rPr>
                <a:t>&lt;</a:t>
              </a:r>
              <a:r>
                <a:rPr lang="pt-BR" sz="4000" b="1" dirty="0" err="1">
                  <a:solidFill>
                    <a:srgbClr val="F0851D"/>
                  </a:solidFill>
                </a:rPr>
                <a:t>body</a:t>
              </a:r>
              <a:r>
                <a:rPr lang="pt-BR" sz="4000" b="1" dirty="0">
                  <a:solidFill>
                    <a:srgbClr val="F0851D"/>
                  </a:solidFill>
                </a:rPr>
                <a:t>&gt; </a:t>
              </a:r>
              <a:r>
                <a:rPr lang="pt-BR" sz="4000" dirty="0"/>
                <a:t>Conteúdo </a:t>
              </a:r>
              <a:r>
                <a:rPr lang="pt-BR" sz="4000" b="1" dirty="0">
                  <a:solidFill>
                    <a:srgbClr val="F0851D"/>
                  </a:solidFill>
                </a:rPr>
                <a:t>&lt;/</a:t>
              </a:r>
              <a:r>
                <a:rPr lang="pt-BR" sz="4000" b="1" dirty="0" err="1">
                  <a:solidFill>
                    <a:srgbClr val="F0851D"/>
                  </a:solidFill>
                </a:rPr>
                <a:t>body</a:t>
              </a:r>
              <a:r>
                <a:rPr lang="pt-BR" sz="4000" b="1" dirty="0">
                  <a:solidFill>
                    <a:srgbClr val="F0851D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8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">
            <a:extLst>
              <a:ext uri="{FF2B5EF4-FFF2-40B4-BE49-F238E27FC236}">
                <a16:creationId xmlns:a16="http://schemas.microsoft.com/office/drawing/2014/main" id="{05607592-93E9-4E75-83B1-2F3158796471}"/>
              </a:ext>
            </a:extLst>
          </p:cNvPr>
          <p:cNvGrpSpPr/>
          <p:nvPr/>
        </p:nvGrpSpPr>
        <p:grpSpPr>
          <a:xfrm>
            <a:off x="137005" y="800522"/>
            <a:ext cx="8241264" cy="4566803"/>
            <a:chOff x="356767" y="773299"/>
            <a:chExt cx="8241264" cy="4566803"/>
          </a:xfrm>
        </p:grpSpPr>
        <p:grpSp>
          <p:nvGrpSpPr>
            <p:cNvPr id="4" name="Grupo 4">
              <a:extLst>
                <a:ext uri="{FF2B5EF4-FFF2-40B4-BE49-F238E27FC236}">
                  <a16:creationId xmlns:a16="http://schemas.microsoft.com/office/drawing/2014/main" id="{F0B79AF3-A2BC-4D5E-8EF4-E54E021F5126}"/>
                </a:ext>
              </a:extLst>
            </p:cNvPr>
            <p:cNvGrpSpPr/>
            <p:nvPr/>
          </p:nvGrpSpPr>
          <p:grpSpPr>
            <a:xfrm>
              <a:off x="5906279" y="830731"/>
              <a:ext cx="2691752" cy="4349224"/>
              <a:chOff x="5896948" y="762827"/>
              <a:chExt cx="2691752" cy="4349224"/>
            </a:xfrm>
          </p:grpSpPr>
          <p:grpSp>
            <p:nvGrpSpPr>
              <p:cNvPr id="12" name="Grupo 12">
                <a:extLst>
                  <a:ext uri="{FF2B5EF4-FFF2-40B4-BE49-F238E27FC236}">
                    <a16:creationId xmlns:a16="http://schemas.microsoft.com/office/drawing/2014/main" id="{95BA9426-39B6-4791-9106-C951835E630E}"/>
                  </a:ext>
                </a:extLst>
              </p:cNvPr>
              <p:cNvGrpSpPr/>
              <p:nvPr/>
            </p:nvGrpSpPr>
            <p:grpSpPr>
              <a:xfrm>
                <a:off x="5980922" y="762827"/>
                <a:ext cx="2424657" cy="1056913"/>
                <a:chOff x="-2475075" y="-714162"/>
                <a:chExt cx="2424657" cy="1056913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0EA11433-58C3-4CCB-A287-2DCA475D29DB}"/>
                    </a:ext>
                  </a:extLst>
                </p:cNvPr>
                <p:cNvSpPr txBox="1"/>
                <p:nvPr/>
              </p:nvSpPr>
              <p:spPr>
                <a:xfrm>
                  <a:off x="-2475075" y="-395913"/>
                  <a:ext cx="242465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Delimitam todas as marcações, indicando o início e fim da nossa página HTML;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51DA6D6E-A05E-4E8D-826A-5079E1A62A23}"/>
                    </a:ext>
                  </a:extLst>
                </p:cNvPr>
                <p:cNvSpPr/>
                <p:nvPr/>
              </p:nvSpPr>
              <p:spPr>
                <a:xfrm>
                  <a:off x="-2281166" y="-714162"/>
                  <a:ext cx="21737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rgbClr val="2F5597"/>
                      </a:solidFill>
                      <a:latin typeface="Lemon/Milk" panose="020B0603050302020204" pitchFamily="34" charset="0"/>
                    </a:rPr>
                    <a:t>estrutura principal</a:t>
                  </a:r>
                </a:p>
              </p:txBody>
            </p:sp>
          </p:grpSp>
          <p:grpSp>
            <p:nvGrpSpPr>
              <p:cNvPr id="13" name="Grupo 13">
                <a:extLst>
                  <a:ext uri="{FF2B5EF4-FFF2-40B4-BE49-F238E27FC236}">
                    <a16:creationId xmlns:a16="http://schemas.microsoft.com/office/drawing/2014/main" id="{AA3D8741-CBAC-4A09-A3C0-108CF3E27941}"/>
                  </a:ext>
                </a:extLst>
              </p:cNvPr>
              <p:cNvGrpSpPr/>
              <p:nvPr/>
            </p:nvGrpSpPr>
            <p:grpSpPr>
              <a:xfrm>
                <a:off x="5935671" y="2279958"/>
                <a:ext cx="2479432" cy="1046441"/>
                <a:chOff x="414178" y="1153651"/>
                <a:chExt cx="2479432" cy="1046441"/>
              </a:xfrm>
            </p:grpSpPr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1480ED68-B5C5-407B-A834-983C56FAC77C}"/>
                    </a:ext>
                  </a:extLst>
                </p:cNvPr>
                <p:cNvSpPr txBox="1"/>
                <p:nvPr/>
              </p:nvSpPr>
              <p:spPr>
                <a:xfrm>
                  <a:off x="414178" y="1461428"/>
                  <a:ext cx="247943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São utilizadas para indicar parâmetros comportamentais do documento HTML.</a:t>
                  </a:r>
                </a:p>
              </p:txBody>
            </p:sp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05E2A1BE-DA7C-4E8D-B6AB-4B394E9FFDB3}"/>
                    </a:ext>
                  </a:extLst>
                </p:cNvPr>
                <p:cNvSpPr txBox="1"/>
                <p:nvPr/>
              </p:nvSpPr>
              <p:spPr>
                <a:xfrm>
                  <a:off x="1008162" y="1153651"/>
                  <a:ext cx="12914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F0851D"/>
                      </a:solidFill>
                      <a:latin typeface="Lemon/Milk" panose="020B0603050302020204" pitchFamily="34" charset="0"/>
                    </a:rPr>
                    <a:t>CABEÇALHO</a:t>
                  </a:r>
                </a:p>
              </p:txBody>
            </p:sp>
          </p:grpSp>
          <p:grpSp>
            <p:nvGrpSpPr>
              <p:cNvPr id="14" name="Grupo 14">
                <a:extLst>
                  <a:ext uri="{FF2B5EF4-FFF2-40B4-BE49-F238E27FC236}">
                    <a16:creationId xmlns:a16="http://schemas.microsoft.com/office/drawing/2014/main" id="{B270B78F-C777-4132-8FA4-387C1E534811}"/>
                  </a:ext>
                </a:extLst>
              </p:cNvPr>
              <p:cNvGrpSpPr/>
              <p:nvPr/>
            </p:nvGrpSpPr>
            <p:grpSpPr>
              <a:xfrm>
                <a:off x="5896948" y="3862619"/>
                <a:ext cx="2691752" cy="1249432"/>
                <a:chOff x="-2046554" y="3745953"/>
                <a:chExt cx="2691752" cy="1249432"/>
              </a:xfrm>
            </p:grpSpPr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B571B1BF-CA66-450B-B808-408D69D67361}"/>
                    </a:ext>
                  </a:extLst>
                </p:cNvPr>
                <p:cNvSpPr txBox="1"/>
                <p:nvPr/>
              </p:nvSpPr>
              <p:spPr>
                <a:xfrm>
                  <a:off x="-2046554" y="4041278"/>
                  <a:ext cx="269175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Delimitam o corpo do documento HTML. Dentro delas ficará todo o conteúdo visível da página (textos, imagens, vídeos, </a:t>
                  </a:r>
                  <a:r>
                    <a:rPr lang="pt-BR" sz="1400" dirty="0" err="1"/>
                    <a:t>etc</a:t>
                  </a:r>
                  <a:r>
                    <a:rPr lang="pt-BR" sz="1400" dirty="0"/>
                    <a:t>).</a:t>
                  </a: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9455DF70-4FE5-4503-B0A6-6D9863AFE230}"/>
                    </a:ext>
                  </a:extLst>
                </p:cNvPr>
                <p:cNvSpPr/>
                <p:nvPr/>
              </p:nvSpPr>
              <p:spPr>
                <a:xfrm>
                  <a:off x="-1624040" y="3745953"/>
                  <a:ext cx="18467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rgbClr val="4F7087"/>
                      </a:solidFill>
                      <a:latin typeface="Lemon/Milk" panose="020B0603050302020204" pitchFamily="34" charset="0"/>
                    </a:rPr>
                    <a:t>CORPO DA PÁGINA</a:t>
                  </a:r>
                </a:p>
              </p:txBody>
            </p:sp>
          </p:grp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873E4A2-B95F-45B0-9B99-BA9D78AB1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72" y="773299"/>
              <a:ext cx="4245520" cy="4566803"/>
            </a:xfrm>
            <a:prstGeom prst="rect">
              <a:avLst/>
            </a:prstGeom>
          </p:spPr>
        </p:pic>
        <p:cxnSp>
          <p:nvCxnSpPr>
            <p:cNvPr id="6" name="Conector angulado 20">
              <a:extLst>
                <a:ext uri="{FF2B5EF4-FFF2-40B4-BE49-F238E27FC236}">
                  <a16:creationId xmlns:a16="http://schemas.microsoft.com/office/drawing/2014/main" id="{CD955D31-8223-4FDE-BCF1-166AFC4302CF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894114" y="984620"/>
              <a:ext cx="4290048" cy="421588"/>
            </a:xfrm>
            <a:prstGeom prst="bentConnector3">
              <a:avLst>
                <a:gd name="adj1" fmla="val 84799"/>
              </a:avLst>
            </a:prstGeom>
            <a:ln w="19050">
              <a:solidFill>
                <a:srgbClr val="2F559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33">
              <a:extLst>
                <a:ext uri="{FF2B5EF4-FFF2-40B4-BE49-F238E27FC236}">
                  <a16:creationId xmlns:a16="http://schemas.microsoft.com/office/drawing/2014/main" id="{6A83E3D6-3869-4136-BAD9-D1D1323166E0}"/>
                </a:ext>
              </a:extLst>
            </p:cNvPr>
            <p:cNvSpPr/>
            <p:nvPr/>
          </p:nvSpPr>
          <p:spPr>
            <a:xfrm rot="10800000">
              <a:off x="356767" y="1408096"/>
              <a:ext cx="324368" cy="2212181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33">
              <a:extLst>
                <a:ext uri="{FF2B5EF4-FFF2-40B4-BE49-F238E27FC236}">
                  <a16:creationId xmlns:a16="http://schemas.microsoft.com/office/drawing/2014/main" id="{90C930EC-1200-427A-8DCD-A19C2CB1D98B}"/>
                </a:ext>
              </a:extLst>
            </p:cNvPr>
            <p:cNvSpPr/>
            <p:nvPr/>
          </p:nvSpPr>
          <p:spPr>
            <a:xfrm rot="10800000">
              <a:off x="1528212" y="1647931"/>
              <a:ext cx="216612" cy="1007708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  <a:ln>
              <a:solidFill>
                <a:srgbClr val="F08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33">
              <a:extLst>
                <a:ext uri="{FF2B5EF4-FFF2-40B4-BE49-F238E27FC236}">
                  <a16:creationId xmlns:a16="http://schemas.microsoft.com/office/drawing/2014/main" id="{554B4D69-7296-4FBB-B5E2-E7ACEB8C5DC7}"/>
                </a:ext>
              </a:extLst>
            </p:cNvPr>
            <p:cNvSpPr/>
            <p:nvPr/>
          </p:nvSpPr>
          <p:spPr>
            <a:xfrm rot="10800000">
              <a:off x="2427060" y="2890449"/>
              <a:ext cx="260155" cy="503854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  <a:ln>
              <a:solidFill>
                <a:srgbClr val="4F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angulado 36">
              <a:extLst>
                <a:ext uri="{FF2B5EF4-FFF2-40B4-BE49-F238E27FC236}">
                  <a16:creationId xmlns:a16="http://schemas.microsoft.com/office/drawing/2014/main" id="{E6EE4F39-2115-4573-82EE-6A08312FB246}"/>
                </a:ext>
              </a:extLst>
            </p:cNvPr>
            <p:cNvCxnSpPr/>
            <p:nvPr/>
          </p:nvCxnSpPr>
          <p:spPr>
            <a:xfrm>
              <a:off x="2687215" y="1647931"/>
              <a:ext cx="3765762" cy="8239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0851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38">
              <a:extLst>
                <a:ext uri="{FF2B5EF4-FFF2-40B4-BE49-F238E27FC236}">
                  <a16:creationId xmlns:a16="http://schemas.microsoft.com/office/drawing/2014/main" id="{8FEDD48B-E126-474D-BA58-299D04780A20}"/>
                </a:ext>
              </a:extLst>
            </p:cNvPr>
            <p:cNvCxnSpPr/>
            <p:nvPr/>
          </p:nvCxnSpPr>
          <p:spPr>
            <a:xfrm>
              <a:off x="3640842" y="2890449"/>
              <a:ext cx="2601339" cy="1181622"/>
            </a:xfrm>
            <a:prstGeom prst="bentConnector3">
              <a:avLst>
                <a:gd name="adj1" fmla="val 35653"/>
              </a:avLst>
            </a:prstGeom>
            <a:ln w="19050">
              <a:solidFill>
                <a:srgbClr val="4F708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39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BE562BE-7D33-4BE6-A1CF-639B381DB8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290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9C4EE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Títulos</a:t>
            </a:r>
            <a:endParaRPr lang="pt-BR" dirty="0"/>
          </a:p>
        </p:txBody>
      </p:sp>
      <p:pic>
        <p:nvPicPr>
          <p:cNvPr id="4" name="Picture 2" descr="Resultado de imagem para TAGS header">
            <a:extLst>
              <a:ext uri="{FF2B5EF4-FFF2-40B4-BE49-F238E27FC236}">
                <a16:creationId xmlns:a16="http://schemas.microsoft.com/office/drawing/2014/main" id="{1C97119F-449B-4FD7-AB71-82502AB50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/>
          <a:stretch/>
        </p:blipFill>
        <p:spPr bwMode="auto">
          <a:xfrm>
            <a:off x="502813" y="2253347"/>
            <a:ext cx="3443734" cy="28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6160A1-DB36-4FDD-B390-0A70FBF85820}"/>
              </a:ext>
            </a:extLst>
          </p:cNvPr>
          <p:cNvSpPr txBox="1"/>
          <p:nvPr/>
        </p:nvSpPr>
        <p:spPr>
          <a:xfrm>
            <a:off x="4559973" y="1402692"/>
            <a:ext cx="641095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Inserção de Títulos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 	&lt;H1&gt;Curso de Programação Web&lt;/H1&gt;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&lt;H2&gt;1.1 Hipertexto&lt;/H2&gt;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&lt;H3&gt;1.1.1 HTML - Semântica&lt;/H3&gt;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ector Reto 6">
            <a:extLst>
              <a:ext uri="{FF2B5EF4-FFF2-40B4-BE49-F238E27FC236}">
                <a16:creationId xmlns:a16="http://schemas.microsoft.com/office/drawing/2014/main" id="{40061C45-1158-423C-809A-78250878B1DE}"/>
              </a:ext>
            </a:extLst>
          </p:cNvPr>
          <p:cNvCxnSpPr/>
          <p:nvPr/>
        </p:nvCxnSpPr>
        <p:spPr>
          <a:xfrm>
            <a:off x="4151022" y="583095"/>
            <a:ext cx="0" cy="5659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235CF78-AA33-41C4-B29F-2F51DBCC56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290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9C4EE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&lt;BR&gt; e &lt;HR&gt;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5E587-5556-4B71-8EDD-76D44DFC8F95}"/>
              </a:ext>
            </a:extLst>
          </p:cNvPr>
          <p:cNvSpPr txBox="1"/>
          <p:nvPr/>
        </p:nvSpPr>
        <p:spPr>
          <a:xfrm>
            <a:off x="1045647" y="2626604"/>
            <a:ext cx="88756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inserir uma quebra de linha sem acrescentar espaços extras entre linhas utilizamos &lt;BR&gt;. Esta TAG não precisa ser finalizada com &lt;/BR&gt;.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desenhar uma linha horizontal no documento basta inserir a TAG &lt;HR&gt;, não precisa finalizar &lt;/HR&gt;.</a:t>
            </a:r>
          </a:p>
          <a:p>
            <a:pPr algn="just"/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159-E545-40F7-A68C-190EDF03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Parágrafos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AC7F80-3DF0-4B51-9130-A0986712C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17" y="1020433"/>
            <a:ext cx="513331" cy="51333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ABDC29-A75A-4A77-98F5-FF6D012465F2}"/>
              </a:ext>
            </a:extLst>
          </p:cNvPr>
          <p:cNvSpPr/>
          <p:nvPr/>
        </p:nvSpPr>
        <p:spPr>
          <a:xfrm>
            <a:off x="1475270" y="2916151"/>
            <a:ext cx="77301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HTML considera os parágrafos como blocos de textos e o espalha da melhor maneira possível no navegador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06E3D1-75EA-4C2A-81DA-C53771EB063B}"/>
              </a:ext>
            </a:extLst>
          </p:cNvPr>
          <p:cNvSpPr/>
          <p:nvPr/>
        </p:nvSpPr>
        <p:spPr>
          <a:xfrm>
            <a:off x="1475270" y="4231442"/>
            <a:ext cx="77301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criar parágrafos utilizamos as marcações 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&lt;/p&gt;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20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de08e4f290bde7e26fe397c35432958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220b7037c7760b2292dc3ac3d9f6f110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672491-137F-4407-A044-D785B34DDD01}"/>
</file>

<file path=customXml/itemProps2.xml><?xml version="1.0" encoding="utf-8"?>
<ds:datastoreItem xmlns:ds="http://schemas.openxmlformats.org/officeDocument/2006/customXml" ds:itemID="{D0CC449E-6AA4-45D8-94D1-A1FBE7DF5124}"/>
</file>

<file path=customXml/itemProps3.xml><?xml version="1.0" encoding="utf-8"?>
<ds:datastoreItem xmlns:ds="http://schemas.openxmlformats.org/officeDocument/2006/customXml" ds:itemID="{1B168680-A003-4490-BB6D-87E25BC5BA67}"/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645</TotalTime>
  <Words>486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Abadi MT Condensed Extra Bold</vt:lpstr>
      <vt:lpstr>Arial</vt:lpstr>
      <vt:lpstr>Calibri</vt:lpstr>
      <vt:lpstr>Calibri Light</vt:lpstr>
      <vt:lpstr>Courier New</vt:lpstr>
      <vt:lpstr>Lemon/Milk</vt:lpstr>
      <vt:lpstr>Microsoft Sans Serif</vt:lpstr>
      <vt:lpstr>Times New Roman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Parágrafos</vt:lpstr>
      <vt:lpstr>Lista Ordenanda</vt:lpstr>
      <vt:lpstr>Lista Não Ordenada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Paulo Roberto Brandão da silva</cp:lastModifiedBy>
  <cp:revision>55</cp:revision>
  <dcterms:created xsi:type="dcterms:W3CDTF">2019-07-18T17:13:22Z</dcterms:created>
  <dcterms:modified xsi:type="dcterms:W3CDTF">2020-02-12T09:34:22Z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