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E7EDB-281C-71DD-4705-640B8BF5EF9A}" v="36" dt="2020-02-18T17:13:5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Henrique Baleroni Guerra" userId="S::fernando.guerra@sp.senai.br::19f45001-1de6-45ee-adf0-9df10da743f8" providerId="AD" clId="Web-{E38E7EDB-281C-71DD-4705-640B8BF5EF9A}"/>
    <pc:docChg chg="modSld">
      <pc:chgData name="Fernando Henrique Baleroni Guerra" userId="S::fernando.guerra@sp.senai.br::19f45001-1de6-45ee-adf0-9df10da743f8" providerId="AD" clId="Web-{E38E7EDB-281C-71DD-4705-640B8BF5EF9A}" dt="2020-02-18T17:13:56.550" v="29" actId="20577"/>
      <pc:docMkLst>
        <pc:docMk/>
      </pc:docMkLst>
      <pc:sldChg chg="modSp">
        <pc:chgData name="Fernando Henrique Baleroni Guerra" userId="S::fernando.guerra@sp.senai.br::19f45001-1de6-45ee-adf0-9df10da743f8" providerId="AD" clId="Web-{E38E7EDB-281C-71DD-4705-640B8BF5EF9A}" dt="2020-02-18T17:12:53.189" v="12" actId="20577"/>
        <pc:sldMkLst>
          <pc:docMk/>
          <pc:sldMk cId="316086875" sldId="262"/>
        </pc:sldMkLst>
        <pc:spChg chg="mod">
          <ac:chgData name="Fernando Henrique Baleroni Guerra" userId="S::fernando.guerra@sp.senai.br::19f45001-1de6-45ee-adf0-9df10da743f8" providerId="AD" clId="Web-{E38E7EDB-281C-71DD-4705-640B8BF5EF9A}" dt="2020-02-18T17:12:53.189" v="12" actId="20577"/>
          <ac:spMkLst>
            <pc:docMk/>
            <pc:sldMk cId="316086875" sldId="262"/>
            <ac:spMk id="3" creationId="{FB9A4BFF-EFFF-4AD2-95AA-9C0019E01EA7}"/>
          </ac:spMkLst>
        </pc:spChg>
      </pc:sldChg>
      <pc:sldChg chg="modSp">
        <pc:chgData name="Fernando Henrique Baleroni Guerra" userId="S::fernando.guerra@sp.senai.br::19f45001-1de6-45ee-adf0-9df10da743f8" providerId="AD" clId="Web-{E38E7EDB-281C-71DD-4705-640B8BF5EF9A}" dt="2020-02-18T17:13:13.674" v="17" actId="20577"/>
        <pc:sldMkLst>
          <pc:docMk/>
          <pc:sldMk cId="4250326578" sldId="263"/>
        </pc:sldMkLst>
        <pc:spChg chg="mod">
          <ac:chgData name="Fernando Henrique Baleroni Guerra" userId="S::fernando.guerra@sp.senai.br::19f45001-1de6-45ee-adf0-9df10da743f8" providerId="AD" clId="Web-{E38E7EDB-281C-71DD-4705-640B8BF5EF9A}" dt="2020-02-18T17:13:13.674" v="17" actId="20577"/>
          <ac:spMkLst>
            <pc:docMk/>
            <pc:sldMk cId="4250326578" sldId="263"/>
            <ac:spMk id="4" creationId="{2058FCAC-EC80-4207-9D4B-B6FC313E2423}"/>
          </ac:spMkLst>
        </pc:spChg>
      </pc:sldChg>
      <pc:sldChg chg="modSp">
        <pc:chgData name="Fernando Henrique Baleroni Guerra" userId="S::fernando.guerra@sp.senai.br::19f45001-1de6-45ee-adf0-9df10da743f8" providerId="AD" clId="Web-{E38E7EDB-281C-71DD-4705-640B8BF5EF9A}" dt="2020-02-18T17:13:55.784" v="27" actId="20577"/>
        <pc:sldMkLst>
          <pc:docMk/>
          <pc:sldMk cId="3783346055" sldId="264"/>
        </pc:sldMkLst>
        <pc:spChg chg="mod">
          <ac:chgData name="Fernando Henrique Baleroni Guerra" userId="S::fernando.guerra@sp.senai.br::19f45001-1de6-45ee-adf0-9df10da743f8" providerId="AD" clId="Web-{E38E7EDB-281C-71DD-4705-640B8BF5EF9A}" dt="2020-02-18T17:13:55.784" v="27" actId="20577"/>
          <ac:spMkLst>
            <pc:docMk/>
            <pc:sldMk cId="3783346055" sldId="264"/>
            <ac:spMk id="4" creationId="{4898342C-B88C-4A77-98DC-80A235CA07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rbuzzcoffee.com/images/corporate/ceo.jp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HTML e CSS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4320" y="3104620"/>
            <a:ext cx="9801836" cy="168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HTML: Imagens, Tabelas, Hiperlinks</a:t>
            </a:r>
            <a:br>
              <a:rPr lang="pt-BR" sz="5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pt-BR" sz="5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CSS: tipos, seletores(</a:t>
            </a:r>
            <a:r>
              <a:rPr lang="pt-BR" sz="5000" b="1" dirty="0" err="1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Tags</a:t>
            </a:r>
            <a:r>
              <a:rPr lang="pt-BR" sz="5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Classe, ID)</a:t>
            </a:r>
            <a:endParaRPr lang="pt-BR" sz="5000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0298" y="126947"/>
            <a:ext cx="709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9C4EE2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Imagens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BAAE098-ABC3-41E5-8D64-2DA8C7B53585}"/>
              </a:ext>
            </a:extLst>
          </p:cNvPr>
          <p:cNvSpPr txBox="1">
            <a:spLocks/>
          </p:cNvSpPr>
          <p:nvPr/>
        </p:nvSpPr>
        <p:spPr>
          <a:xfrm>
            <a:off x="678401" y="1618388"/>
            <a:ext cx="9567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Do arquivo</a:t>
            </a:r>
          </a:p>
          <a:p>
            <a:pPr algn="l"/>
            <a:r>
              <a:rPr lang="pt-BR" sz="2200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dirty="0"/>
              <a:t>=“</a:t>
            </a:r>
            <a:r>
              <a:rPr lang="pt-BR" sz="2200" dirty="0" err="1"/>
              <a:t>images</a:t>
            </a:r>
            <a:r>
              <a:rPr lang="pt-BR" sz="2200" dirty="0"/>
              <a:t>/drinks.gif”&gt;</a:t>
            </a:r>
          </a:p>
          <a:p>
            <a:pPr algn="l"/>
            <a:endParaRPr lang="pt-BR" sz="2200" dirty="0"/>
          </a:p>
          <a:p>
            <a:pPr algn="l"/>
            <a:r>
              <a:rPr lang="pt-BR" dirty="0"/>
              <a:t>Por meio de URL</a:t>
            </a:r>
          </a:p>
          <a:p>
            <a:pPr algn="l"/>
            <a:r>
              <a:rPr lang="pt-BR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dirty="0" err="1"/>
              <a:t>src</a:t>
            </a:r>
            <a:r>
              <a:rPr lang="pt-BR" sz="2200" dirty="0"/>
              <a:t>=”</a:t>
            </a:r>
            <a:r>
              <a:rPr lang="pt-BR" sz="2200" u="sng" dirty="0">
                <a:hlinkClick r:id="rId2"/>
              </a:rPr>
              <a:t>http://www.starbuzzcoffee.com/</a:t>
            </a:r>
            <a:r>
              <a:rPr lang="pt-BR" sz="2200" u="sng" dirty="0" err="1">
                <a:hlinkClick r:id="rId2"/>
              </a:rPr>
              <a:t>images</a:t>
            </a:r>
            <a:r>
              <a:rPr lang="pt-BR" sz="2200" u="sng" dirty="0">
                <a:hlinkClick r:id="rId2"/>
              </a:rPr>
              <a:t>/</a:t>
            </a:r>
            <a:r>
              <a:rPr lang="pt-BR" sz="2200" u="sng" dirty="0" err="1">
                <a:hlinkClick r:id="rId2"/>
              </a:rPr>
              <a:t>corporate</a:t>
            </a:r>
            <a:r>
              <a:rPr lang="pt-BR" sz="2200" u="sng" dirty="0">
                <a:hlinkClick r:id="rId2"/>
              </a:rPr>
              <a:t>/ceo.jpg</a:t>
            </a:r>
            <a:r>
              <a:rPr lang="pt-BR" sz="2200" dirty="0"/>
              <a:t>”&gt;</a:t>
            </a:r>
          </a:p>
          <a:p>
            <a:pPr algn="l"/>
            <a:endParaRPr lang="pt-BR" sz="2200" dirty="0"/>
          </a:p>
          <a:p>
            <a:pPr algn="l"/>
            <a:r>
              <a:rPr lang="pt-BR" dirty="0"/>
              <a:t>Redimensionando Imagem no HTML</a:t>
            </a:r>
          </a:p>
          <a:p>
            <a:pPr lvl="1" algn="l"/>
            <a:r>
              <a:rPr lang="pt-BR" sz="2200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dirty="0" err="1"/>
              <a:t>src</a:t>
            </a:r>
            <a:r>
              <a:rPr lang="pt-BR" sz="2200" dirty="0"/>
              <a:t>=”</a:t>
            </a:r>
            <a:r>
              <a:rPr lang="pt-BR" sz="2200" dirty="0" err="1"/>
              <a:t>images</a:t>
            </a:r>
            <a:r>
              <a:rPr lang="pt-BR" sz="2200" dirty="0"/>
              <a:t>/drinks.gif” </a:t>
            </a:r>
            <a:r>
              <a:rPr lang="pt-BR" sz="2200" dirty="0" err="1">
                <a:solidFill>
                  <a:srgbClr val="FF0000"/>
                </a:solidFill>
              </a:rPr>
              <a:t>width</a:t>
            </a:r>
            <a:r>
              <a:rPr lang="pt-BR" sz="2200" dirty="0">
                <a:solidFill>
                  <a:srgbClr val="FF0000"/>
                </a:solidFill>
              </a:rPr>
              <a:t>=“48” </a:t>
            </a:r>
            <a:r>
              <a:rPr lang="pt-BR" sz="2200" dirty="0" err="1">
                <a:solidFill>
                  <a:srgbClr val="FF0000"/>
                </a:solidFill>
              </a:rPr>
              <a:t>height</a:t>
            </a:r>
            <a:r>
              <a:rPr lang="pt-BR" sz="2200" dirty="0">
                <a:solidFill>
                  <a:srgbClr val="FF0000"/>
                </a:solidFill>
              </a:rPr>
              <a:t>=“100”</a:t>
            </a:r>
            <a:r>
              <a:rPr lang="pt-BR" sz="2200" dirty="0"/>
              <a:t>&gt;  </a:t>
            </a:r>
          </a:p>
        </p:txBody>
      </p:sp>
    </p:spTree>
    <p:extLst>
      <p:ext uri="{BB962C8B-B14F-4D97-AF65-F5344CB8AC3E}">
        <p14:creationId xmlns:p14="http://schemas.microsoft.com/office/powerpoint/2010/main" val="167712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">
            <a:extLst>
              <a:ext uri="{FF2B5EF4-FFF2-40B4-BE49-F238E27FC236}">
                <a16:creationId xmlns:a16="http://schemas.microsoft.com/office/drawing/2014/main" id="{7ADF1695-F2A1-4B72-BE06-F5AA14ED671A}"/>
              </a:ext>
            </a:extLst>
          </p:cNvPr>
          <p:cNvGrpSpPr/>
          <p:nvPr/>
        </p:nvGrpSpPr>
        <p:grpSpPr>
          <a:xfrm>
            <a:off x="1110950" y="1281342"/>
            <a:ext cx="1237844" cy="495137"/>
            <a:chOff x="1416" y="227378"/>
            <a:chExt cx="1237844" cy="495137"/>
          </a:xfrm>
        </p:grpSpPr>
        <p:sp>
          <p:nvSpPr>
            <p:cNvPr id="4" name="Divisa 49">
              <a:extLst>
                <a:ext uri="{FF2B5EF4-FFF2-40B4-BE49-F238E27FC236}">
                  <a16:creationId xmlns:a16="http://schemas.microsoft.com/office/drawing/2014/main" id="{4C3C6D87-043F-462D-8E5E-C3BC5B715972}"/>
                </a:ext>
              </a:extLst>
            </p:cNvPr>
            <p:cNvSpPr/>
            <p:nvPr/>
          </p:nvSpPr>
          <p:spPr>
            <a:xfrm>
              <a:off x="1416" y="22737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Divisa 4">
              <a:extLst>
                <a:ext uri="{FF2B5EF4-FFF2-40B4-BE49-F238E27FC236}">
                  <a16:creationId xmlns:a16="http://schemas.microsoft.com/office/drawing/2014/main" id="{F5C87BEB-4B28-4B99-B0BC-E0DE7FF2A196}"/>
                </a:ext>
              </a:extLst>
            </p:cNvPr>
            <p:cNvSpPr/>
            <p:nvPr/>
          </p:nvSpPr>
          <p:spPr>
            <a:xfrm>
              <a:off x="248985" y="22737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table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6" name="Grupo 4">
            <a:extLst>
              <a:ext uri="{FF2B5EF4-FFF2-40B4-BE49-F238E27FC236}">
                <a16:creationId xmlns:a16="http://schemas.microsoft.com/office/drawing/2014/main" id="{9212A181-A3E6-40C3-BC4B-6DD271240DC8}"/>
              </a:ext>
            </a:extLst>
          </p:cNvPr>
          <p:cNvGrpSpPr/>
          <p:nvPr/>
        </p:nvGrpSpPr>
        <p:grpSpPr>
          <a:xfrm>
            <a:off x="2187875" y="1273439"/>
            <a:ext cx="5218643" cy="510943"/>
            <a:chOff x="1078341" y="219475"/>
            <a:chExt cx="5218643" cy="510943"/>
          </a:xfrm>
        </p:grpSpPr>
        <p:sp>
          <p:nvSpPr>
            <p:cNvPr id="7" name="Divisa 47">
              <a:extLst>
                <a:ext uri="{FF2B5EF4-FFF2-40B4-BE49-F238E27FC236}">
                  <a16:creationId xmlns:a16="http://schemas.microsoft.com/office/drawing/2014/main" id="{948E7C3B-FCF2-4D96-9BA8-B1D9471E7A74}"/>
                </a:ext>
              </a:extLst>
            </p:cNvPr>
            <p:cNvSpPr/>
            <p:nvPr/>
          </p:nvSpPr>
          <p:spPr>
            <a:xfrm>
              <a:off x="1078341" y="21947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Divisa 6">
              <a:extLst>
                <a:ext uri="{FF2B5EF4-FFF2-40B4-BE49-F238E27FC236}">
                  <a16:creationId xmlns:a16="http://schemas.microsoft.com/office/drawing/2014/main" id="{2EF8BA94-019D-4721-8449-5F20482488FC}"/>
                </a:ext>
              </a:extLst>
            </p:cNvPr>
            <p:cNvSpPr/>
            <p:nvPr/>
          </p:nvSpPr>
          <p:spPr>
            <a:xfrm>
              <a:off x="1333813" y="21947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Inicia tudo! Quando você quiser criar uma tabela comece por aqui;</a:t>
              </a:r>
            </a:p>
          </p:txBody>
        </p:sp>
      </p:grpSp>
      <p:grpSp>
        <p:nvGrpSpPr>
          <p:cNvPr id="9" name="Grupo 5">
            <a:extLst>
              <a:ext uri="{FF2B5EF4-FFF2-40B4-BE49-F238E27FC236}">
                <a16:creationId xmlns:a16="http://schemas.microsoft.com/office/drawing/2014/main" id="{0CBAFFD7-A5C0-4300-BCEC-6B6CE6AC905B}"/>
              </a:ext>
            </a:extLst>
          </p:cNvPr>
          <p:cNvGrpSpPr/>
          <p:nvPr/>
        </p:nvGrpSpPr>
        <p:grpSpPr>
          <a:xfrm>
            <a:off x="1110950" y="1861605"/>
            <a:ext cx="1237844" cy="495137"/>
            <a:chOff x="1416" y="807641"/>
            <a:chExt cx="1237844" cy="495137"/>
          </a:xfrm>
        </p:grpSpPr>
        <p:sp>
          <p:nvSpPr>
            <p:cNvPr id="10" name="Divisa 45">
              <a:extLst>
                <a:ext uri="{FF2B5EF4-FFF2-40B4-BE49-F238E27FC236}">
                  <a16:creationId xmlns:a16="http://schemas.microsoft.com/office/drawing/2014/main" id="{162605B7-70D7-4FF7-98FD-BAED2FC50CFE}"/>
                </a:ext>
              </a:extLst>
            </p:cNvPr>
            <p:cNvSpPr/>
            <p:nvPr/>
          </p:nvSpPr>
          <p:spPr>
            <a:xfrm>
              <a:off x="1416" y="80764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Divisa 8">
              <a:extLst>
                <a:ext uri="{FF2B5EF4-FFF2-40B4-BE49-F238E27FC236}">
                  <a16:creationId xmlns:a16="http://schemas.microsoft.com/office/drawing/2014/main" id="{EBA294F4-A83F-40F4-B263-8DA31747FD19}"/>
                </a:ext>
              </a:extLst>
            </p:cNvPr>
            <p:cNvSpPr/>
            <p:nvPr/>
          </p:nvSpPr>
          <p:spPr>
            <a:xfrm>
              <a:off x="248985" y="80764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table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12" name="Grupo 6">
            <a:extLst>
              <a:ext uri="{FF2B5EF4-FFF2-40B4-BE49-F238E27FC236}">
                <a16:creationId xmlns:a16="http://schemas.microsoft.com/office/drawing/2014/main" id="{8F2CF9CA-F69F-430A-8B7A-BDC7A2307515}"/>
              </a:ext>
            </a:extLst>
          </p:cNvPr>
          <p:cNvGrpSpPr/>
          <p:nvPr/>
        </p:nvGrpSpPr>
        <p:grpSpPr>
          <a:xfrm>
            <a:off x="2187875" y="1853702"/>
            <a:ext cx="5218643" cy="510943"/>
            <a:chOff x="1078341" y="799738"/>
            <a:chExt cx="5218643" cy="510943"/>
          </a:xfrm>
        </p:grpSpPr>
        <p:sp>
          <p:nvSpPr>
            <p:cNvPr id="13" name="Divisa 43">
              <a:extLst>
                <a:ext uri="{FF2B5EF4-FFF2-40B4-BE49-F238E27FC236}">
                  <a16:creationId xmlns:a16="http://schemas.microsoft.com/office/drawing/2014/main" id="{5183A7D1-D77B-4A20-AF1D-24150BF270CF}"/>
                </a:ext>
              </a:extLst>
            </p:cNvPr>
            <p:cNvSpPr/>
            <p:nvPr/>
          </p:nvSpPr>
          <p:spPr>
            <a:xfrm>
              <a:off x="1078341" y="79973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Divisa 10">
              <a:extLst>
                <a:ext uri="{FF2B5EF4-FFF2-40B4-BE49-F238E27FC236}">
                  <a16:creationId xmlns:a16="http://schemas.microsoft.com/office/drawing/2014/main" id="{EE921F3A-1E9B-4150-B600-294BFC8B6683}"/>
                </a:ext>
              </a:extLst>
            </p:cNvPr>
            <p:cNvSpPr/>
            <p:nvPr/>
          </p:nvSpPr>
          <p:spPr>
            <a:xfrm>
              <a:off x="1333813" y="79973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a construção de uma tabela;</a:t>
              </a:r>
            </a:p>
          </p:txBody>
        </p:sp>
      </p:grpSp>
      <p:grpSp>
        <p:nvGrpSpPr>
          <p:cNvPr id="15" name="Grupo 7">
            <a:extLst>
              <a:ext uri="{FF2B5EF4-FFF2-40B4-BE49-F238E27FC236}">
                <a16:creationId xmlns:a16="http://schemas.microsoft.com/office/drawing/2014/main" id="{AA06DB35-7630-4D37-8D75-262427CA58C9}"/>
              </a:ext>
            </a:extLst>
          </p:cNvPr>
          <p:cNvGrpSpPr/>
          <p:nvPr/>
        </p:nvGrpSpPr>
        <p:grpSpPr>
          <a:xfrm>
            <a:off x="1110950" y="2441869"/>
            <a:ext cx="1237844" cy="495137"/>
            <a:chOff x="1416" y="1387905"/>
            <a:chExt cx="1237844" cy="495137"/>
          </a:xfrm>
        </p:grpSpPr>
        <p:sp>
          <p:nvSpPr>
            <p:cNvPr id="16" name="Divisa 41">
              <a:extLst>
                <a:ext uri="{FF2B5EF4-FFF2-40B4-BE49-F238E27FC236}">
                  <a16:creationId xmlns:a16="http://schemas.microsoft.com/office/drawing/2014/main" id="{13AA3D2A-E120-4B9E-8500-B3D36A24F746}"/>
                </a:ext>
              </a:extLst>
            </p:cNvPr>
            <p:cNvSpPr/>
            <p:nvPr/>
          </p:nvSpPr>
          <p:spPr>
            <a:xfrm>
              <a:off x="1416" y="1387905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Divisa 12">
              <a:extLst>
                <a:ext uri="{FF2B5EF4-FFF2-40B4-BE49-F238E27FC236}">
                  <a16:creationId xmlns:a16="http://schemas.microsoft.com/office/drawing/2014/main" id="{C0F675A0-25A9-46A1-9441-329925DA14C0}"/>
                </a:ext>
              </a:extLst>
            </p:cNvPr>
            <p:cNvSpPr/>
            <p:nvPr/>
          </p:nvSpPr>
          <p:spPr>
            <a:xfrm>
              <a:off x="248985" y="1387905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th</a:t>
              </a:r>
              <a:r>
                <a:rPr lang="pt-BR" sz="1600" b="1" kern="1200" dirty="0"/>
                <a:t>&gt;</a:t>
              </a:r>
              <a:endParaRPr lang="pt-BR" sz="1600" kern="1200" dirty="0"/>
            </a:p>
          </p:txBody>
        </p:sp>
      </p:grpSp>
      <p:grpSp>
        <p:nvGrpSpPr>
          <p:cNvPr id="18" name="Grupo 8">
            <a:extLst>
              <a:ext uri="{FF2B5EF4-FFF2-40B4-BE49-F238E27FC236}">
                <a16:creationId xmlns:a16="http://schemas.microsoft.com/office/drawing/2014/main" id="{CC82909B-3E25-4C77-B261-276BAD5CFDA4}"/>
              </a:ext>
            </a:extLst>
          </p:cNvPr>
          <p:cNvGrpSpPr/>
          <p:nvPr/>
        </p:nvGrpSpPr>
        <p:grpSpPr>
          <a:xfrm>
            <a:off x="2187875" y="2433966"/>
            <a:ext cx="5218643" cy="510943"/>
            <a:chOff x="1078341" y="1380002"/>
            <a:chExt cx="5218643" cy="510943"/>
          </a:xfrm>
        </p:grpSpPr>
        <p:sp>
          <p:nvSpPr>
            <p:cNvPr id="19" name="Divisa 39">
              <a:extLst>
                <a:ext uri="{FF2B5EF4-FFF2-40B4-BE49-F238E27FC236}">
                  <a16:creationId xmlns:a16="http://schemas.microsoft.com/office/drawing/2014/main" id="{673EDAC9-52C0-4C15-A93A-222DA7DADF98}"/>
                </a:ext>
              </a:extLst>
            </p:cNvPr>
            <p:cNvSpPr/>
            <p:nvPr/>
          </p:nvSpPr>
          <p:spPr>
            <a:xfrm>
              <a:off x="1078341" y="1380002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Divisa 14">
              <a:extLst>
                <a:ext uri="{FF2B5EF4-FFF2-40B4-BE49-F238E27FC236}">
                  <a16:creationId xmlns:a16="http://schemas.microsoft.com/office/drawing/2014/main" id="{707B7645-5844-4834-8DC2-E3478EEB1386}"/>
                </a:ext>
              </a:extLst>
            </p:cNvPr>
            <p:cNvSpPr/>
            <p:nvPr/>
          </p:nvSpPr>
          <p:spPr>
            <a:xfrm>
              <a:off x="1333813" y="1380002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O que estiver nessa </a:t>
              </a:r>
              <a:r>
                <a:rPr lang="pt-BR" sz="1800" kern="1200" dirty="0" err="1"/>
                <a:t>tag</a:t>
              </a:r>
              <a:r>
                <a:rPr lang="pt-BR" sz="1800" kern="1200" dirty="0"/>
                <a:t> serão os títulos de cada coluna;</a:t>
              </a:r>
            </a:p>
          </p:txBody>
        </p:sp>
      </p:grpSp>
      <p:grpSp>
        <p:nvGrpSpPr>
          <p:cNvPr id="21" name="Grupo 9">
            <a:extLst>
              <a:ext uri="{FF2B5EF4-FFF2-40B4-BE49-F238E27FC236}">
                <a16:creationId xmlns:a16="http://schemas.microsoft.com/office/drawing/2014/main" id="{42569943-63BC-44BB-9AA7-7B9780A0F235}"/>
              </a:ext>
            </a:extLst>
          </p:cNvPr>
          <p:cNvGrpSpPr/>
          <p:nvPr/>
        </p:nvGrpSpPr>
        <p:grpSpPr>
          <a:xfrm>
            <a:off x="1110950" y="3022132"/>
            <a:ext cx="1237844" cy="495137"/>
            <a:chOff x="1416" y="1968168"/>
            <a:chExt cx="1237844" cy="495137"/>
          </a:xfrm>
        </p:grpSpPr>
        <p:sp>
          <p:nvSpPr>
            <p:cNvPr id="22" name="Divisa 37">
              <a:extLst>
                <a:ext uri="{FF2B5EF4-FFF2-40B4-BE49-F238E27FC236}">
                  <a16:creationId xmlns:a16="http://schemas.microsoft.com/office/drawing/2014/main" id="{F3AA01DB-2A81-4E30-BAA6-C6B5AF4FA97A}"/>
                </a:ext>
              </a:extLst>
            </p:cNvPr>
            <p:cNvSpPr/>
            <p:nvPr/>
          </p:nvSpPr>
          <p:spPr>
            <a:xfrm>
              <a:off x="1416" y="196816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Divisa 16">
              <a:extLst>
                <a:ext uri="{FF2B5EF4-FFF2-40B4-BE49-F238E27FC236}">
                  <a16:creationId xmlns:a16="http://schemas.microsoft.com/office/drawing/2014/main" id="{92D9546D-9A75-4717-B909-B679BC4DA236}"/>
                </a:ext>
              </a:extLst>
            </p:cNvPr>
            <p:cNvSpPr/>
            <p:nvPr/>
          </p:nvSpPr>
          <p:spPr>
            <a:xfrm>
              <a:off x="248985" y="196816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th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24" name="Grupo 10">
            <a:extLst>
              <a:ext uri="{FF2B5EF4-FFF2-40B4-BE49-F238E27FC236}">
                <a16:creationId xmlns:a16="http://schemas.microsoft.com/office/drawing/2014/main" id="{99E09C56-F022-47F3-98EF-510CE9ABBAA7}"/>
              </a:ext>
            </a:extLst>
          </p:cNvPr>
          <p:cNvGrpSpPr/>
          <p:nvPr/>
        </p:nvGrpSpPr>
        <p:grpSpPr>
          <a:xfrm>
            <a:off x="2187875" y="3014229"/>
            <a:ext cx="5218643" cy="510943"/>
            <a:chOff x="1078341" y="1960265"/>
            <a:chExt cx="5218643" cy="510943"/>
          </a:xfrm>
        </p:grpSpPr>
        <p:sp>
          <p:nvSpPr>
            <p:cNvPr id="25" name="Divisa 35">
              <a:extLst>
                <a:ext uri="{FF2B5EF4-FFF2-40B4-BE49-F238E27FC236}">
                  <a16:creationId xmlns:a16="http://schemas.microsoft.com/office/drawing/2014/main" id="{748A685A-9525-4941-B7A4-50D0E71A007A}"/>
                </a:ext>
              </a:extLst>
            </p:cNvPr>
            <p:cNvSpPr/>
            <p:nvPr/>
          </p:nvSpPr>
          <p:spPr>
            <a:xfrm>
              <a:off x="1078341" y="196026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ivisa 18">
              <a:extLst>
                <a:ext uri="{FF2B5EF4-FFF2-40B4-BE49-F238E27FC236}">
                  <a16:creationId xmlns:a16="http://schemas.microsoft.com/office/drawing/2014/main" id="{BDAEB5B0-FC73-460E-A0FA-871425E6E003}"/>
                </a:ext>
              </a:extLst>
            </p:cNvPr>
            <p:cNvSpPr/>
            <p:nvPr/>
          </p:nvSpPr>
          <p:spPr>
            <a:xfrm>
              <a:off x="1333813" y="196026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título de uma coluna;</a:t>
              </a:r>
            </a:p>
          </p:txBody>
        </p:sp>
      </p:grpSp>
      <p:grpSp>
        <p:nvGrpSpPr>
          <p:cNvPr id="27" name="Grupo 11">
            <a:extLst>
              <a:ext uri="{FF2B5EF4-FFF2-40B4-BE49-F238E27FC236}">
                <a16:creationId xmlns:a16="http://schemas.microsoft.com/office/drawing/2014/main" id="{AC12BA98-E200-4660-AA50-039466C0DDC3}"/>
              </a:ext>
            </a:extLst>
          </p:cNvPr>
          <p:cNvGrpSpPr/>
          <p:nvPr/>
        </p:nvGrpSpPr>
        <p:grpSpPr>
          <a:xfrm>
            <a:off x="1110950" y="3602395"/>
            <a:ext cx="1237844" cy="495137"/>
            <a:chOff x="1416" y="2548431"/>
            <a:chExt cx="1237844" cy="495137"/>
          </a:xfrm>
        </p:grpSpPr>
        <p:sp>
          <p:nvSpPr>
            <p:cNvPr id="28" name="Divisa 33">
              <a:extLst>
                <a:ext uri="{FF2B5EF4-FFF2-40B4-BE49-F238E27FC236}">
                  <a16:creationId xmlns:a16="http://schemas.microsoft.com/office/drawing/2014/main" id="{49A6BE5C-BED7-45D2-86BA-CC682695943E}"/>
                </a:ext>
              </a:extLst>
            </p:cNvPr>
            <p:cNvSpPr/>
            <p:nvPr/>
          </p:nvSpPr>
          <p:spPr>
            <a:xfrm>
              <a:off x="1416" y="254843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Divisa 20">
              <a:extLst>
                <a:ext uri="{FF2B5EF4-FFF2-40B4-BE49-F238E27FC236}">
                  <a16:creationId xmlns:a16="http://schemas.microsoft.com/office/drawing/2014/main" id="{03E3359F-4CD9-468D-8794-D1826BE7E5C9}"/>
                </a:ext>
              </a:extLst>
            </p:cNvPr>
            <p:cNvSpPr/>
            <p:nvPr/>
          </p:nvSpPr>
          <p:spPr>
            <a:xfrm>
              <a:off x="248985" y="254843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tr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30" name="Grupo 12">
            <a:extLst>
              <a:ext uri="{FF2B5EF4-FFF2-40B4-BE49-F238E27FC236}">
                <a16:creationId xmlns:a16="http://schemas.microsoft.com/office/drawing/2014/main" id="{77FE44E6-1950-44F9-A933-1FB7F8A0B1B2}"/>
              </a:ext>
            </a:extLst>
          </p:cNvPr>
          <p:cNvGrpSpPr/>
          <p:nvPr/>
        </p:nvGrpSpPr>
        <p:grpSpPr>
          <a:xfrm>
            <a:off x="2187875" y="3594492"/>
            <a:ext cx="5218643" cy="510943"/>
            <a:chOff x="1078341" y="2540528"/>
            <a:chExt cx="5218643" cy="510943"/>
          </a:xfrm>
        </p:grpSpPr>
        <p:sp>
          <p:nvSpPr>
            <p:cNvPr id="31" name="Divisa 31">
              <a:extLst>
                <a:ext uri="{FF2B5EF4-FFF2-40B4-BE49-F238E27FC236}">
                  <a16:creationId xmlns:a16="http://schemas.microsoft.com/office/drawing/2014/main" id="{721B45DF-CC51-464E-90FF-BCD9E0BCDEF1}"/>
                </a:ext>
              </a:extLst>
            </p:cNvPr>
            <p:cNvSpPr/>
            <p:nvPr/>
          </p:nvSpPr>
          <p:spPr>
            <a:xfrm>
              <a:off x="1078341" y="254052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Divisa 22">
              <a:extLst>
                <a:ext uri="{FF2B5EF4-FFF2-40B4-BE49-F238E27FC236}">
                  <a16:creationId xmlns:a16="http://schemas.microsoft.com/office/drawing/2014/main" id="{95926C68-B96A-4F75-BC6E-5E958D495E7C}"/>
                </a:ext>
              </a:extLst>
            </p:cNvPr>
            <p:cNvSpPr/>
            <p:nvPr/>
          </p:nvSpPr>
          <p:spPr>
            <a:xfrm>
              <a:off x="1333813" y="254052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Inicia cada linha da tabela. Tudo o que está na frente dessa </a:t>
              </a:r>
              <a:r>
                <a:rPr lang="pt-BR" sz="1800" kern="1200" dirty="0" err="1"/>
                <a:t>tag</a:t>
              </a:r>
              <a:r>
                <a:rPr lang="pt-BR" sz="1800" kern="1200" dirty="0"/>
                <a:t> é </a:t>
              </a:r>
              <a:r>
                <a:rPr lang="pt-BR" sz="1800" b="1" kern="1200" dirty="0">
                  <a:solidFill>
                    <a:srgbClr val="C00000"/>
                  </a:solidFill>
                </a:rPr>
                <a:t>UMA</a:t>
              </a:r>
              <a:r>
                <a:rPr lang="pt-BR" sz="1800" kern="1200" dirty="0"/>
                <a:t> linha na tabela;</a:t>
              </a:r>
            </a:p>
          </p:txBody>
        </p:sp>
      </p:grpSp>
      <p:grpSp>
        <p:nvGrpSpPr>
          <p:cNvPr id="33" name="Grupo 13">
            <a:extLst>
              <a:ext uri="{FF2B5EF4-FFF2-40B4-BE49-F238E27FC236}">
                <a16:creationId xmlns:a16="http://schemas.microsoft.com/office/drawing/2014/main" id="{264ECB0E-C718-407B-8138-CBC0B0EE711D}"/>
              </a:ext>
            </a:extLst>
          </p:cNvPr>
          <p:cNvGrpSpPr/>
          <p:nvPr/>
        </p:nvGrpSpPr>
        <p:grpSpPr>
          <a:xfrm>
            <a:off x="1110950" y="4182658"/>
            <a:ext cx="1237844" cy="495137"/>
            <a:chOff x="1416" y="3128694"/>
            <a:chExt cx="1237844" cy="495137"/>
          </a:xfrm>
        </p:grpSpPr>
        <p:sp>
          <p:nvSpPr>
            <p:cNvPr id="34" name="Divisa 29">
              <a:extLst>
                <a:ext uri="{FF2B5EF4-FFF2-40B4-BE49-F238E27FC236}">
                  <a16:creationId xmlns:a16="http://schemas.microsoft.com/office/drawing/2014/main" id="{3B876129-DF6E-4376-A3C1-41A75C7CE2C6}"/>
                </a:ext>
              </a:extLst>
            </p:cNvPr>
            <p:cNvSpPr/>
            <p:nvPr/>
          </p:nvSpPr>
          <p:spPr>
            <a:xfrm>
              <a:off x="1416" y="3128694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Divisa 24">
              <a:extLst>
                <a:ext uri="{FF2B5EF4-FFF2-40B4-BE49-F238E27FC236}">
                  <a16:creationId xmlns:a16="http://schemas.microsoft.com/office/drawing/2014/main" id="{EE834E39-BC0C-46D0-AEF2-81905A45A521}"/>
                </a:ext>
              </a:extLst>
            </p:cNvPr>
            <p:cNvSpPr/>
            <p:nvPr/>
          </p:nvSpPr>
          <p:spPr>
            <a:xfrm>
              <a:off x="248985" y="3128694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tr</a:t>
              </a:r>
              <a:r>
                <a:rPr lang="pt-BR" sz="1600" b="1" kern="1200" dirty="0"/>
                <a:t>&gt;  </a:t>
              </a:r>
              <a:endParaRPr lang="pt-BR" sz="1600" kern="1200" dirty="0"/>
            </a:p>
          </p:txBody>
        </p:sp>
      </p:grpSp>
      <p:grpSp>
        <p:nvGrpSpPr>
          <p:cNvPr id="36" name="Grupo 14">
            <a:extLst>
              <a:ext uri="{FF2B5EF4-FFF2-40B4-BE49-F238E27FC236}">
                <a16:creationId xmlns:a16="http://schemas.microsoft.com/office/drawing/2014/main" id="{37A87C81-6FC1-416A-8E81-3ACD15FC2FAC}"/>
              </a:ext>
            </a:extLst>
          </p:cNvPr>
          <p:cNvGrpSpPr/>
          <p:nvPr/>
        </p:nvGrpSpPr>
        <p:grpSpPr>
          <a:xfrm>
            <a:off x="2187875" y="4174755"/>
            <a:ext cx="5218643" cy="510943"/>
            <a:chOff x="1078341" y="3120791"/>
            <a:chExt cx="5218643" cy="510943"/>
          </a:xfrm>
        </p:grpSpPr>
        <p:sp>
          <p:nvSpPr>
            <p:cNvPr id="37" name="Divisa 27">
              <a:extLst>
                <a:ext uri="{FF2B5EF4-FFF2-40B4-BE49-F238E27FC236}">
                  <a16:creationId xmlns:a16="http://schemas.microsoft.com/office/drawing/2014/main" id="{7A14CD0E-104D-43B7-8CA3-744C629CD594}"/>
                </a:ext>
              </a:extLst>
            </p:cNvPr>
            <p:cNvSpPr/>
            <p:nvPr/>
          </p:nvSpPr>
          <p:spPr>
            <a:xfrm>
              <a:off x="1078341" y="3120791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Divisa 26">
              <a:extLst>
                <a:ext uri="{FF2B5EF4-FFF2-40B4-BE49-F238E27FC236}">
                  <a16:creationId xmlns:a16="http://schemas.microsoft.com/office/drawing/2014/main" id="{2421EC85-61F8-42C7-80E4-7FE0608487FA}"/>
                </a:ext>
              </a:extLst>
            </p:cNvPr>
            <p:cNvSpPr/>
            <p:nvPr/>
          </p:nvSpPr>
          <p:spPr>
            <a:xfrm>
              <a:off x="1333813" y="3120791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conteúdo da linha da tabela; </a:t>
              </a:r>
            </a:p>
          </p:txBody>
        </p:sp>
      </p:grpSp>
      <p:grpSp>
        <p:nvGrpSpPr>
          <p:cNvPr id="39" name="Grupo 15">
            <a:extLst>
              <a:ext uri="{FF2B5EF4-FFF2-40B4-BE49-F238E27FC236}">
                <a16:creationId xmlns:a16="http://schemas.microsoft.com/office/drawing/2014/main" id="{957BB0B4-3EC5-4718-A890-DEE3BB741A4D}"/>
              </a:ext>
            </a:extLst>
          </p:cNvPr>
          <p:cNvGrpSpPr/>
          <p:nvPr/>
        </p:nvGrpSpPr>
        <p:grpSpPr>
          <a:xfrm>
            <a:off x="1110950" y="4762922"/>
            <a:ext cx="1237844" cy="495137"/>
            <a:chOff x="1416" y="3708958"/>
            <a:chExt cx="1237844" cy="495137"/>
          </a:xfrm>
        </p:grpSpPr>
        <p:sp>
          <p:nvSpPr>
            <p:cNvPr id="40" name="Divisa 25">
              <a:extLst>
                <a:ext uri="{FF2B5EF4-FFF2-40B4-BE49-F238E27FC236}">
                  <a16:creationId xmlns:a16="http://schemas.microsoft.com/office/drawing/2014/main" id="{38F3CD3C-4950-4F6C-B755-5D70088CD3CB}"/>
                </a:ext>
              </a:extLst>
            </p:cNvPr>
            <p:cNvSpPr/>
            <p:nvPr/>
          </p:nvSpPr>
          <p:spPr>
            <a:xfrm>
              <a:off x="1416" y="370895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Divisa 28">
              <a:extLst>
                <a:ext uri="{FF2B5EF4-FFF2-40B4-BE49-F238E27FC236}">
                  <a16:creationId xmlns:a16="http://schemas.microsoft.com/office/drawing/2014/main" id="{79D45577-A500-4866-8144-6296E0A53625}"/>
                </a:ext>
              </a:extLst>
            </p:cNvPr>
            <p:cNvSpPr/>
            <p:nvPr/>
          </p:nvSpPr>
          <p:spPr>
            <a:xfrm>
              <a:off x="248985" y="370895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td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42" name="Grupo 16">
            <a:extLst>
              <a:ext uri="{FF2B5EF4-FFF2-40B4-BE49-F238E27FC236}">
                <a16:creationId xmlns:a16="http://schemas.microsoft.com/office/drawing/2014/main" id="{047E26C2-F836-4691-8A2C-10B393FD4073}"/>
              </a:ext>
            </a:extLst>
          </p:cNvPr>
          <p:cNvGrpSpPr/>
          <p:nvPr/>
        </p:nvGrpSpPr>
        <p:grpSpPr>
          <a:xfrm>
            <a:off x="2187875" y="4755019"/>
            <a:ext cx="5218643" cy="510943"/>
            <a:chOff x="1078341" y="3701055"/>
            <a:chExt cx="5218643" cy="510943"/>
          </a:xfrm>
        </p:grpSpPr>
        <p:sp>
          <p:nvSpPr>
            <p:cNvPr id="43" name="Divisa 23">
              <a:extLst>
                <a:ext uri="{FF2B5EF4-FFF2-40B4-BE49-F238E27FC236}">
                  <a16:creationId xmlns:a16="http://schemas.microsoft.com/office/drawing/2014/main" id="{11FBBB51-686F-4DD4-AD94-E313ED629398}"/>
                </a:ext>
              </a:extLst>
            </p:cNvPr>
            <p:cNvSpPr/>
            <p:nvPr/>
          </p:nvSpPr>
          <p:spPr>
            <a:xfrm>
              <a:off x="1078341" y="370105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Divisa 30">
              <a:extLst>
                <a:ext uri="{FF2B5EF4-FFF2-40B4-BE49-F238E27FC236}">
                  <a16:creationId xmlns:a16="http://schemas.microsoft.com/office/drawing/2014/main" id="{481A74DA-9207-4C06-AB45-C3B92DDD2E11}"/>
                </a:ext>
              </a:extLst>
            </p:cNvPr>
            <p:cNvSpPr/>
            <p:nvPr/>
          </p:nvSpPr>
          <p:spPr>
            <a:xfrm>
              <a:off x="1333813" y="370105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Representa o começo do conteúdo de cada célula;</a:t>
              </a:r>
            </a:p>
          </p:txBody>
        </p:sp>
      </p:grpSp>
      <p:grpSp>
        <p:nvGrpSpPr>
          <p:cNvPr id="45" name="Grupo 17">
            <a:extLst>
              <a:ext uri="{FF2B5EF4-FFF2-40B4-BE49-F238E27FC236}">
                <a16:creationId xmlns:a16="http://schemas.microsoft.com/office/drawing/2014/main" id="{17ABD4DA-1B67-4146-B4BB-09B7B03892B7}"/>
              </a:ext>
            </a:extLst>
          </p:cNvPr>
          <p:cNvGrpSpPr/>
          <p:nvPr/>
        </p:nvGrpSpPr>
        <p:grpSpPr>
          <a:xfrm>
            <a:off x="1110950" y="5343185"/>
            <a:ext cx="1237844" cy="495137"/>
            <a:chOff x="1416" y="4289221"/>
            <a:chExt cx="1237844" cy="495137"/>
          </a:xfrm>
        </p:grpSpPr>
        <p:sp>
          <p:nvSpPr>
            <p:cNvPr id="46" name="Divisa 21">
              <a:extLst>
                <a:ext uri="{FF2B5EF4-FFF2-40B4-BE49-F238E27FC236}">
                  <a16:creationId xmlns:a16="http://schemas.microsoft.com/office/drawing/2014/main" id="{AF7F3651-A607-463F-BD49-B76F3D950794}"/>
                </a:ext>
              </a:extLst>
            </p:cNvPr>
            <p:cNvSpPr/>
            <p:nvPr/>
          </p:nvSpPr>
          <p:spPr>
            <a:xfrm>
              <a:off x="1416" y="428922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Divisa 32">
              <a:extLst>
                <a:ext uri="{FF2B5EF4-FFF2-40B4-BE49-F238E27FC236}">
                  <a16:creationId xmlns:a16="http://schemas.microsoft.com/office/drawing/2014/main" id="{64B89B9E-53B2-4030-B122-7EE0A7586E1F}"/>
                </a:ext>
              </a:extLst>
            </p:cNvPr>
            <p:cNvSpPr/>
            <p:nvPr/>
          </p:nvSpPr>
          <p:spPr>
            <a:xfrm>
              <a:off x="248985" y="428922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td</a:t>
              </a:r>
              <a:r>
                <a:rPr lang="pt-BR" sz="1600" b="1" kern="1200" dirty="0"/>
                <a:t>&gt;</a:t>
              </a:r>
              <a:endParaRPr lang="pt-BR" sz="1600" kern="1200" dirty="0"/>
            </a:p>
          </p:txBody>
        </p:sp>
      </p:grpSp>
      <p:grpSp>
        <p:nvGrpSpPr>
          <p:cNvPr id="48" name="Grupo 18">
            <a:extLst>
              <a:ext uri="{FF2B5EF4-FFF2-40B4-BE49-F238E27FC236}">
                <a16:creationId xmlns:a16="http://schemas.microsoft.com/office/drawing/2014/main" id="{BC5FBDEA-2D55-47D5-821F-C5258F7DF227}"/>
              </a:ext>
            </a:extLst>
          </p:cNvPr>
          <p:cNvGrpSpPr/>
          <p:nvPr/>
        </p:nvGrpSpPr>
        <p:grpSpPr>
          <a:xfrm>
            <a:off x="2187875" y="5335282"/>
            <a:ext cx="5218643" cy="510943"/>
            <a:chOff x="1078341" y="4281318"/>
            <a:chExt cx="5218643" cy="510943"/>
          </a:xfrm>
        </p:grpSpPr>
        <p:sp>
          <p:nvSpPr>
            <p:cNvPr id="49" name="Divisa 19">
              <a:extLst>
                <a:ext uri="{FF2B5EF4-FFF2-40B4-BE49-F238E27FC236}">
                  <a16:creationId xmlns:a16="http://schemas.microsoft.com/office/drawing/2014/main" id="{9946865C-BA01-4E59-BAFE-CB0BCE0CE0FC}"/>
                </a:ext>
              </a:extLst>
            </p:cNvPr>
            <p:cNvSpPr/>
            <p:nvPr/>
          </p:nvSpPr>
          <p:spPr>
            <a:xfrm>
              <a:off x="1078341" y="428131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Divisa 34">
              <a:extLst>
                <a:ext uri="{FF2B5EF4-FFF2-40B4-BE49-F238E27FC236}">
                  <a16:creationId xmlns:a16="http://schemas.microsoft.com/office/drawing/2014/main" id="{DF8ED032-4F24-44C7-B0F7-67CF0104469E}"/>
                </a:ext>
              </a:extLst>
            </p:cNvPr>
            <p:cNvSpPr/>
            <p:nvPr/>
          </p:nvSpPr>
          <p:spPr>
            <a:xfrm>
              <a:off x="1333813" y="428131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conteúdo de cada célula;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3F775-F0FB-4779-A853-5C9F6D656BED}"/>
              </a:ext>
            </a:extLst>
          </p:cNvPr>
          <p:cNvSpPr txBox="1"/>
          <p:nvPr/>
        </p:nvSpPr>
        <p:spPr>
          <a:xfrm>
            <a:off x="200298" y="126947"/>
            <a:ext cx="709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9C4EE2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243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80A3E-E574-42C3-821F-A56D3EF4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D06BD-3749-4FD6-B53B-AE421B846D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53109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Redirecionando para um arquivo HTML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=“aula1.html”&gt; Acesse a aula1&lt;/a&gt;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Redirecionando para um site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=“http://www.facebook.com”&gt; Facebook&lt;/a&gt;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Imagem com hiperlink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=“http://www.google.com.br”&gt; &lt;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img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=“google.png”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=“48” &gt;&lt;/a&gt;</a:t>
            </a:r>
          </a:p>
        </p:txBody>
      </p:sp>
    </p:spTree>
    <p:extLst>
      <p:ext uri="{BB962C8B-B14F-4D97-AF65-F5344CB8AC3E}">
        <p14:creationId xmlns:p14="http://schemas.microsoft.com/office/powerpoint/2010/main" val="383816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87B1-6596-4103-9859-7559994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4C606-0D47-4D8A-A4B1-52D9B3042B82}"/>
              </a:ext>
            </a:extLst>
          </p:cNvPr>
          <p:cNvSpPr txBox="1">
            <a:spLocks/>
          </p:cNvSpPr>
          <p:nvPr/>
        </p:nvSpPr>
        <p:spPr>
          <a:xfrm>
            <a:off x="838200" y="1544384"/>
            <a:ext cx="9476232" cy="53136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i="1" dirty="0" err="1">
                <a:solidFill>
                  <a:schemeClr val="accent2"/>
                </a:solidFill>
              </a:rPr>
              <a:t>Inline</a:t>
            </a:r>
            <a:r>
              <a:rPr lang="pt-BR" sz="1800" dirty="0"/>
              <a:t>, os </a:t>
            </a:r>
            <a:r>
              <a:rPr lang="pt-BR" sz="1800" i="1" dirty="0"/>
              <a:t>estilos CSS </a:t>
            </a:r>
            <a:r>
              <a:rPr lang="pt-BR" sz="1800" dirty="0"/>
              <a:t>são aplicados diretamente dentro da </a:t>
            </a:r>
            <a:r>
              <a:rPr lang="pt-BR" sz="1800" i="1" dirty="0" err="1"/>
              <a:t>tag</a:t>
            </a:r>
            <a:endParaRPr lang="pt-BR" sz="1800" i="1" dirty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&lt;h2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font-family:verdana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   color: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;”&gt;</a:t>
            </a:r>
          </a:p>
          <a:p>
            <a:pPr marL="0" indent="0">
              <a:buNone/>
            </a:pP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800" i="1" dirty="0">
                <a:solidFill>
                  <a:schemeClr val="accent2"/>
                </a:solidFill>
              </a:rPr>
              <a:t>Incorporado</a:t>
            </a:r>
            <a:r>
              <a:rPr lang="pt-BR" sz="1800" dirty="0"/>
              <a:t>, o estilo dentro da </a:t>
            </a:r>
            <a:r>
              <a:rPr lang="pt-BR" sz="1800" i="1" dirty="0"/>
              <a:t>seção </a:t>
            </a:r>
            <a:r>
              <a:rPr lang="pt-BR" sz="1800" i="1" dirty="0" err="1"/>
              <a:t>head</a:t>
            </a:r>
            <a:r>
              <a:rPr lang="pt-BR" sz="1800" dirty="0"/>
              <a:t>, utilizando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style</a:t>
            </a:r>
            <a:r>
              <a:rPr lang="pt-BR" sz="1800" dirty="0"/>
              <a:t>&gt;</a:t>
            </a:r>
          </a:p>
          <a:p>
            <a:pPr marL="457200" lvl="1" indent="0">
              <a:buNone/>
            </a:pPr>
            <a:r>
              <a:rPr lang="pl-PL" sz="1800" dirty="0"/>
              <a:t>	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&lt;head&gt; </a:t>
            </a:r>
            <a:b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 &lt;style type="text/css"&gt; </a:t>
            </a:r>
            <a:b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          h1 { color:blue; } </a:t>
            </a:r>
            <a:b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 &lt;/style&gt; </a:t>
            </a:r>
            <a:b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&lt;/head&gt; </a:t>
            </a:r>
          </a:p>
          <a:p>
            <a:pPr marL="457200" lvl="1" indent="0">
              <a:buNone/>
            </a:pP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800" i="1" dirty="0">
                <a:solidFill>
                  <a:schemeClr val="accent2"/>
                </a:solidFill>
              </a:rPr>
              <a:t>Externo</a:t>
            </a:r>
            <a:r>
              <a:rPr lang="pt-BR" sz="1800" dirty="0"/>
              <a:t>, usa-se o elemento link para</a:t>
            </a:r>
            <a:r>
              <a:rPr lang="pt-BR" sz="1800" i="1" dirty="0"/>
              <a:t> incorporar o documento CSS externo ao documento HTML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  <a:b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	&lt;link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stylesheet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="estilo.css" /&gt; </a:t>
            </a:r>
            <a:b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	&lt;/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</a:p>
        </p:txBody>
      </p:sp>
    </p:spTree>
    <p:extLst>
      <p:ext uri="{BB962C8B-B14F-4D97-AF65-F5344CB8AC3E}">
        <p14:creationId xmlns:p14="http://schemas.microsoft.com/office/powerpoint/2010/main" val="42434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D740-FE96-442D-A550-E3DBF8B8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D6F8B-0D64-41C9-96A3-39BF49C4332C}"/>
              </a:ext>
            </a:extLst>
          </p:cNvPr>
          <p:cNvSpPr txBox="1">
            <a:spLocks/>
          </p:cNvSpPr>
          <p:nvPr/>
        </p:nvSpPr>
        <p:spPr>
          <a:xfrm>
            <a:off x="838200" y="1896649"/>
            <a:ext cx="914704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Tags: </a:t>
            </a:r>
            <a:r>
              <a:rPr lang="pt-BR" sz="2200">
                <a:solidFill>
                  <a:schemeClr val="tx1">
                    <a:lumMod val="65000"/>
                    <a:lumOff val="35000"/>
                  </a:schemeClr>
                </a:solidFill>
              </a:rPr>
              <a:t>elemento de marcação HTML. </a:t>
            </a:r>
            <a:r>
              <a:rPr lang="pt-BR" sz="2200">
                <a:solidFill>
                  <a:schemeClr val="accent2"/>
                </a:solidFill>
              </a:rPr>
              <a:t>Ex.: body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200">
                <a:solidFill>
                  <a:schemeClr val="accent2">
                    <a:lumMod val="75000"/>
                  </a:schemeClr>
                </a:solidFill>
              </a:rPr>
              <a:t>Pode ser interessante atribuir estilos diferentes às mesmas </a:t>
            </a:r>
            <a:r>
              <a:rPr lang="pt-BR" sz="2200" i="1">
                <a:solidFill>
                  <a:schemeClr val="accent2">
                    <a:lumMod val="75000"/>
                  </a:schemeClr>
                </a:solidFill>
              </a:rPr>
              <a:t>tags </a:t>
            </a:r>
            <a:r>
              <a:rPr lang="pt-BR" sz="2200">
                <a:solidFill>
                  <a:schemeClr val="accent2">
                    <a:lumMod val="75000"/>
                  </a:schemeClr>
                </a:solidFill>
              </a:rPr>
              <a:t>através de: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20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2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ID: </a:t>
            </a:r>
            <a:r>
              <a:rPr lang="pt-BR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permite fazer referência a um elemento único de uma página através do seu identificador. </a:t>
            </a:r>
            <a:r>
              <a:rPr lang="pt-BR" sz="2200">
                <a:solidFill>
                  <a:schemeClr val="accent2"/>
                </a:solidFill>
              </a:rPr>
              <a:t>Ex.: #paragrafo1</a:t>
            </a:r>
          </a:p>
          <a:p>
            <a:pPr algn="just"/>
            <a:r>
              <a:rPr lang="pt-BR" sz="22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Classe: </a:t>
            </a:r>
            <a:r>
              <a:rPr lang="pt-BR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permite identificar um grupo de elementos. Pode-se atribuir formatação a VÁRIOS elementos de uma vez.  	   </a:t>
            </a:r>
            <a:r>
              <a:rPr lang="pt-BR" sz="2200">
                <a:solidFill>
                  <a:schemeClr val="accent2"/>
                </a:solidFill>
              </a:rPr>
              <a:t>Ex.: .titulo</a:t>
            </a:r>
            <a:endParaRPr lang="pt-BR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F509-5095-4334-8846-AAD19FB4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A4BFF-EFFF-4AD2-95AA-9C0019E01EA7}"/>
              </a:ext>
            </a:extLst>
          </p:cNvPr>
          <p:cNvSpPr txBox="1">
            <a:spLocks/>
          </p:cNvSpPr>
          <p:nvPr/>
        </p:nvSpPr>
        <p:spPr>
          <a:xfrm>
            <a:off x="609189" y="1882076"/>
            <a:ext cx="9841603" cy="3093847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Texto</a:t>
            </a:r>
          </a:p>
          <a:p>
            <a:pPr marL="457200" lvl="1" indent="0">
              <a:buNone/>
            </a:pPr>
            <a:r>
              <a:rPr lang="pt-BR" sz="2800" dirty="0" err="1"/>
              <a:t>font-family</a:t>
            </a:r>
            <a:r>
              <a:rPr lang="pt-BR" sz="2800" dirty="0"/>
              <a:t> -&gt; tipo da fonte </a:t>
            </a:r>
            <a:endParaRPr lang="pt-BR" sz="2800" dirty="0">
              <a:cs typeface="Calibri"/>
            </a:endParaRPr>
          </a:p>
          <a:p>
            <a:pPr marL="457200" lvl="1" indent="0">
              <a:buNone/>
            </a:pPr>
            <a:r>
              <a:rPr lang="pt-BR" sz="2800" dirty="0" err="1"/>
              <a:t>font-size</a:t>
            </a:r>
            <a:r>
              <a:rPr lang="pt-BR" sz="2800" dirty="0"/>
              <a:t> -&gt; tamanho da fonte</a:t>
            </a:r>
            <a:endParaRPr lang="pt-BR" sz="2800" dirty="0">
              <a:cs typeface="Calibri"/>
            </a:endParaRPr>
          </a:p>
          <a:p>
            <a:pPr marL="457200" lvl="1" indent="0">
              <a:buNone/>
            </a:pPr>
            <a:r>
              <a:rPr lang="pt-BR" sz="2800" dirty="0"/>
              <a:t>Color -&gt; cor da fonte</a:t>
            </a:r>
            <a:endParaRPr lang="pt-BR" sz="2800" dirty="0">
              <a:cs typeface="Calibri"/>
            </a:endParaRPr>
          </a:p>
          <a:p>
            <a:pPr marL="457200" lvl="1" indent="0">
              <a:buNone/>
            </a:pPr>
            <a:r>
              <a:rPr lang="pt-BR" sz="2800" dirty="0" err="1"/>
              <a:t>text-align</a:t>
            </a:r>
            <a:r>
              <a:rPr lang="pt-BR" sz="2800" dirty="0"/>
              <a:t> -&gt; alinhamento do texto</a:t>
            </a:r>
            <a:endParaRPr lang="pt-BR" sz="28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 sz="2800" dirty="0" err="1"/>
              <a:t>line-height</a:t>
            </a:r>
            <a:r>
              <a:rPr lang="pt-BR" sz="2800" dirty="0"/>
              <a:t> -&gt; espaçamento entre linhas</a:t>
            </a:r>
            <a:endParaRPr lang="pt-BR" sz="28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 sz="2800" dirty="0" err="1"/>
              <a:t>font-style</a:t>
            </a:r>
            <a:r>
              <a:rPr lang="pt-BR" sz="2800" dirty="0"/>
              <a:t> -&gt; estilos. Ex.: Itálico</a:t>
            </a:r>
            <a:endParaRPr lang="pt-BR" sz="28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 sz="2800" dirty="0" err="1"/>
              <a:t>font-weight</a:t>
            </a:r>
            <a:r>
              <a:rPr lang="pt-BR" sz="2800" dirty="0"/>
              <a:t> -&gt; negrito</a:t>
            </a:r>
            <a:endParaRPr lang="pt-BR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08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2D20C45-AFC5-47F7-B31B-EFC386AE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Propriedades CSS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58FCAC-EC80-4207-9D4B-B6FC313E2423}"/>
              </a:ext>
            </a:extLst>
          </p:cNvPr>
          <p:cNvSpPr txBox="1"/>
          <p:nvPr/>
        </p:nvSpPr>
        <p:spPr>
          <a:xfrm>
            <a:off x="838200" y="1822450"/>
            <a:ext cx="9290538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pt-BR" sz="3000" dirty="0"/>
              <a:t>Conteúdo</a:t>
            </a:r>
          </a:p>
          <a:p>
            <a:pPr lvl="1"/>
            <a:r>
              <a:rPr lang="pt-BR" sz="3000" dirty="0" err="1"/>
              <a:t>Margin</a:t>
            </a:r>
            <a:r>
              <a:rPr lang="pt-BR" sz="3000" dirty="0"/>
              <a:t>	-&gt; espaçamento externa</a:t>
            </a:r>
          </a:p>
          <a:p>
            <a:pPr lvl="1"/>
            <a:r>
              <a:rPr lang="pt-BR" sz="3000" dirty="0" err="1"/>
              <a:t>Padding</a:t>
            </a:r>
            <a:r>
              <a:rPr lang="pt-BR" sz="3000" dirty="0"/>
              <a:t>	-&gt; espaçamento interno</a:t>
            </a:r>
          </a:p>
          <a:p>
            <a:pPr lvl="1"/>
            <a:r>
              <a:rPr lang="pt-BR" sz="3000" dirty="0" err="1"/>
              <a:t>Width</a:t>
            </a:r>
            <a:r>
              <a:rPr lang="pt-BR" sz="3000" dirty="0"/>
              <a:t>  -&gt; largura</a:t>
            </a:r>
            <a:endParaRPr lang="pt-BR" sz="3000" dirty="0">
              <a:cs typeface="Calibri"/>
            </a:endParaRPr>
          </a:p>
          <a:p>
            <a:pPr lvl="1"/>
            <a:r>
              <a:rPr lang="pt-BR" sz="3000" dirty="0" err="1"/>
              <a:t>Height</a:t>
            </a:r>
            <a:r>
              <a:rPr lang="pt-BR" sz="3000" dirty="0"/>
              <a:t> -&gt; altura</a:t>
            </a:r>
            <a:endParaRPr lang="pt-BR" sz="3000" dirty="0">
              <a:cs typeface="Calibri"/>
            </a:endParaRPr>
          </a:p>
          <a:p>
            <a:pPr lvl="1"/>
            <a:endParaRPr lang="pt-BR" sz="1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25032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936B867-3940-4E62-A255-CD291D0D5F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9C4EE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Propriedades CSS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98342C-B88C-4A77-98DC-80A235CA07E2}"/>
              </a:ext>
            </a:extLst>
          </p:cNvPr>
          <p:cNvSpPr txBox="1"/>
          <p:nvPr/>
        </p:nvSpPr>
        <p:spPr>
          <a:xfrm>
            <a:off x="838200" y="1690688"/>
            <a:ext cx="9604248" cy="3062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pt-BR" sz="3000" dirty="0"/>
              <a:t>Plano de fundo</a:t>
            </a:r>
          </a:p>
          <a:p>
            <a:pPr lvl="1"/>
            <a:r>
              <a:rPr lang="pt-BR" sz="3000" dirty="0"/>
              <a:t>Background-color -&gt; cor de fundo</a:t>
            </a:r>
            <a:endParaRPr lang="pt-BR" sz="3000" dirty="0">
              <a:cs typeface="Calibri"/>
            </a:endParaRPr>
          </a:p>
          <a:p>
            <a:pPr lvl="1"/>
            <a:r>
              <a:rPr lang="pt-BR" sz="3000" dirty="0"/>
              <a:t>Background-</a:t>
            </a:r>
            <a:r>
              <a:rPr lang="pt-BR" sz="3000" dirty="0" err="1"/>
              <a:t>image</a:t>
            </a:r>
            <a:r>
              <a:rPr lang="pt-BR" sz="3000" dirty="0"/>
              <a:t> -&gt; imagem de fundo</a:t>
            </a:r>
            <a:endParaRPr lang="pt-BR" sz="3000" dirty="0">
              <a:cs typeface="Calibri"/>
            </a:endParaRPr>
          </a:p>
          <a:p>
            <a:pPr lvl="1"/>
            <a:r>
              <a:rPr lang="pt-BR" sz="3000" dirty="0" err="1"/>
              <a:t>Backgroud-repeat</a:t>
            </a:r>
            <a:r>
              <a:rPr lang="pt-BR" sz="3000" dirty="0"/>
              <a:t> -&gt; repetição ou não da imagem </a:t>
            </a:r>
            <a:endParaRPr lang="pt-BR" sz="3000" dirty="0">
              <a:cs typeface="Calibri"/>
            </a:endParaRPr>
          </a:p>
          <a:p>
            <a:pPr lvl="1"/>
            <a:r>
              <a:rPr lang="pt-BR" sz="3000" dirty="0"/>
              <a:t>Background-position -&gt; posição da imagem</a:t>
            </a:r>
            <a:endParaRPr lang="pt-BR" sz="3000" dirty="0">
              <a:cs typeface="Calibri" panose="020F0502020204030204"/>
            </a:endParaRPr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pPr lvl="1"/>
            <a:endParaRPr lang="pt-BR" sz="300" dirty="0"/>
          </a:p>
        </p:txBody>
      </p:sp>
    </p:spTree>
    <p:extLst>
      <p:ext uri="{BB962C8B-B14F-4D97-AF65-F5344CB8AC3E}">
        <p14:creationId xmlns:p14="http://schemas.microsoft.com/office/powerpoint/2010/main" val="378334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06e10cd5417f671d70cce0454defbcca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085582f6d2a29b6572012b063914b2fc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4EA25-BBDA-4231-8FD1-AC5D0A2687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07FA00-7799-4330-AD17-73B44340A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DB2EC-34E4-4FB0-B534-2AE921DCC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68</TotalTime>
  <Words>174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Link</vt:lpstr>
      <vt:lpstr>Tipos de CSS</vt:lpstr>
      <vt:lpstr>Seletores</vt:lpstr>
      <vt:lpstr>Propriedades CSS</vt:lpstr>
      <vt:lpstr>Propriedades CSS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Priscila Henrique Medeiro dos Santos G</cp:lastModifiedBy>
  <cp:revision>19</cp:revision>
  <dcterms:created xsi:type="dcterms:W3CDTF">2019-07-18T17:13:22Z</dcterms:created>
  <dcterms:modified xsi:type="dcterms:W3CDTF">2020-02-18T17:13:59Z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