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4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72214D53-C5DB-4D36-AEC7-FA03FEDB0D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BDD298D5-E3A2-4B41-9A62-1AA6DE029A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7E1C11-6948-4F26-83B4-A28C7DC1C826}" type="datetimeFigureOut">
              <a:rPr lang="pt-BR" smtClean="0"/>
              <a:t>18/07/2019</a:t>
            </a:fld>
            <a:endParaRPr lang="pt-BR"/>
          </a:p>
        </p:txBody>
      </p:sp>
      <p:sp>
        <p:nvSpPr>
          <p:cNvPr id="4" name="Espaço Reservado para Rodapé 3">
            <a:extLst>
              <a:ext uri="{FF2B5EF4-FFF2-40B4-BE49-F238E27FC236}">
                <a16:creationId xmlns:a16="http://schemas.microsoft.com/office/drawing/2014/main" id="{809E2644-8CCE-4448-9A38-F89A76D08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24382DC-26F6-4259-A337-C87367BC14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8CBBE-F162-437A-9C60-464BF7CC52D1}" type="slidenum">
              <a:rPr lang="pt-BR" smtClean="0"/>
              <a:t>‹nº›</a:t>
            </a:fld>
            <a:endParaRPr lang="pt-BR"/>
          </a:p>
        </p:txBody>
      </p:sp>
    </p:spTree>
    <p:extLst>
      <p:ext uri="{BB962C8B-B14F-4D97-AF65-F5344CB8AC3E}">
        <p14:creationId xmlns:p14="http://schemas.microsoft.com/office/powerpoint/2010/main" val="2923815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726D7-26E1-4844-83ED-7FFC1F6E4D53}" type="datetimeFigureOut">
              <a:rPr lang="pt-BR" smtClean="0"/>
              <a:t>18/07/2019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EC899-1EFA-4E9D-98C4-71BEC7E29E5D}" type="slidenum">
              <a:rPr lang="pt-BR" smtClean="0"/>
              <a:t>‹nº›</a:t>
            </a:fld>
            <a:endParaRPr lang="pt-BR"/>
          </a:p>
        </p:txBody>
      </p:sp>
    </p:spTree>
    <p:extLst>
      <p:ext uri="{BB962C8B-B14F-4D97-AF65-F5344CB8AC3E}">
        <p14:creationId xmlns:p14="http://schemas.microsoft.com/office/powerpoint/2010/main" val="75342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BADC8DF-3FB5-482E-9ADC-27315D300C51}" type="datetimeFigureOut">
              <a:rPr lang="pt-BR" smtClean="0"/>
              <a:t>18/07/2019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1AF33-C18A-42A2-A960-DE6E26EDDDC8}" type="slidenum">
              <a:rPr lang="pt-BR" smtClean="0"/>
              <a:t>‹nº›</a:t>
            </a:fld>
            <a:endParaRPr lang="pt-BR"/>
          </a:p>
        </p:txBody>
      </p:sp>
      <p:sp>
        <p:nvSpPr>
          <p:cNvPr id="7" name="Retângulo 6">
            <a:extLst>
              <a:ext uri="{FF2B5EF4-FFF2-40B4-BE49-F238E27FC236}">
                <a16:creationId xmlns:a16="http://schemas.microsoft.com/office/drawing/2014/main" id="{F394DC91-54EC-44C0-B068-31447CE833EF}"/>
              </a:ext>
            </a:extLst>
          </p:cNvPr>
          <p:cNvSpPr/>
          <p:nvPr userDrawn="1"/>
        </p:nvSpPr>
        <p:spPr>
          <a:xfrm>
            <a:off x="0" y="0"/>
            <a:ext cx="12192000" cy="6918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u="sng" dirty="0"/>
          </a:p>
        </p:txBody>
      </p:sp>
      <p:sp>
        <p:nvSpPr>
          <p:cNvPr id="8" name="Triângulo Retângulo 7">
            <a:extLst>
              <a:ext uri="{FF2B5EF4-FFF2-40B4-BE49-F238E27FC236}">
                <a16:creationId xmlns:a16="http://schemas.microsoft.com/office/drawing/2014/main" id="{0572963C-8A23-49CC-AEDB-47B850BE43D7}"/>
              </a:ext>
            </a:extLst>
          </p:cNvPr>
          <p:cNvSpPr/>
          <p:nvPr userDrawn="1"/>
        </p:nvSpPr>
        <p:spPr>
          <a:xfrm>
            <a:off x="0" y="5534297"/>
            <a:ext cx="2743200" cy="138466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DD12DDB2-D2FF-46B3-A3D0-65B3CC126C70}"/>
              </a:ext>
            </a:extLst>
          </p:cNvPr>
          <p:cNvSpPr/>
          <p:nvPr userDrawn="1"/>
        </p:nvSpPr>
        <p:spPr>
          <a:xfrm rot="10800000">
            <a:off x="6923314" y="0"/>
            <a:ext cx="5268686" cy="333538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riângulo Retângulo 9">
            <a:extLst>
              <a:ext uri="{FF2B5EF4-FFF2-40B4-BE49-F238E27FC236}">
                <a16:creationId xmlns:a16="http://schemas.microsoft.com/office/drawing/2014/main" id="{32285DC8-F869-49AC-9A5F-35722F79B09F}"/>
              </a:ext>
            </a:extLst>
          </p:cNvPr>
          <p:cNvSpPr/>
          <p:nvPr userDrawn="1"/>
        </p:nvSpPr>
        <p:spPr>
          <a:xfrm rot="5400000">
            <a:off x="8107680" y="914401"/>
            <a:ext cx="1663337" cy="1750423"/>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F1B2C50D-D3F0-419F-A318-994126E3FBB3}"/>
              </a:ext>
            </a:extLst>
          </p:cNvPr>
          <p:cNvSpPr/>
          <p:nvPr userDrawn="1"/>
        </p:nvSpPr>
        <p:spPr>
          <a:xfrm>
            <a:off x="0" y="1260264"/>
            <a:ext cx="5617029" cy="762001"/>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A167D759-C801-4982-9CDA-01014A46EBCB}"/>
              </a:ext>
            </a:extLst>
          </p:cNvPr>
          <p:cNvSpPr txBox="1"/>
          <p:nvPr userDrawn="1"/>
        </p:nvSpPr>
        <p:spPr>
          <a:xfrm>
            <a:off x="274320" y="1348876"/>
            <a:ext cx="5207725" cy="584775"/>
          </a:xfrm>
          <a:prstGeom prst="rect">
            <a:avLst/>
          </a:prstGeom>
          <a:noFill/>
        </p:spPr>
        <p:txBody>
          <a:bodyPr wrap="square" rtlCol="0">
            <a:spAutoFit/>
          </a:bodyPr>
          <a:lstStyle/>
          <a:p>
            <a:r>
              <a:rPr lang="pt-BR" sz="3200" b="1" dirty="0">
                <a:solidFill>
                  <a:schemeClr val="bg1"/>
                </a:solidFill>
                <a:ea typeface="Microsoft Sans Serif" panose="020B0604020202020204" pitchFamily="34" charset="0"/>
                <a:cs typeface="Microsoft Sans Serif" panose="020B0604020202020204" pitchFamily="34" charset="0"/>
              </a:rPr>
              <a:t>Título do Slide</a:t>
            </a:r>
          </a:p>
        </p:txBody>
      </p:sp>
      <p:sp>
        <p:nvSpPr>
          <p:cNvPr id="13" name="CaixaDeTexto 12">
            <a:extLst>
              <a:ext uri="{FF2B5EF4-FFF2-40B4-BE49-F238E27FC236}">
                <a16:creationId xmlns:a16="http://schemas.microsoft.com/office/drawing/2014/main" id="{66610C9E-4CBE-46B8-8B12-090124D535CA}"/>
              </a:ext>
            </a:extLst>
          </p:cNvPr>
          <p:cNvSpPr txBox="1"/>
          <p:nvPr userDrawn="1"/>
        </p:nvSpPr>
        <p:spPr>
          <a:xfrm>
            <a:off x="204652" y="6226628"/>
            <a:ext cx="4197531" cy="461665"/>
          </a:xfrm>
          <a:prstGeom prst="rect">
            <a:avLst/>
          </a:prstGeom>
          <a:noFill/>
        </p:spPr>
        <p:txBody>
          <a:bodyPr wrap="square" rtlCol="0">
            <a:spAutoFit/>
          </a:bodyPr>
          <a:lstStyle/>
          <a:p>
            <a:r>
              <a:rPr lang="pt-BR" sz="2400" dirty="0">
                <a:solidFill>
                  <a:schemeClr val="tx1">
                    <a:lumMod val="85000"/>
                    <a:lumOff val="15000"/>
                  </a:schemeClr>
                </a:solidFill>
              </a:rPr>
              <a:t>Escola SENAI de Informática</a:t>
            </a:r>
          </a:p>
        </p:txBody>
      </p:sp>
      <p:sp>
        <p:nvSpPr>
          <p:cNvPr id="14" name="CaixaDeTexto 13">
            <a:extLst>
              <a:ext uri="{FF2B5EF4-FFF2-40B4-BE49-F238E27FC236}">
                <a16:creationId xmlns:a16="http://schemas.microsoft.com/office/drawing/2014/main" id="{79E173C2-3906-463E-9978-80ADA67614FE}"/>
              </a:ext>
            </a:extLst>
          </p:cNvPr>
          <p:cNvSpPr txBox="1"/>
          <p:nvPr userDrawn="1"/>
        </p:nvSpPr>
        <p:spPr>
          <a:xfrm>
            <a:off x="274320" y="2328078"/>
            <a:ext cx="7659188" cy="2554545"/>
          </a:xfrm>
          <a:prstGeom prst="rect">
            <a:avLst/>
          </a:prstGeom>
          <a:noFill/>
        </p:spPr>
        <p:txBody>
          <a:bodyPr wrap="square" rtlCol="0">
            <a:spAutoFit/>
          </a:bodyPr>
          <a:lstStyle/>
          <a:p>
            <a:r>
              <a:rPr lang="pt-BR" sz="8000" b="1" dirty="0">
                <a:ea typeface="Microsoft Sans Serif" panose="020B0604020202020204" pitchFamily="34" charset="0"/>
                <a:cs typeface="Microsoft Sans Serif" panose="020B0604020202020204" pitchFamily="34" charset="0"/>
              </a:rPr>
              <a:t>ASSUNTO EM QUESTÃO</a:t>
            </a:r>
          </a:p>
        </p:txBody>
      </p:sp>
    </p:spTree>
    <p:extLst>
      <p:ext uri="{BB962C8B-B14F-4D97-AF65-F5344CB8AC3E}">
        <p14:creationId xmlns:p14="http://schemas.microsoft.com/office/powerpoint/2010/main" val="316884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BADC8DF-3FB5-482E-9ADC-27315D300C51}" type="datetimeFigureOut">
              <a:rPr lang="pt-BR" smtClean="0"/>
              <a:t>18/07/2019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367753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BADC8DF-3FB5-482E-9ADC-27315D300C51}" type="datetimeFigureOut">
              <a:rPr lang="pt-BR" smtClean="0"/>
              <a:t>18/07/2019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187949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56EBA9F4-9C29-45C1-AF71-6C83C8E07BB8}"/>
              </a:ext>
            </a:extLst>
          </p:cNvPr>
          <p:cNvSpPr/>
          <p:nvPr userDrawn="1"/>
        </p:nvSpPr>
        <p:spPr>
          <a:xfrm>
            <a:off x="0" y="0"/>
            <a:ext cx="12192000" cy="6918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u="sng" dirty="0"/>
          </a:p>
        </p:txBody>
      </p:sp>
      <p:sp>
        <p:nvSpPr>
          <p:cNvPr id="8" name="Triângulo Retângulo 7">
            <a:extLst>
              <a:ext uri="{FF2B5EF4-FFF2-40B4-BE49-F238E27FC236}">
                <a16:creationId xmlns:a16="http://schemas.microsoft.com/office/drawing/2014/main" id="{8347C192-3A72-4706-914D-067592DD535B}"/>
              </a:ext>
            </a:extLst>
          </p:cNvPr>
          <p:cNvSpPr/>
          <p:nvPr userDrawn="1"/>
        </p:nvSpPr>
        <p:spPr>
          <a:xfrm>
            <a:off x="0" y="5534297"/>
            <a:ext cx="2743200" cy="138466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81465C48-012F-4A5E-AAEF-0053C247DED8}"/>
              </a:ext>
            </a:extLst>
          </p:cNvPr>
          <p:cNvSpPr/>
          <p:nvPr userDrawn="1"/>
        </p:nvSpPr>
        <p:spPr>
          <a:xfrm rot="10800000">
            <a:off x="6923314" y="0"/>
            <a:ext cx="5268686" cy="333538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riângulo Retângulo 9">
            <a:extLst>
              <a:ext uri="{FF2B5EF4-FFF2-40B4-BE49-F238E27FC236}">
                <a16:creationId xmlns:a16="http://schemas.microsoft.com/office/drawing/2014/main" id="{871E27B4-B225-44B4-ABB7-D6E32D6B9543}"/>
              </a:ext>
            </a:extLst>
          </p:cNvPr>
          <p:cNvSpPr/>
          <p:nvPr userDrawn="1"/>
        </p:nvSpPr>
        <p:spPr>
          <a:xfrm rot="5400000">
            <a:off x="8107680" y="914401"/>
            <a:ext cx="1663337" cy="1750423"/>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CFA0469E-2CE2-497C-A265-53631D4BDFDB}"/>
              </a:ext>
            </a:extLst>
          </p:cNvPr>
          <p:cNvSpPr txBox="1"/>
          <p:nvPr userDrawn="1"/>
        </p:nvSpPr>
        <p:spPr>
          <a:xfrm>
            <a:off x="200298" y="6226628"/>
            <a:ext cx="4197531" cy="461665"/>
          </a:xfrm>
          <a:prstGeom prst="rect">
            <a:avLst/>
          </a:prstGeom>
          <a:noFill/>
        </p:spPr>
        <p:txBody>
          <a:bodyPr wrap="square" rtlCol="0">
            <a:spAutoFit/>
          </a:bodyPr>
          <a:lstStyle/>
          <a:p>
            <a:r>
              <a:rPr lang="pt-BR" sz="2400" dirty="0">
                <a:solidFill>
                  <a:schemeClr val="tx1">
                    <a:lumMod val="85000"/>
                    <a:lumOff val="15000"/>
                  </a:schemeClr>
                </a:solidFill>
              </a:rPr>
              <a:t>Escola SENAI de Informática</a:t>
            </a:r>
          </a:p>
        </p:txBody>
      </p:sp>
      <p:sp>
        <p:nvSpPr>
          <p:cNvPr id="14" name="Título 1">
            <a:extLst>
              <a:ext uri="{FF2B5EF4-FFF2-40B4-BE49-F238E27FC236}">
                <a16:creationId xmlns:a16="http://schemas.microsoft.com/office/drawing/2014/main" id="{1F47ADAD-847B-43B4-B39E-092043405599}"/>
              </a:ext>
            </a:extLst>
          </p:cNvPr>
          <p:cNvSpPr>
            <a:spLocks noGrp="1"/>
          </p:cNvSpPr>
          <p:nvPr>
            <p:ph type="title"/>
          </p:nvPr>
        </p:nvSpPr>
        <p:spPr>
          <a:xfrm>
            <a:off x="838200" y="365125"/>
            <a:ext cx="10515600" cy="1325563"/>
          </a:xfrm>
        </p:spPr>
        <p:txBody>
          <a:bodyPr>
            <a:normAutofit/>
          </a:bodyPr>
          <a:lstStyle>
            <a:lvl1pPr>
              <a:defRPr sz="4800" b="1">
                <a:solidFill>
                  <a:srgbClr val="9C4EE2"/>
                </a:solidFill>
                <a:latin typeface="+mn-lt"/>
              </a:defRPr>
            </a:lvl1pPr>
          </a:lstStyle>
          <a:p>
            <a:r>
              <a:rPr lang="pt-BR" dirty="0"/>
              <a:t>Clique para editar o título Mestre</a:t>
            </a:r>
          </a:p>
        </p:txBody>
      </p:sp>
    </p:spTree>
    <p:extLst>
      <p:ext uri="{BB962C8B-B14F-4D97-AF65-F5344CB8AC3E}">
        <p14:creationId xmlns:p14="http://schemas.microsoft.com/office/powerpoint/2010/main" val="107643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BADC8DF-3FB5-482E-9ADC-27315D300C51}" type="datetimeFigureOut">
              <a:rPr lang="pt-BR" smtClean="0"/>
              <a:t>18/07/2019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147217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BADC8DF-3FB5-482E-9ADC-27315D300C51}" type="datetimeFigureOut">
              <a:rPr lang="pt-BR" smtClean="0"/>
              <a:t>18/07/2019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11763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BADC8DF-3FB5-482E-9ADC-27315D300C51}" type="datetimeFigureOut">
              <a:rPr lang="pt-BR" smtClean="0"/>
              <a:t>18/07/2019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148736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BADC8DF-3FB5-482E-9ADC-27315D300C51}" type="datetimeFigureOut">
              <a:rPr lang="pt-BR" smtClean="0"/>
              <a:t>18/07/2019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307126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BADC8DF-3FB5-482E-9ADC-27315D300C51}" type="datetimeFigureOut">
              <a:rPr lang="pt-BR" smtClean="0"/>
              <a:t>18/07/2019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279671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BADC8DF-3FB5-482E-9ADC-27315D300C51}" type="datetimeFigureOut">
              <a:rPr lang="pt-BR" smtClean="0"/>
              <a:t>18/07/2019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13871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BADC8DF-3FB5-482E-9ADC-27315D300C51}" type="datetimeFigureOut">
              <a:rPr lang="pt-BR" smtClean="0"/>
              <a:t>18/07/2019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1AF33-C18A-42A2-A960-DE6E26EDDDC8}" type="slidenum">
              <a:rPr lang="pt-BR" smtClean="0"/>
              <a:t>‹nº›</a:t>
            </a:fld>
            <a:endParaRPr lang="pt-BR"/>
          </a:p>
        </p:txBody>
      </p:sp>
    </p:spTree>
    <p:extLst>
      <p:ext uri="{BB962C8B-B14F-4D97-AF65-F5344CB8AC3E}">
        <p14:creationId xmlns:p14="http://schemas.microsoft.com/office/powerpoint/2010/main" val="268327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DC8DF-3FB5-482E-9ADC-27315D300C51}" type="datetimeFigureOut">
              <a:rPr lang="pt-BR" smtClean="0"/>
              <a:t>18/07/2019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AF33-C18A-42A2-A960-DE6E26EDDDC8}" type="slidenum">
              <a:rPr lang="pt-BR" smtClean="0"/>
              <a:t>‹nº›</a:t>
            </a:fld>
            <a:endParaRPr lang="pt-BR"/>
          </a:p>
        </p:txBody>
      </p:sp>
    </p:spTree>
    <p:extLst>
      <p:ext uri="{BB962C8B-B14F-4D97-AF65-F5344CB8AC3E}">
        <p14:creationId xmlns:p14="http://schemas.microsoft.com/office/powerpoint/2010/main" val="387415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0"/>
            <a:ext cx="12192000" cy="69189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u="sng" dirty="0"/>
          </a:p>
        </p:txBody>
      </p:sp>
      <p:sp>
        <p:nvSpPr>
          <p:cNvPr id="7" name="Triângulo Retângulo 6"/>
          <p:cNvSpPr/>
          <p:nvPr/>
        </p:nvSpPr>
        <p:spPr>
          <a:xfrm>
            <a:off x="0" y="5534297"/>
            <a:ext cx="2743200" cy="138466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p:cNvSpPr/>
          <p:nvPr/>
        </p:nvSpPr>
        <p:spPr>
          <a:xfrm rot="10800000">
            <a:off x="6923314" y="0"/>
            <a:ext cx="5268686" cy="3335383"/>
          </a:xfrm>
          <a:prstGeom prst="rtTriangle">
            <a:avLst/>
          </a:prstGeom>
          <a:solidFill>
            <a:srgbClr val="9C4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p:cNvSpPr/>
          <p:nvPr/>
        </p:nvSpPr>
        <p:spPr>
          <a:xfrm rot="5400000">
            <a:off x="8107680" y="914401"/>
            <a:ext cx="1663337" cy="1750423"/>
          </a:xfrm>
          <a:prstGeom prst="rtTriangl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0" y="1260264"/>
            <a:ext cx="5617029" cy="762001"/>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a:off x="274320" y="1348876"/>
            <a:ext cx="5207725" cy="584775"/>
          </a:xfrm>
          <a:prstGeom prst="rect">
            <a:avLst/>
          </a:prstGeom>
          <a:noFill/>
        </p:spPr>
        <p:txBody>
          <a:bodyPr wrap="square" rtlCol="0">
            <a:spAutoFit/>
          </a:bodyPr>
          <a:lstStyle/>
          <a:p>
            <a:r>
              <a:rPr lang="pt-BR" sz="3200" b="1" dirty="0">
                <a:solidFill>
                  <a:schemeClr val="bg1"/>
                </a:solidFill>
                <a:ea typeface="Microsoft Sans Serif" panose="020B0604020202020204" pitchFamily="34" charset="0"/>
                <a:cs typeface="Microsoft Sans Serif" panose="020B0604020202020204" pitchFamily="34" charset="0"/>
              </a:rPr>
              <a:t>HTML </a:t>
            </a:r>
          </a:p>
        </p:txBody>
      </p:sp>
      <p:sp>
        <p:nvSpPr>
          <p:cNvPr id="14" name="CaixaDeTexto 13"/>
          <p:cNvSpPr txBox="1"/>
          <p:nvPr/>
        </p:nvSpPr>
        <p:spPr>
          <a:xfrm>
            <a:off x="204652" y="6226628"/>
            <a:ext cx="4197531" cy="461665"/>
          </a:xfrm>
          <a:prstGeom prst="rect">
            <a:avLst/>
          </a:prstGeom>
          <a:noFill/>
        </p:spPr>
        <p:txBody>
          <a:bodyPr wrap="square" rtlCol="0">
            <a:spAutoFit/>
          </a:bodyPr>
          <a:lstStyle/>
          <a:p>
            <a:r>
              <a:rPr lang="pt-BR" sz="2400" dirty="0">
                <a:solidFill>
                  <a:schemeClr val="tx1">
                    <a:lumMod val="85000"/>
                    <a:lumOff val="15000"/>
                  </a:schemeClr>
                </a:solidFill>
              </a:rPr>
              <a:t>Escola SENAI de Informática</a:t>
            </a:r>
          </a:p>
        </p:txBody>
      </p:sp>
      <p:sp>
        <p:nvSpPr>
          <p:cNvPr id="15" name="CaixaDeTexto 14"/>
          <p:cNvSpPr txBox="1"/>
          <p:nvPr/>
        </p:nvSpPr>
        <p:spPr>
          <a:xfrm>
            <a:off x="274320" y="3104620"/>
            <a:ext cx="9801836" cy="1754326"/>
          </a:xfrm>
          <a:prstGeom prst="rect">
            <a:avLst/>
          </a:prstGeom>
          <a:noFill/>
        </p:spPr>
        <p:txBody>
          <a:bodyPr wrap="square" rtlCol="0">
            <a:spAutoFit/>
          </a:bodyPr>
          <a:lstStyle/>
          <a:p>
            <a:r>
              <a:rPr lang="en-US" sz="5400" b="1" dirty="0"/>
              <a:t>Layout: DIV, Header, nav, article, section, footer, aside</a:t>
            </a:r>
            <a:endParaRPr lang="pt-BR" sz="5000" b="1" dirty="0">
              <a:ea typeface="Microsoft Sans Serif" panose="020B0604020202020204" pitchFamily="34" charset="0"/>
              <a:cs typeface="Microsoft Sans Serif" panose="020B0604020202020204" pitchFamily="34" charset="0"/>
            </a:endParaRPr>
          </a:p>
        </p:txBody>
      </p:sp>
      <p:sp>
        <p:nvSpPr>
          <p:cNvPr id="2" name="Retângulo 1">
            <a:extLst>
              <a:ext uri="{FF2B5EF4-FFF2-40B4-BE49-F238E27FC236}">
                <a16:creationId xmlns:a16="http://schemas.microsoft.com/office/drawing/2014/main" id="{1A932B17-2BB6-44A2-B9D7-EAD2400357A1}"/>
              </a:ext>
            </a:extLst>
          </p:cNvPr>
          <p:cNvSpPr/>
          <p:nvPr/>
        </p:nvSpPr>
        <p:spPr>
          <a:xfrm>
            <a:off x="3078315" y="3244334"/>
            <a:ext cx="6035370" cy="369332"/>
          </a:xfrm>
          <a:prstGeom prst="rect">
            <a:avLst/>
          </a:prstGeom>
        </p:spPr>
        <p:txBody>
          <a:bodyPr wrap="none">
            <a:spAutoFit/>
          </a:bodyPr>
          <a:lstStyle/>
          <a:p>
            <a:r>
              <a:rPr lang="en-US" dirty="0"/>
              <a:t>AULA 3 – Layout DIV, Header, nav, article, section, footer, aside</a:t>
            </a:r>
            <a:endParaRPr lang="pt-BR" dirty="0"/>
          </a:p>
        </p:txBody>
      </p:sp>
    </p:spTree>
    <p:extLst>
      <p:ext uri="{BB962C8B-B14F-4D97-AF65-F5344CB8AC3E}">
        <p14:creationId xmlns:p14="http://schemas.microsoft.com/office/powerpoint/2010/main" val="22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8302-DE46-4EA8-A788-CA2C15B2D2DC}"/>
              </a:ext>
            </a:extLst>
          </p:cNvPr>
          <p:cNvSpPr>
            <a:spLocks noGrp="1"/>
          </p:cNvSpPr>
          <p:nvPr>
            <p:ph type="title"/>
          </p:nvPr>
        </p:nvSpPr>
        <p:spPr/>
        <p:txBody>
          <a:bodyPr/>
          <a:lstStyle/>
          <a:p>
            <a:r>
              <a:rPr lang="pt-BR" dirty="0"/>
              <a:t>Header, </a:t>
            </a:r>
            <a:r>
              <a:rPr lang="pt-BR" dirty="0" err="1"/>
              <a:t>Nav</a:t>
            </a:r>
            <a:endParaRPr lang="pt-BR" dirty="0"/>
          </a:p>
        </p:txBody>
      </p:sp>
      <p:sp>
        <p:nvSpPr>
          <p:cNvPr id="3" name="Retângulo 2">
            <a:extLst>
              <a:ext uri="{FF2B5EF4-FFF2-40B4-BE49-F238E27FC236}">
                <a16:creationId xmlns:a16="http://schemas.microsoft.com/office/drawing/2014/main" id="{91FAB0EA-64EA-4592-AD96-6ED6BD5D71C5}"/>
              </a:ext>
            </a:extLst>
          </p:cNvPr>
          <p:cNvSpPr/>
          <p:nvPr/>
        </p:nvSpPr>
        <p:spPr>
          <a:xfrm>
            <a:off x="914400" y="2551837"/>
            <a:ext cx="8229600" cy="2031325"/>
          </a:xfrm>
          <a:prstGeom prst="rect">
            <a:avLst/>
          </a:prstGeom>
        </p:spPr>
        <p:txBody>
          <a:bodyPr wrap="square">
            <a:spAutoFit/>
          </a:bodyPr>
          <a:lstStyle/>
          <a:p>
            <a:endParaRPr lang="pt-BR" dirty="0"/>
          </a:p>
          <a:p>
            <a:r>
              <a:rPr lang="pt-BR" dirty="0"/>
              <a:t>Header: representa um grupo introdutório ou navegacional. Pode conter alguns elementos de cabeçalho ou outros elementos como um logo, seções de cabeçalho, formulário de pesquisa, e outros.</a:t>
            </a:r>
          </a:p>
          <a:p>
            <a:endParaRPr lang="pt-BR" dirty="0"/>
          </a:p>
          <a:p>
            <a:r>
              <a:rPr lang="pt-BR" dirty="0" err="1"/>
              <a:t>Nav</a:t>
            </a:r>
            <a:r>
              <a:rPr lang="pt-BR" dirty="0"/>
              <a:t>: representa uma seção de uma página que aponta para outras páginas ou para outras áreas da página. Uma seção com links de navegação.</a:t>
            </a:r>
          </a:p>
        </p:txBody>
      </p:sp>
    </p:spTree>
    <p:extLst>
      <p:ext uri="{BB962C8B-B14F-4D97-AF65-F5344CB8AC3E}">
        <p14:creationId xmlns:p14="http://schemas.microsoft.com/office/powerpoint/2010/main" val="12389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0F753-7A55-4E28-B577-E991580F59AB}"/>
              </a:ext>
            </a:extLst>
          </p:cNvPr>
          <p:cNvSpPr>
            <a:spLocks noGrp="1"/>
          </p:cNvSpPr>
          <p:nvPr>
            <p:ph type="title"/>
          </p:nvPr>
        </p:nvSpPr>
        <p:spPr/>
        <p:txBody>
          <a:bodyPr/>
          <a:lstStyle/>
          <a:p>
            <a:r>
              <a:rPr lang="pt-BR" dirty="0" err="1"/>
              <a:t>Main</a:t>
            </a:r>
            <a:r>
              <a:rPr lang="pt-BR" dirty="0"/>
              <a:t>, </a:t>
            </a:r>
            <a:r>
              <a:rPr lang="pt-BR" dirty="0" err="1"/>
              <a:t>Footer</a:t>
            </a:r>
            <a:endParaRPr lang="pt-BR" dirty="0"/>
          </a:p>
        </p:txBody>
      </p:sp>
      <p:sp>
        <p:nvSpPr>
          <p:cNvPr id="6" name="Rectangle 4">
            <a:extLst>
              <a:ext uri="{FF2B5EF4-FFF2-40B4-BE49-F238E27FC236}">
                <a16:creationId xmlns:a16="http://schemas.microsoft.com/office/drawing/2014/main" id="{AD5C792C-9EFF-4BD6-9F04-BA2208790110}"/>
              </a:ext>
            </a:extLst>
          </p:cNvPr>
          <p:cNvSpPr>
            <a:spLocks noChangeArrowheads="1"/>
          </p:cNvSpPr>
          <p:nvPr/>
        </p:nvSpPr>
        <p:spPr bwMode="auto">
          <a:xfrm>
            <a:off x="1216240" y="2792276"/>
            <a:ext cx="90809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dirty="0" err="1"/>
              <a:t>Main</a:t>
            </a:r>
            <a:r>
              <a:rPr lang="pt-BR" altLang="pt-BR" dirty="0"/>
              <a:t>: define o conteúdo principal dentro da página. Entende-se que é aquele relacionado diretamente com o tópico central da página ou com a funcionalidade central da aplicação. </a:t>
            </a:r>
          </a:p>
        </p:txBody>
      </p:sp>
      <p:sp>
        <p:nvSpPr>
          <p:cNvPr id="7" name="Retângulo 6">
            <a:extLst>
              <a:ext uri="{FF2B5EF4-FFF2-40B4-BE49-F238E27FC236}">
                <a16:creationId xmlns:a16="http://schemas.microsoft.com/office/drawing/2014/main" id="{B15567FF-123D-4C61-8C96-984F5565C9F9}"/>
              </a:ext>
            </a:extLst>
          </p:cNvPr>
          <p:cNvSpPr/>
          <p:nvPr/>
        </p:nvSpPr>
        <p:spPr>
          <a:xfrm>
            <a:off x="1331650" y="3954244"/>
            <a:ext cx="8513686" cy="646331"/>
          </a:xfrm>
          <a:prstGeom prst="rect">
            <a:avLst/>
          </a:prstGeom>
        </p:spPr>
        <p:txBody>
          <a:bodyPr wrap="square">
            <a:spAutoFit/>
          </a:bodyPr>
          <a:lstStyle/>
          <a:p>
            <a:r>
              <a:rPr lang="pt-BR" dirty="0" err="1"/>
              <a:t>Footer</a:t>
            </a:r>
            <a:r>
              <a:rPr lang="pt-BR" dirty="0"/>
              <a:t>: representa um rodapé. Normalmente contém informações sobre o autor da seção de dados, direitos autorais ou links para documentos relacionados.</a:t>
            </a:r>
          </a:p>
        </p:txBody>
      </p:sp>
    </p:spTree>
    <p:extLst>
      <p:ext uri="{BB962C8B-B14F-4D97-AF65-F5344CB8AC3E}">
        <p14:creationId xmlns:p14="http://schemas.microsoft.com/office/powerpoint/2010/main" val="142085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721AA-906E-485E-BE3A-CE5995E8E0A1}"/>
              </a:ext>
            </a:extLst>
          </p:cNvPr>
          <p:cNvSpPr>
            <a:spLocks noGrp="1"/>
          </p:cNvSpPr>
          <p:nvPr>
            <p:ph type="title"/>
          </p:nvPr>
        </p:nvSpPr>
        <p:spPr/>
        <p:txBody>
          <a:bodyPr/>
          <a:lstStyle/>
          <a:p>
            <a:r>
              <a:rPr lang="pt-BR" dirty="0" err="1"/>
              <a:t>Article</a:t>
            </a:r>
            <a:r>
              <a:rPr lang="pt-BR" dirty="0"/>
              <a:t>, </a:t>
            </a:r>
            <a:r>
              <a:rPr lang="pt-BR" dirty="0" err="1"/>
              <a:t>Section</a:t>
            </a:r>
            <a:r>
              <a:rPr lang="pt-BR" dirty="0"/>
              <a:t>, </a:t>
            </a:r>
            <a:r>
              <a:rPr lang="pt-BR" dirty="0" err="1"/>
              <a:t>Aside</a:t>
            </a:r>
            <a:r>
              <a:rPr lang="pt-BR" dirty="0"/>
              <a:t>, </a:t>
            </a:r>
            <a:r>
              <a:rPr lang="pt-BR" dirty="0" err="1"/>
              <a:t>Div</a:t>
            </a:r>
            <a:endParaRPr lang="pt-BR" dirty="0"/>
          </a:p>
        </p:txBody>
      </p:sp>
      <p:sp>
        <p:nvSpPr>
          <p:cNvPr id="3" name="Retângulo 2">
            <a:extLst>
              <a:ext uri="{FF2B5EF4-FFF2-40B4-BE49-F238E27FC236}">
                <a16:creationId xmlns:a16="http://schemas.microsoft.com/office/drawing/2014/main" id="{FD905D46-F4BB-4531-B4A5-AF078E75A098}"/>
              </a:ext>
            </a:extLst>
          </p:cNvPr>
          <p:cNvSpPr/>
          <p:nvPr/>
        </p:nvSpPr>
        <p:spPr>
          <a:xfrm>
            <a:off x="838200" y="2654786"/>
            <a:ext cx="9144000" cy="3139321"/>
          </a:xfrm>
          <a:prstGeom prst="rect">
            <a:avLst/>
          </a:prstGeom>
        </p:spPr>
        <p:txBody>
          <a:bodyPr wrap="square">
            <a:spAutoFit/>
          </a:bodyPr>
          <a:lstStyle/>
          <a:p>
            <a:r>
              <a:rPr lang="pt-BR" dirty="0" err="1"/>
              <a:t>Article</a:t>
            </a:r>
            <a:r>
              <a:rPr lang="pt-BR" dirty="0"/>
              <a:t>: é todo conteúdo que faça sentido isoladamente. Tal conteúdo pode ser um post em um fórum, um artigo de uma revista ou jornal, uma matéria em um blog, ou qualquer outro item independente de conteúdo. </a:t>
            </a:r>
          </a:p>
          <a:p>
            <a:endParaRPr lang="pt-BR" dirty="0"/>
          </a:p>
          <a:p>
            <a:r>
              <a:rPr lang="pt-BR" dirty="0" err="1"/>
              <a:t>Section</a:t>
            </a:r>
            <a:r>
              <a:rPr lang="pt-BR" dirty="0"/>
              <a:t>: Para separar e organizar conteúdos de diversos assuntos em blocos diferentes. </a:t>
            </a:r>
          </a:p>
          <a:p>
            <a:endParaRPr lang="pt-BR" dirty="0"/>
          </a:p>
          <a:p>
            <a:r>
              <a:rPr lang="pt-BR" dirty="0" err="1"/>
              <a:t>Aside</a:t>
            </a:r>
            <a:r>
              <a:rPr lang="pt-BR" dirty="0"/>
              <a:t>: define uma área na lateral para inclusão de conteúdo. Muitas vezes contem explicações laterais, como a definição de um glossário; conteúdo vagamente relacionado, como avisos; a biografia do autor... </a:t>
            </a:r>
          </a:p>
          <a:p>
            <a:endParaRPr lang="pt-BR" dirty="0"/>
          </a:p>
          <a:p>
            <a:r>
              <a:rPr lang="pt-BR" dirty="0" err="1"/>
              <a:t>Div</a:t>
            </a:r>
            <a:r>
              <a:rPr lang="pt-BR" dirty="0"/>
              <a:t>: é aplicado para separar elementos em blocos, não carrega nenhum significado semântico.</a:t>
            </a:r>
          </a:p>
        </p:txBody>
      </p:sp>
    </p:spTree>
    <p:extLst>
      <p:ext uri="{BB962C8B-B14F-4D97-AF65-F5344CB8AC3E}">
        <p14:creationId xmlns:p14="http://schemas.microsoft.com/office/powerpoint/2010/main" val="27232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m relacionada">
            <a:extLst>
              <a:ext uri="{FF2B5EF4-FFF2-40B4-BE49-F238E27FC236}">
                <a16:creationId xmlns:a16="http://schemas.microsoft.com/office/drawing/2014/main" id="{8EBF8145-B68D-423A-BC3F-8425FCD85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18" y="577348"/>
            <a:ext cx="4531451" cy="45314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m relacionada">
            <a:extLst>
              <a:ext uri="{FF2B5EF4-FFF2-40B4-BE49-F238E27FC236}">
                <a16:creationId xmlns:a16="http://schemas.microsoft.com/office/drawing/2014/main" id="{B1354861-5328-496A-8E78-9570B475A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617" y="2843073"/>
            <a:ext cx="3269942" cy="385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418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resentação1" id="{18D03415-844B-46AB-B3A3-4EF313F6BB3D}" vid="{3CC4CC04-78DD-4DFE-B1F1-BBECBEFCACFC}"/>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de08e4f290bde7e26fe397c35432958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220b7037c7760b2292dc3ac3d9f6f110"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FD24DC-4286-43B6-9C1A-9824C36F86F8}"/>
</file>

<file path=customXml/itemProps2.xml><?xml version="1.0" encoding="utf-8"?>
<ds:datastoreItem xmlns:ds="http://schemas.openxmlformats.org/officeDocument/2006/customXml" ds:itemID="{241E4172-9BCB-4245-96C4-7E1934FCCEEB}"/>
</file>

<file path=customXml/itemProps3.xml><?xml version="1.0" encoding="utf-8"?>
<ds:datastoreItem xmlns:ds="http://schemas.openxmlformats.org/officeDocument/2006/customXml" ds:itemID="{C8B4B725-7C48-4F11-B7F1-49DEA50E80D1}"/>
</file>

<file path=docProps/app.xml><?xml version="1.0" encoding="utf-8"?>
<Properties xmlns="http://schemas.openxmlformats.org/officeDocument/2006/extended-properties" xmlns:vt="http://schemas.openxmlformats.org/officeDocument/2006/docPropsVTypes">
  <Template>SENAI_CODE_MODELO</Template>
  <TotalTime>40</TotalTime>
  <Words>274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Calibri Light</vt:lpstr>
      <vt:lpstr>Microsoft Sans Serif</vt:lpstr>
      <vt:lpstr>Tema do Office</vt:lpstr>
      <vt:lpstr>Apresentação do PowerPoint</vt:lpstr>
      <vt:lpstr>Header, Nav</vt:lpstr>
      <vt:lpstr>Main, Footer</vt:lpstr>
      <vt:lpstr>Article, Section, Aside, Div</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Priscila Henrique Medeiro dos Santos G</dc:creator>
  <cp:lastModifiedBy>Priscila Henrique Medeiro dos Santos G</cp:lastModifiedBy>
  <cp:revision>7</cp:revision>
  <dcterms:created xsi:type="dcterms:W3CDTF">2019-07-18T17:13:22Z</dcterms:created>
  <dcterms:modified xsi:type="dcterms:W3CDTF">2019-07-18T19:01:41Z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