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66" r:id="rId6"/>
    <p:sldId id="259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72"/>
    <a:srgbClr val="00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005" y="2402042"/>
            <a:ext cx="7885990" cy="1741590"/>
          </a:xfrm>
        </p:spPr>
        <p:txBody>
          <a:bodyPr>
            <a:normAutofit/>
          </a:bodyPr>
          <a:lstStyle/>
          <a:p>
            <a:r>
              <a:rPr lang="pt-BR" dirty="0"/>
              <a:t>Metodologias</a:t>
            </a:r>
          </a:p>
          <a:p>
            <a:r>
              <a:rPr lang="pt-BR" dirty="0"/>
              <a:t>Ágeis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60C2E-5E93-425D-8823-7E26A11E6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295" y="4143632"/>
            <a:ext cx="4300401" cy="437655"/>
          </a:xfrm>
        </p:spPr>
        <p:txBody>
          <a:bodyPr/>
          <a:lstStyle/>
          <a:p>
            <a:r>
              <a:rPr lang="pt-BR" dirty="0"/>
              <a:t>SCRUM + KANBAN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Cerimônias</a:t>
            </a:r>
            <a:endParaRPr lang="pt-BR" dirty="0"/>
          </a:p>
        </p:txBody>
      </p:sp>
      <p:pic>
        <p:nvPicPr>
          <p:cNvPr id="21" name="Google Shape;98;p5">
            <a:extLst>
              <a:ext uri="{FF2B5EF4-FFF2-40B4-BE49-F238E27FC236}">
                <a16:creationId xmlns:a16="http://schemas.microsoft.com/office/drawing/2014/main" id="{9E1DFD37-7B35-2F9D-6167-3B14094510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987" y="1121876"/>
            <a:ext cx="1900543" cy="131273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74228B-4246-D48F-9CB6-467D00E80551}"/>
              </a:ext>
            </a:extLst>
          </p:cNvPr>
          <p:cNvSpPr txBox="1"/>
          <p:nvPr/>
        </p:nvSpPr>
        <p:spPr>
          <a:xfrm>
            <a:off x="3144514" y="1408911"/>
            <a:ext cx="449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Daily Scrum </a:t>
            </a:r>
            <a:r>
              <a:rPr lang="pt-BR" dirty="0"/>
              <a:t>é uma cerimônia de alinhamento.</a:t>
            </a:r>
          </a:p>
        </p:txBody>
      </p:sp>
      <p:pic>
        <p:nvPicPr>
          <p:cNvPr id="2" name="Google Shape;100;p5">
            <a:extLst>
              <a:ext uri="{FF2B5EF4-FFF2-40B4-BE49-F238E27FC236}">
                <a16:creationId xmlns:a16="http://schemas.microsoft.com/office/drawing/2014/main" id="{A25B596E-FD93-FCC0-AEE9-0B1E1C8335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988" y="2722220"/>
            <a:ext cx="2161800" cy="24708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79AF4FA-7E87-54C1-D25B-B35B2867B154}"/>
              </a:ext>
            </a:extLst>
          </p:cNvPr>
          <p:cNvSpPr txBox="1"/>
          <p:nvPr/>
        </p:nvSpPr>
        <p:spPr>
          <a:xfrm>
            <a:off x="3144515" y="3218997"/>
            <a:ext cx="44971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Sprint Retrospective </a:t>
            </a:r>
            <a:r>
              <a:rPr lang="pt-BR" dirty="0"/>
              <a:t>é uma cerimônia que deve acontecer sempre no último dia da sprint, o objetivo é analisar tudo o que aconteceu nesta sprint que está encerrando e propor melhorias para a próxima</a:t>
            </a:r>
            <a:r>
              <a:rPr lang="ia-Latn-00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1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Artefatos</a:t>
            </a:r>
            <a:endParaRPr lang="pt-BR" dirty="0"/>
          </a:p>
        </p:txBody>
      </p:sp>
      <p:pic>
        <p:nvPicPr>
          <p:cNvPr id="4" name="Google Shape;112;p6">
            <a:extLst>
              <a:ext uri="{FF2B5EF4-FFF2-40B4-BE49-F238E27FC236}">
                <a16:creationId xmlns:a16="http://schemas.microsoft.com/office/drawing/2014/main" id="{E0F23403-EF72-5CBB-7C08-EDCD5E419E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7550" y="1246842"/>
            <a:ext cx="1683341" cy="13718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7EE615-2D2F-A446-3E8D-CC6E5BA83E89}"/>
              </a:ext>
            </a:extLst>
          </p:cNvPr>
          <p:cNvSpPr txBox="1"/>
          <p:nvPr/>
        </p:nvSpPr>
        <p:spPr>
          <a:xfrm>
            <a:off x="2631056" y="1055626"/>
            <a:ext cx="51068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P</a:t>
            </a:r>
            <a:r>
              <a:rPr lang="ia-Latn-001" b="1" dirty="0"/>
              <a:t>roduct </a:t>
            </a:r>
            <a:r>
              <a:rPr lang="pt-BR" b="1" dirty="0"/>
              <a:t>B</a:t>
            </a:r>
            <a:r>
              <a:rPr lang="ia-Latn-001" b="1" dirty="0"/>
              <a:t>acklog</a:t>
            </a:r>
            <a:r>
              <a:rPr lang="pt-BR" b="1" dirty="0"/>
              <a:t> </a:t>
            </a:r>
            <a:r>
              <a:rPr lang="pt-BR" dirty="0"/>
              <a:t>ajuda a orientar o trabalho do time, mantém todas as funcionalidades e melhorias desejadas para o produto, como se fosse uma visão de médio e longo prazo os itens mais no topo detalhados o suficiente para o time entender o que precisa ser feito.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562A02-B081-6FB6-DED9-142FAC6048BE}"/>
              </a:ext>
            </a:extLst>
          </p:cNvPr>
          <p:cNvSpPr txBox="1"/>
          <p:nvPr/>
        </p:nvSpPr>
        <p:spPr>
          <a:xfrm>
            <a:off x="697550" y="2849782"/>
            <a:ext cx="7040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Product Backlog é uma lista contendo todas as funcionalidades desejadas para um produto. Não precisa estar completo no início de um projeto.</a:t>
            </a:r>
            <a:r>
              <a:rPr lang="ia-Latn-001" dirty="0"/>
              <a:t> </a:t>
            </a:r>
            <a:r>
              <a:rPr lang="pt-BR" dirty="0"/>
              <a:t>O time quebra cada item do Product Backlog em uma ou mais tarefas do Sprint Backlog.</a:t>
            </a:r>
          </a:p>
        </p:txBody>
      </p:sp>
      <p:pic>
        <p:nvPicPr>
          <p:cNvPr id="14" name="Google Shape;114;p6">
            <a:extLst>
              <a:ext uri="{FF2B5EF4-FFF2-40B4-BE49-F238E27FC236}">
                <a16:creationId xmlns:a16="http://schemas.microsoft.com/office/drawing/2014/main" id="{973599D9-EE79-9D99-1CFA-3021A9E024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4989" y="4145927"/>
            <a:ext cx="2062904" cy="17129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B57277-57CD-9705-5C25-9241C1A3233A}"/>
              </a:ext>
            </a:extLst>
          </p:cNvPr>
          <p:cNvSpPr txBox="1"/>
          <p:nvPr/>
        </p:nvSpPr>
        <p:spPr>
          <a:xfrm>
            <a:off x="697550" y="4679222"/>
            <a:ext cx="480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</a:t>
            </a:r>
            <a:r>
              <a:rPr lang="ia-Latn-001" b="1" dirty="0"/>
              <a:t>print Backlog </a:t>
            </a:r>
            <a:r>
              <a:rPr lang="pt-BR" dirty="0"/>
              <a:t>que estão os itens a serem trabalhados pelo time nesta sprint, a curto prazo.</a:t>
            </a:r>
          </a:p>
        </p:txBody>
      </p:sp>
    </p:spTree>
    <p:extLst>
      <p:ext uri="{BB962C8B-B14F-4D97-AF65-F5344CB8AC3E}">
        <p14:creationId xmlns:p14="http://schemas.microsoft.com/office/powerpoint/2010/main" val="6911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Artefatos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986A6C-133F-1E1C-E94E-470C52B80BF5}"/>
              </a:ext>
            </a:extLst>
          </p:cNvPr>
          <p:cNvSpPr txBox="1"/>
          <p:nvPr/>
        </p:nvSpPr>
        <p:spPr>
          <a:xfrm>
            <a:off x="628649" y="4085918"/>
            <a:ext cx="7204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DEFINIÇÃO DE PRONTO </a:t>
            </a:r>
            <a:r>
              <a:rPr lang="pt-BR" dirty="0"/>
              <a:t>pode ser vista abaixo:</a:t>
            </a:r>
            <a:endParaRPr lang="ia-Latn-00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Codificado;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Revisado (Code Review);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Unitários passando (Unit Tests);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Funcionais passando (manuais ou automatizados);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Versionado (Git, por exemplo);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Homologado (geralmente pelo Product Owner).</a:t>
            </a:r>
          </a:p>
        </p:txBody>
      </p:sp>
      <p:pic>
        <p:nvPicPr>
          <p:cNvPr id="5" name="Google Shape;111;p6">
            <a:extLst>
              <a:ext uri="{FF2B5EF4-FFF2-40B4-BE49-F238E27FC236}">
                <a16:creationId xmlns:a16="http://schemas.microsoft.com/office/drawing/2014/main" id="{C2CC3BB0-774D-577C-B41B-FB40CFA689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4017" y="1035148"/>
            <a:ext cx="2813400" cy="2792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4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ESTRUTURA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98787C-FFF0-26C2-DD23-5188478D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260447"/>
            <a:ext cx="7419344" cy="42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8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Kanban – Definição e estrutura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AC3A1B-66A1-412A-9B3E-AE0513E484A6}"/>
              </a:ext>
            </a:extLst>
          </p:cNvPr>
          <p:cNvSpPr txBox="1"/>
          <p:nvPr/>
        </p:nvSpPr>
        <p:spPr>
          <a:xfrm>
            <a:off x="628649" y="1136538"/>
            <a:ext cx="7212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</a:t>
            </a:r>
            <a:r>
              <a:rPr lang="pt-B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Kanban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foi inventado por Taiichi Ohno em </a:t>
            </a:r>
            <a:r>
              <a:rPr lang="pt-B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1953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 significa “cartão visual”. Foi desenvolvido pela Toyota para o processo de produção conhecido como Just-In-Time”. Com o intuito de melhorar o processo de produção de diversos setores corporativos.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2ABF9-8FD0-433F-8474-2E8EECBA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16" y="2541588"/>
            <a:ext cx="5301634" cy="36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a-Latn-001" dirty="0"/>
              <a:t>Metodologias Ágeis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C319CB-1D5C-E89D-A309-083C63C360F4}"/>
              </a:ext>
            </a:extLst>
          </p:cNvPr>
          <p:cNvSpPr txBox="1"/>
          <p:nvPr/>
        </p:nvSpPr>
        <p:spPr>
          <a:xfrm>
            <a:off x="628649" y="1167318"/>
            <a:ext cx="68234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METODOLOGIAS ÁGEIS </a:t>
            </a:r>
            <a:r>
              <a:rPr lang="pt-BR" dirty="0"/>
              <a:t>é uma abordagem ao modelo de gestão tradicional de projetos. Onde se tinha o desenvolvimento de produtos dividido por etapas bem definidas. Já os Métodos Ágeis possuem iterações curtas, onde o resultado é medido através de produto pronto.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modelo de entrega ágil é baseado em ciclos iterativos e incrementais, o que traz flexibilidade e adaptabilidade. Uma característica importante é a inspeção e adaptação dos ciclos e iterações, focados em gerar melhoria contínua para as equipes e processos.</a:t>
            </a:r>
            <a:endParaRPr lang="ia-Latn-001" dirty="0"/>
          </a:p>
          <a:p>
            <a:pPr algn="just"/>
            <a:endParaRPr lang="ia-Latn-001" dirty="0"/>
          </a:p>
          <a:p>
            <a:pPr algn="just"/>
            <a:r>
              <a:rPr lang="ia-Latn-001" b="1" dirty="0"/>
              <a:t>MANIFESTO ÁGIL </a:t>
            </a:r>
            <a:r>
              <a:rPr lang="pt-BR" dirty="0"/>
              <a:t>é uma declaração de valores e princípios essenciais para o desenvolvimento de software. </a:t>
            </a:r>
            <a:endParaRPr lang="ia-Latn-001" dirty="0"/>
          </a:p>
          <a:p>
            <a:pPr algn="just"/>
            <a:endParaRPr lang="ia-Latn-001" dirty="0"/>
          </a:p>
          <a:p>
            <a:pPr algn="just"/>
            <a:r>
              <a:rPr lang="pt-BR" dirty="0"/>
              <a:t>https://agilemanifesto.org/iso/ptbr/manifesto.html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53224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a-Latn-001" dirty="0"/>
              <a:t>O que é projeto ?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C319CB-1D5C-E89D-A309-083C63C360F4}"/>
              </a:ext>
            </a:extLst>
          </p:cNvPr>
          <p:cNvSpPr txBox="1"/>
          <p:nvPr/>
        </p:nvSpPr>
        <p:spPr>
          <a:xfrm>
            <a:off x="628649" y="1167318"/>
            <a:ext cx="68234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a-Latn-001" b="1" dirty="0"/>
              <a:t>PROJETO</a:t>
            </a:r>
            <a:r>
              <a:rPr lang="pt-BR" b="1" dirty="0"/>
              <a:t> </a:t>
            </a:r>
            <a:r>
              <a:rPr lang="pt-BR" dirty="0"/>
              <a:t>é um</a:t>
            </a:r>
            <a:r>
              <a:rPr lang="ia-Latn-001" dirty="0"/>
              <a:t> esforço temporário empreendido para criar um produto, serviço ou resultado exclusivo</a:t>
            </a:r>
            <a:r>
              <a:rPr lang="pt-BR" dirty="0"/>
              <a:t>.</a:t>
            </a:r>
            <a:endParaRPr lang="ia-Latn-001" dirty="0"/>
          </a:p>
          <a:p>
            <a:pPr algn="just"/>
            <a:endParaRPr lang="ia-Latn-001" dirty="0"/>
          </a:p>
          <a:p>
            <a:pPr algn="just"/>
            <a:r>
              <a:rPr lang="ia-Latn-001" dirty="0"/>
              <a:t>As principais características dos projetos são:</a:t>
            </a:r>
          </a:p>
          <a:p>
            <a:pPr algn="just"/>
            <a:endParaRPr lang="ia-Latn-00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ia-Latn-001" dirty="0"/>
              <a:t>emporários, possuem um início e fim definidos.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ia-Latn-001" dirty="0"/>
              <a:t>lanejados, executado e controlado.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ia-Latn-001" dirty="0"/>
              <a:t>ntregam produtos, serviços ou resultados exclusivos.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ia-Latn-001" dirty="0"/>
              <a:t>esenvolvidos em etapas e continuam por incremento com uma elaboração progressiva.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ia-Latn-001" dirty="0"/>
              <a:t>ealizado por pessoas.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ia-Latn-001" dirty="0"/>
              <a:t>om recursos limitados.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a-Latn-001" dirty="0"/>
          </a:p>
          <a:p>
            <a:pPr algn="just"/>
            <a:r>
              <a:rPr lang="ia-Latn-001" dirty="0"/>
              <a:t>Projetos geralmente trabalha com itens exclusivos e inéditos, e por isso existem riscos, logo se exige boa gestão a fim de minimizar estes riscos e evitar custos não previstos e retrabalho. </a:t>
            </a:r>
          </a:p>
          <a:p>
            <a:pPr algn="just"/>
            <a:endParaRPr lang="ia-Latn-001" dirty="0"/>
          </a:p>
          <a:p>
            <a:pPr algn="just"/>
            <a:r>
              <a:rPr lang="ia-Latn-001" dirty="0"/>
              <a:t>Dentro desse contexto surge o SCRUM.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Definição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1507EB-6082-1A63-38F0-6EC4ADFE07C1}"/>
              </a:ext>
            </a:extLst>
          </p:cNvPr>
          <p:cNvSpPr txBox="1"/>
          <p:nvPr/>
        </p:nvSpPr>
        <p:spPr>
          <a:xfrm>
            <a:off x="628649" y="1108364"/>
            <a:ext cx="70736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a-Latn-001" b="1" dirty="0"/>
              <a:t>SCRUM</a:t>
            </a:r>
            <a:r>
              <a:rPr lang="pt-BR" dirty="0"/>
              <a:t> é uma metodologia de desenvolvimento ágil utilizada no desenvolvimento de Software baseada em processos iterativos e incrementais.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</a:t>
            </a:r>
            <a:r>
              <a:rPr lang="ia-Latn-001" dirty="0"/>
              <a:t>SCRUM</a:t>
            </a:r>
            <a:r>
              <a:rPr lang="pt-BR" dirty="0"/>
              <a:t> todo o foco é dado ao trabalho em equipe, todas as métricas são do time, a responsabilidade pela entrega é de todos e assim por diante.</a:t>
            </a:r>
            <a:endParaRPr lang="ia-Latn-00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ia-Latn-001" dirty="0"/>
              <a:t>SCRUM</a:t>
            </a:r>
            <a:r>
              <a:rPr lang="pt-BR" dirty="0"/>
              <a:t> é um método ágil muito leve, talvez aí esteja a razão pela qual é o mais popular mundialmente falando.</a:t>
            </a:r>
            <a:endParaRPr lang="ia-Latn-001" dirty="0"/>
          </a:p>
          <a:p>
            <a:pPr algn="just"/>
            <a:endParaRPr lang="ia-Latn-001" dirty="0"/>
          </a:p>
          <a:p>
            <a:pPr algn="just"/>
            <a:r>
              <a:rPr lang="ia-Latn-001" dirty="0"/>
              <a:t>Na verdade, SCRUM é um Framework(conjunto de conceitos) na qual você pode empregar diversos processos e técnicas.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4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Origem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1507EB-6082-1A63-38F0-6EC4ADFE07C1}"/>
              </a:ext>
            </a:extLst>
          </p:cNvPr>
          <p:cNvSpPr txBox="1"/>
          <p:nvPr/>
        </p:nvSpPr>
        <p:spPr>
          <a:xfrm>
            <a:off x="628649" y="1168734"/>
            <a:ext cx="7073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</a:t>
            </a:r>
            <a:r>
              <a:rPr lang="ia-Latn-001" dirty="0"/>
              <a:t> termo </a:t>
            </a:r>
            <a:r>
              <a:rPr lang="ia-Latn-001" b="1" dirty="0"/>
              <a:t>SCRUM</a:t>
            </a:r>
            <a:r>
              <a:rPr lang="pt-BR" dirty="0"/>
              <a:t> é </a:t>
            </a:r>
            <a:r>
              <a:rPr lang="ia-Latn-001" dirty="0"/>
              <a:t>o nome de um tipo de jogada que acontece no jogo de Rugby. Neste tipo de jogo, existe uma formação compacta onde os jogadores se unem tentando chutar a bola que foi jogada para eles.</a:t>
            </a: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1BE495-06D1-07E0-5D7D-7AFAFDE5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3" y="2946428"/>
            <a:ext cx="2744279" cy="1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1F0926-2CF8-7344-57AC-0D278924614F}"/>
              </a:ext>
            </a:extLst>
          </p:cNvPr>
          <p:cNvSpPr txBox="1"/>
          <p:nvPr/>
        </p:nvSpPr>
        <p:spPr>
          <a:xfrm>
            <a:off x="3644586" y="3252311"/>
            <a:ext cx="4122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Scrum foi idealizado por três dos programadores que formularam o Manifesto Ágil: Mike </a:t>
            </a:r>
            <a:r>
              <a:rPr lang="pt-BR" dirty="0" err="1"/>
              <a:t>Beedle</a:t>
            </a:r>
            <a:r>
              <a:rPr lang="pt-BR" dirty="0"/>
              <a:t>, Ken </a:t>
            </a:r>
            <a:r>
              <a:rPr lang="pt-BR" dirty="0" err="1"/>
              <a:t>Schwaber</a:t>
            </a:r>
            <a:r>
              <a:rPr lang="pt-BR" dirty="0"/>
              <a:t> e Jeff Sutherland</a:t>
            </a:r>
            <a:r>
              <a:rPr lang="ia-Latn-00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79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Pilares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88F9F-31D1-544A-4BC7-523FD421CEF4}"/>
              </a:ext>
            </a:extLst>
          </p:cNvPr>
          <p:cNvSpPr txBox="1"/>
          <p:nvPr/>
        </p:nvSpPr>
        <p:spPr>
          <a:xfrm>
            <a:off x="628649" y="1288565"/>
            <a:ext cx="69971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Transparência</a:t>
            </a:r>
            <a:r>
              <a:rPr lang="pt-BR" dirty="0"/>
              <a:t>: todos os aspectos significativos do projeto devem ser de conhecimento de todos os envolvidos.</a:t>
            </a:r>
            <a:endParaRPr lang="ia-Latn-001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Inspeção</a:t>
            </a:r>
            <a:r>
              <a:rPr lang="pt-BR" dirty="0"/>
              <a:t>: analisar cuidadosa e criticamente a forma de trabalho visando encontrar pontos de melhoria. Essa inspeção deve ser tão frequente quanto possível, mas não frequente a ponto de atrapalhar o andamento do projeto.</a:t>
            </a:r>
            <a:endParaRPr lang="ia-Latn-001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Adaptação</a:t>
            </a:r>
            <a:r>
              <a:rPr lang="pt-BR" dirty="0"/>
              <a:t>: todos os pontos que estejam desviando do padrão de qualidade do time, que estejam atrapalhando o progresso ou que não fazem sentido, devem ser corrigidos, adaptados, aperfeiçoados.</a:t>
            </a:r>
          </a:p>
        </p:txBody>
      </p:sp>
      <p:pic>
        <p:nvPicPr>
          <p:cNvPr id="8" name="Google Shape;76;p3">
            <a:extLst>
              <a:ext uri="{FF2B5EF4-FFF2-40B4-BE49-F238E27FC236}">
                <a16:creationId xmlns:a16="http://schemas.microsoft.com/office/drawing/2014/main" id="{76F278E8-9B09-D498-0A36-127597EAAC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8612" y="4651826"/>
            <a:ext cx="3277175" cy="1835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9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Papéis</a:t>
            </a:r>
            <a:endParaRPr lang="pt-BR" dirty="0"/>
          </a:p>
        </p:txBody>
      </p:sp>
      <p:pic>
        <p:nvPicPr>
          <p:cNvPr id="2" name="Google Shape;85;p4">
            <a:extLst>
              <a:ext uri="{FF2B5EF4-FFF2-40B4-BE49-F238E27FC236}">
                <a16:creationId xmlns:a16="http://schemas.microsoft.com/office/drawing/2014/main" id="{98A81D87-8703-0F20-895E-08B9AEF2CD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5826" y="2649855"/>
            <a:ext cx="4026650" cy="20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4CE5A1-1685-BD3D-E674-BC92374670EA}"/>
              </a:ext>
            </a:extLst>
          </p:cNvPr>
          <p:cNvSpPr txBox="1"/>
          <p:nvPr/>
        </p:nvSpPr>
        <p:spPr>
          <a:xfrm>
            <a:off x="628649" y="1121723"/>
            <a:ext cx="7161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ia-Latn-001" dirty="0"/>
              <a:t>SCRUM</a:t>
            </a:r>
            <a:r>
              <a:rPr lang="pt-BR" dirty="0"/>
              <a:t> não prescreve cargos e sequer uma hierarquia, ele dita que o Time Scrum é responsável pela entrega e que isso basta.  No entanto, para que não existam conflitos de responsabilidade, ele divide os envolvidos no projeto.</a:t>
            </a:r>
          </a:p>
        </p:txBody>
      </p:sp>
    </p:spTree>
    <p:extLst>
      <p:ext uri="{BB962C8B-B14F-4D97-AF65-F5344CB8AC3E}">
        <p14:creationId xmlns:p14="http://schemas.microsoft.com/office/powerpoint/2010/main" val="130854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Papéis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248E33-B24A-3AD2-251B-8F99F4B96F60}"/>
              </a:ext>
            </a:extLst>
          </p:cNvPr>
          <p:cNvSpPr txBox="1"/>
          <p:nvPr/>
        </p:nvSpPr>
        <p:spPr>
          <a:xfrm>
            <a:off x="628650" y="1099900"/>
            <a:ext cx="4702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</a:t>
            </a:r>
            <a:r>
              <a:rPr lang="ia-Latn-001" b="1" dirty="0"/>
              <a:t>crum Master </a:t>
            </a:r>
            <a:r>
              <a:rPr lang="pt-BR" dirty="0"/>
              <a:t>tem como missão principal garantir seu cumprimento por todos, não apenas dentro do time mas na organização inteira. Líder-servidor que puxa a melhoria contínua</a:t>
            </a:r>
            <a:r>
              <a:rPr lang="ia-Latn-001" dirty="0"/>
              <a:t>.</a:t>
            </a:r>
            <a:endParaRPr lang="pt-BR" dirty="0"/>
          </a:p>
        </p:txBody>
      </p:sp>
      <p:pic>
        <p:nvPicPr>
          <p:cNvPr id="16" name="Google Shape;88;p4">
            <a:extLst>
              <a:ext uri="{FF2B5EF4-FFF2-40B4-BE49-F238E27FC236}">
                <a16:creationId xmlns:a16="http://schemas.microsoft.com/office/drawing/2014/main" id="{2B24E42C-2553-6F4E-244D-BFE6CE161F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9989" y="1144071"/>
            <a:ext cx="2385019" cy="111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414C5D-74BD-36C7-2D6B-A8222DDFB2F3}"/>
              </a:ext>
            </a:extLst>
          </p:cNvPr>
          <p:cNvSpPr txBox="1"/>
          <p:nvPr/>
        </p:nvSpPr>
        <p:spPr>
          <a:xfrm>
            <a:off x="3203989" y="292798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P</a:t>
            </a:r>
            <a:r>
              <a:rPr lang="ia-Latn-001" b="1" dirty="0"/>
              <a:t>roduct</a:t>
            </a:r>
            <a:r>
              <a:rPr lang="pt-BR" b="1" dirty="0"/>
              <a:t> O</a:t>
            </a:r>
            <a:r>
              <a:rPr lang="ia-Latn-001" b="1" dirty="0"/>
              <a:t>wner</a:t>
            </a:r>
            <a:r>
              <a:rPr lang="pt-BR" b="1" dirty="0"/>
              <a:t> </a:t>
            </a:r>
            <a:r>
              <a:rPr lang="pt-BR" dirty="0"/>
              <a:t>é o representante máximo dos desejos do cliente dentro do Time Scrum. É ele que conhece o problema, as "dores", o retorno esperado pelo projeto.</a:t>
            </a:r>
          </a:p>
        </p:txBody>
      </p:sp>
      <p:pic>
        <p:nvPicPr>
          <p:cNvPr id="8" name="Google Shape;87;p4">
            <a:extLst>
              <a:ext uri="{FF2B5EF4-FFF2-40B4-BE49-F238E27FC236}">
                <a16:creationId xmlns:a16="http://schemas.microsoft.com/office/drawing/2014/main" id="{229F8CEE-13B3-151F-5E31-B75C8DADB5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49" y="2972153"/>
            <a:ext cx="2385019" cy="111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AFAED1-950C-1966-B7A7-C5CAA4408AD6}"/>
              </a:ext>
            </a:extLst>
          </p:cNvPr>
          <p:cNvSpPr txBox="1"/>
          <p:nvPr/>
        </p:nvSpPr>
        <p:spPr>
          <a:xfrm>
            <a:off x="628649" y="451778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a-Latn-001" b="1" dirty="0"/>
              <a:t>Development Team </a:t>
            </a:r>
            <a:r>
              <a:rPr lang="ia-Latn-001" dirty="0"/>
              <a:t>são </a:t>
            </a:r>
            <a:r>
              <a:rPr lang="pt-BR" dirty="0"/>
              <a:t>profissiona</a:t>
            </a:r>
            <a:r>
              <a:rPr lang="ia-Latn-001" dirty="0"/>
              <a:t>is</a:t>
            </a:r>
            <a:r>
              <a:rPr lang="pt-BR" dirty="0"/>
              <a:t> que trabalha</a:t>
            </a:r>
            <a:r>
              <a:rPr lang="ia-Latn-001" dirty="0"/>
              <a:t>m</a:t>
            </a:r>
            <a:r>
              <a:rPr lang="pt-BR" dirty="0"/>
              <a:t> no desenvolvimento do produto ou sistema</a:t>
            </a:r>
            <a:r>
              <a:rPr lang="ia-Latn-001" dirty="0"/>
              <a:t>,</a:t>
            </a:r>
            <a:r>
              <a:rPr lang="pt-BR" dirty="0"/>
              <a:t>  o ideal é que o time seja o mais multifuncional quanto possível.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93B9512-EFEE-E402-1573-42FE72C73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126" y="4068395"/>
            <a:ext cx="2450624" cy="16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5A3CB-1A94-4CFC-94FC-84CEFDD0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SCRUM - </a:t>
            </a:r>
            <a:r>
              <a:rPr lang="ia-Latn-001" dirty="0"/>
              <a:t>Cerimônias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062E64-A3FE-DFA7-BA2E-1EE22850A7D9}"/>
              </a:ext>
            </a:extLst>
          </p:cNvPr>
          <p:cNvSpPr txBox="1"/>
          <p:nvPr/>
        </p:nvSpPr>
        <p:spPr>
          <a:xfrm>
            <a:off x="628649" y="1102123"/>
            <a:ext cx="7238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coração do Scrum é a sprint, um período que varia, o qual o time desenvolve um entregável, com o objetivo principal de entregar valor ao cliente o mais rápido possível. </a:t>
            </a:r>
          </a:p>
          <a:p>
            <a:pPr algn="just"/>
            <a:r>
              <a:rPr lang="pt-BR" dirty="0"/>
              <a:t>Durante uma sprint acontecem uma série de cerimônias, responsáveis por garantir a transparência: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FFE697-B518-F3F2-27A5-5295064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6" y="2974045"/>
            <a:ext cx="1740436" cy="10436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3145E6-516B-EA91-2086-27CACED7B631}"/>
              </a:ext>
            </a:extLst>
          </p:cNvPr>
          <p:cNvSpPr txBox="1"/>
          <p:nvPr/>
        </p:nvSpPr>
        <p:spPr>
          <a:xfrm>
            <a:off x="2470282" y="2895703"/>
            <a:ext cx="5397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Sprint Planning </a:t>
            </a:r>
            <a:r>
              <a:rPr lang="pt-BR" dirty="0"/>
              <a:t>é a cerimônia de planejamento da Sprint. Nesta cerimônia traça-se o objetivo da sprint, o escopo de trabalho (Sprint Backlog) e discute-se como que este trabalho será realizado, em linhas gerais.</a:t>
            </a:r>
          </a:p>
        </p:txBody>
      </p:sp>
      <p:pic>
        <p:nvPicPr>
          <p:cNvPr id="27" name="Google Shape;99;p5">
            <a:extLst>
              <a:ext uri="{FF2B5EF4-FFF2-40B4-BE49-F238E27FC236}">
                <a16:creationId xmlns:a16="http://schemas.microsoft.com/office/drawing/2014/main" id="{611D0021-2C48-980C-2001-52C7404569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846" y="4550248"/>
            <a:ext cx="1703185" cy="1043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A9DAC1-E01E-EF2A-3B90-062364F78EC7}"/>
              </a:ext>
            </a:extLst>
          </p:cNvPr>
          <p:cNvSpPr txBox="1"/>
          <p:nvPr/>
        </p:nvSpPr>
        <p:spPr>
          <a:xfrm>
            <a:off x="2520476" y="4471904"/>
            <a:ext cx="5296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Sprint Review </a:t>
            </a:r>
            <a:r>
              <a:rPr lang="pt-BR" dirty="0"/>
              <a:t>é a apresentação do trabalho planejado x trabalho realizado e quais serão os próximos passos. É um excelente momento para receber feedback dos stakeholders e ajustar o curso do projeto</a:t>
            </a:r>
          </a:p>
        </p:txBody>
      </p:sp>
    </p:spTree>
    <p:extLst>
      <p:ext uri="{BB962C8B-B14F-4D97-AF65-F5344CB8AC3E}">
        <p14:creationId xmlns:p14="http://schemas.microsoft.com/office/powerpoint/2010/main" val="138142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56135199-fddc-46f9-8522-4d2f2df906d6"/>
    <ds:schemaRef ds:uri="http://schemas.microsoft.com/office/infopath/2007/PartnerControls"/>
    <ds:schemaRef ds:uri="616ddcb6-37a4-4b68-9e62-eadd2126515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</TotalTime>
  <Words>1024</Words>
  <Application>Microsoft Office PowerPoint</Application>
  <PresentationFormat>Apresentação na tela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Carlos Augusto Roque</cp:lastModifiedBy>
  <cp:revision>52</cp:revision>
  <dcterms:created xsi:type="dcterms:W3CDTF">2019-02-19T13:22:14Z</dcterms:created>
  <dcterms:modified xsi:type="dcterms:W3CDTF">2023-01-20T13:22:11Z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