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3"/>
  </p:notesMasterIdLst>
  <p:handoutMasterIdLst>
    <p:handoutMasterId r:id="rId44"/>
  </p:handoutMasterIdLst>
  <p:sldIdLst>
    <p:sldId id="256" r:id="rId5"/>
    <p:sldId id="280" r:id="rId6"/>
    <p:sldId id="281" r:id="rId7"/>
    <p:sldId id="282" r:id="rId8"/>
    <p:sldId id="283" r:id="rId9"/>
    <p:sldId id="284" r:id="rId10"/>
    <p:sldId id="285" r:id="rId11"/>
    <p:sldId id="287" r:id="rId12"/>
    <p:sldId id="288" r:id="rId13"/>
    <p:sldId id="292" r:id="rId14"/>
    <p:sldId id="293" r:id="rId15"/>
    <p:sldId id="312" r:id="rId16"/>
    <p:sldId id="313" r:id="rId17"/>
    <p:sldId id="314" r:id="rId18"/>
    <p:sldId id="315" r:id="rId19"/>
    <p:sldId id="317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291" r:id="rId38"/>
    <p:sldId id="294" r:id="rId39"/>
    <p:sldId id="316" r:id="rId40"/>
    <p:sldId id="289" r:id="rId41"/>
    <p:sldId id="286" r:id="rId42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90A1"/>
    <a:srgbClr val="9B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EC561D-7F68-4BA6-82BC-82BC6B41A075}" v="18" dt="2025-04-14T15:06:41.633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2" y="10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981B7D-53F6-4039-A8FA-44779F95F4C7}" type="datetime1">
              <a:rPr lang="pt-BR" smtClean="0"/>
              <a:t>14/04/2025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D1732DB-6DE7-4ED0-8D58-5BB99683AAF5}" type="datetime1">
              <a:rPr lang="pt-BR" noProof="0" smtClean="0"/>
              <a:t>14/04/2025</a:t>
            </a:fld>
            <a:endParaRPr lang="pt-BR" noProof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436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6DF97-BA13-2839-3B88-538567D0F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2FA225D-2424-36B7-60AB-3762E3128F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C25D683-5847-7720-8197-B837DF3DC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C72E51-E092-0D8E-07B0-39E0AEB8E2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91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6DF97-BA13-2839-3B88-538567D0F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2FA225D-2424-36B7-60AB-3762E3128F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C25D683-5847-7720-8197-B837DF3DC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C72E51-E092-0D8E-07B0-39E0AEB8E2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74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5383C-F886-B291-8DE4-42CBE4400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B107B45-ED95-14F7-1D10-B9B38618C0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81A1136-EA74-7576-084A-894F76FBB8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9178B0-06C8-F5BD-6C2F-8D53079546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665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B7723-F85C-E71B-0AC0-390BB4914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D9DAC85-9143-E9AD-F6BB-961930C43E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F5C79FB-98C7-78D6-2E0C-F752DE9426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A53E87-FF56-18C6-BAE4-79A7F60265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02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B64AC-48A8-A39D-A75E-9E9220AE7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4134ACE-9D6F-38FB-3905-9D21082213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EF2A442-4DDC-6056-AEF2-876A58F4F6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1C5CB0-1E53-39BC-6408-6CD40E15F1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627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FCA98-BDB8-DC58-903D-3DE419636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129F799-4C54-FAA5-6D92-F22E81F030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E945308-0FCF-A687-EE4B-1F5A052B0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E0CE317-B9A8-4E0D-6AFF-84B005803A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193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852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C58B2-C061-9C05-E1E1-381AD3E9B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5A76AC8-F982-CD2E-380D-7B7C8DC19D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7DF8DF1-0481-1F36-5465-AB771E2AB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242B97-0F88-85C0-F5EB-A12783C141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378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54559-E21F-B299-4814-FE5449790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B34E503-00B3-32ED-C311-4C86991638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2BC2C14-B729-C1CE-2E5E-FE5392091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2F09F0-7DC5-1AF7-DEFA-5B20D479F7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401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69BAB-00C9-F33D-00E1-5134EA197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7A7C1E1-19CF-E68E-2E2E-A93DEED7C0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B1AE1B8-5124-715D-83F0-F51E20EECB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8F6635-CEC6-35AB-7745-E6019F9961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413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819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BFF6F-5AB9-518A-2E95-F8F539BAC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02DA1E2-B629-5336-90B8-C4C1FEA15A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BCCF26C-390E-F9D8-BB2F-F2B0F017F2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43B8FE-631D-74F5-6A3B-7D428A274F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9734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A25DB-A8B5-BC89-2D8C-637BDAFF2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DB964E4-AD29-DE92-CD03-2545969F08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62C824A-1D3E-1FAE-7531-B02496F0F6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3097F3-D3D5-A589-C4F3-953B3AAC74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3102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39054-6441-3A05-2C9F-D9FF20AF9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A867B0D-7C24-33DE-FCE7-F2B6180E00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6CEB5CD-90AB-8BE3-192F-23DDA38569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97990A0-132C-D026-EB0E-222BA7E87D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2853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AFD85-2833-EE1B-3E2A-D80F86FE2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179660B-7104-E603-BB3E-A665E3D4B1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8865A6B-22A3-979E-F863-7B294188F5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79B487-3BB2-FFD7-7DB5-5D1803E572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243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C6A29-05AD-53CA-5A40-F14C640FF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0FB4331-55FB-AF82-1D9B-6FECCEA5E4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016793A-729D-0BB0-1C07-B123F25E4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D2E37B-2C24-B0AF-2B06-AC11553C60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6230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35E25-6DEC-1897-DB41-6B4107C4F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049210B-0DDB-472A-1677-36EB98541B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8A6C5B3-6956-85F5-296F-73B581E8AB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3054F7-2BBE-FF31-5AC9-432BD874BC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3736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52E0D-9DA2-DEC9-E5BD-CF9380C3D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7FD03AB-B98C-A96A-54C4-CE8F636CAA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2AA5EE4-6C29-43F1-6AD8-FA14CBAB98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2B48A6-2F93-B3CF-14DE-7FDE033EBD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43205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4C579-20C1-6B24-D0CC-8B38ECCE6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69E10B6-232A-AF3D-909F-57D7195E94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8913746-99E6-795D-3826-E3822113A0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45AE066-3FEF-CBE5-A82A-8702FE7348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6032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AA93D-C037-0C4F-A300-ACBFAF584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19B56A6-1255-996E-090D-58991ADA56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AB83F76-8789-850F-BC5F-839740CD71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D34180-E44A-BA46-A4E3-EAE4ADD0CE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1375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75AA3-2226-FBD1-5A37-1277581A2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5815582-988C-1D44-8122-4FC3679CC5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09A79CC-15B7-1759-DB64-8EB4A8163F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32A696-5A0C-3404-DC3B-0D7567933B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407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5459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14D5F-2FEF-26E6-E7D7-A394CE96B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F08D2C7-12A3-E3FA-778A-B2671F4762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20C747A-69AA-7B27-0D46-A2DCAF6041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BDE3D4F-4DBF-1BB2-8329-EDFE13DAF4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3744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C3E22-E4B5-76F3-8E59-F4CE5ACE8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4C96C08-08D2-437C-A611-748C5213AE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4662F16-273B-CC8E-DD20-0E85A1A02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10325C-71A9-C8DA-2800-C957784C2F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6556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A6591-0398-F4F7-3E94-A85B15AE7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F39349E-403E-3EAA-B48C-5F623E22BC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6A7D033-40FB-048F-74D9-0DC1B179C0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DE3632-A797-2B31-B771-DF524D7866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339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01D6F-FA26-1131-A83F-51B25DEB3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8130DF6-DEFC-E649-86D4-4D521DCD3D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484A43E-2450-6B70-C63B-DE3028C96E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8043E83-30DB-4D30-1870-A42F909267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8839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4157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18CF6-368F-6341-C462-40B77919D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C406E45-5F2C-CBB7-97CE-7FE760C86B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C8F924C-F808-C77B-0582-8C8AE3EBFA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9DAE03-A3C4-C267-F7E3-E78E7D86D1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8381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4945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9875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482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129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647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400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319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187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527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sp>
        <p:nvSpPr>
          <p:cNvPr id="9" name="Retângu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cxnSp>
        <p:nvCxnSpPr>
          <p:cNvPr id="13" name="Conector re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cxnSp>
        <p:nvCxnSpPr>
          <p:cNvPr id="15" name="Conector re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CF9E3DC-7299-4B05-809A-5B49B2FE7AF9}" type="datetime1">
              <a:rPr lang="pt-BR" noProof="0" smtClean="0"/>
              <a:t>14/04/2025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Equipe_04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AAB6E8-DECC-4374-9E89-4B608ECFE3D5}" type="datetime1">
              <a:rPr lang="pt-BR" noProof="0" smtClean="0"/>
              <a:t>14/04/2025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/>
          </a:p>
        </p:txBody>
      </p:sp>
      <p:sp>
        <p:nvSpPr>
          <p:cNvPr id="8" name="Retâ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cxnSp>
        <p:nvCxnSpPr>
          <p:cNvPr id="11" name="Conector re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EE400E-D093-4D95-9BEC-411F2E346232}" type="datetime1">
              <a:rPr lang="pt-BR" noProof="0" smtClean="0"/>
              <a:t>14/04/2025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3CAA7E-3E75-44C8-A2C7-4C05D52B2FA1}" type="datetime1">
              <a:rPr lang="pt-BR" noProof="0" smtClean="0"/>
              <a:t>14/04/2025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sp>
        <p:nvSpPr>
          <p:cNvPr id="20" name="Retângu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sp>
        <p:nvSpPr>
          <p:cNvPr id="24" name="Retângu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sp>
        <p:nvSpPr>
          <p:cNvPr id="21" name="Retângu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cxnSp>
        <p:nvCxnSpPr>
          <p:cNvPr id="22" name="Conector re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/>
          </a:p>
        </p:txBody>
      </p:sp>
      <p:cxnSp>
        <p:nvCxnSpPr>
          <p:cNvPr id="23" name="Conector re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sp>
        <p:nvSpPr>
          <p:cNvPr id="27" name="Retângu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sp>
        <p:nvSpPr>
          <p:cNvPr id="28" name="Retângu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sp>
        <p:nvSpPr>
          <p:cNvPr id="29" name="Retângu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sp>
        <p:nvSpPr>
          <p:cNvPr id="30" name="Retângu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cxnSp>
        <p:nvCxnSpPr>
          <p:cNvPr id="31" name="Conector re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cxnSp>
        <p:nvCxnSpPr>
          <p:cNvPr id="33" name="Conector re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CF2E68F-F985-4986-B024-0FC8C7AE2C1B}" type="datetime1">
              <a:rPr lang="pt-BR" noProof="0" smtClean="0"/>
              <a:t>14/04/2025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Equipe_04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6DA4F2-6A33-4AC7-8E78-BF93E4CA2325}" type="datetime1">
              <a:rPr lang="pt-BR" noProof="0" smtClean="0"/>
              <a:t>14/04/2025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ECF235-9052-434D-9210-E5F733C07A25}" type="datetime1">
              <a:rPr lang="pt-BR" noProof="0" smtClean="0"/>
              <a:t>14/04/2025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01FB55-4A16-41A5-BB72-289DDF81266B}" type="datetime1">
              <a:rPr lang="pt-BR" noProof="0" smtClean="0"/>
              <a:t>14/04/2025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/>
          </a:p>
        </p:txBody>
      </p:sp>
      <p:sp>
        <p:nvSpPr>
          <p:cNvPr id="6" name="Retângu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/>
          </a:p>
        </p:txBody>
      </p:sp>
      <p:cxnSp>
        <p:nvCxnSpPr>
          <p:cNvPr id="7" name="Conector re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/>
          </a:p>
        </p:txBody>
      </p:sp>
      <p:sp>
        <p:nvSpPr>
          <p:cNvPr id="9" name="Retângu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E0E9FA-B55D-4813-98B8-D8C2B1295A53}" type="datetime1">
              <a:rPr lang="pt-BR" noProof="0" smtClean="0"/>
              <a:t>14/04/2025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/>
          </a:p>
        </p:txBody>
      </p:sp>
      <p:sp>
        <p:nvSpPr>
          <p:cNvPr id="9" name="Retângu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8E7951-E498-47D1-BE16-2C63407A06A1}" type="datetime1">
              <a:rPr lang="pt-BR" noProof="0" smtClean="0"/>
              <a:t>14/04/2025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/>
          </a:p>
        </p:txBody>
      </p:sp>
      <p:sp>
        <p:nvSpPr>
          <p:cNvPr id="8" name="Retângu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/>
          </a:p>
        </p:txBody>
      </p:sp>
      <p:sp>
        <p:nvSpPr>
          <p:cNvPr id="9" name="Retângu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B6D5139B-774C-4260-8335-315AD6FC9ED3}" type="datetime1">
              <a:rPr lang="pt-BR" noProof="0" smtClean="0"/>
              <a:t>14/04/2025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Equipe_04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/>
          </a:p>
        </p:txBody>
      </p:sp>
      <p:sp>
        <p:nvSpPr>
          <p:cNvPr id="8" name="Retâ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/>
          </a:p>
        </p:txBody>
      </p:sp>
      <p:cxnSp>
        <p:nvCxnSpPr>
          <p:cNvPr id="16" name="Conector re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20DFF7A9-BA36-411E-AE0E-59A71496C0E4}" type="datetime1">
              <a:rPr lang="pt-BR" noProof="0" smtClean="0"/>
              <a:t>14/04/2025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Equipe_04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encurtador.com.br/mYZs7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Equipe_</a:t>
            </a:r>
            <a:r>
              <a:rPr lang="pt-BR"/>
              <a:t>03</a:t>
            </a:r>
            <a:endParaRPr lang="pt-BR" noProof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</a:t>
            </a:fld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2856443" y="965437"/>
            <a:ext cx="8329612" cy="1008112"/>
          </a:xfrm>
        </p:spPr>
        <p:txBody>
          <a:bodyPr rtlCol="0">
            <a:normAutofit/>
          </a:bodyPr>
          <a:lstStyle/>
          <a:p>
            <a:r>
              <a:rPr lang="pt-BR" sz="4000">
                <a:solidFill>
                  <a:srgbClr val="35404A"/>
                </a:solidFill>
                <a:latin typeface="Euphemia"/>
                <a:cs typeface="Segoe UI"/>
              </a:rPr>
              <a:t>Apresentação Parcial TCC</a:t>
            </a:r>
            <a:endParaRPr lang="pt-BR" sz="4000">
              <a:cs typeface="Segoe UI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5085110" y="2372148"/>
            <a:ext cx="2062109" cy="5953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rtl="0">
              <a:buNone/>
            </a:pPr>
            <a:r>
              <a:rPr lang="pt-BR" sz="3200" b="1" err="1"/>
              <a:t>OrçaTudo</a:t>
            </a:r>
            <a:endParaRPr lang="pt-BR" sz="3200" b="1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773F132-2576-42A4-A8E2-E8C85095DDF4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2FDEB2B5-B9EA-C075-0877-C27473274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0" name="Imagem 9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E4D00AAF-7372-1224-7834-8FDBA2C4F9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01D09122-4620-3F1A-69C8-80D230244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3" name="Fluxograma: Processo 12">
              <a:extLst>
                <a:ext uri="{FF2B5EF4-FFF2-40B4-BE49-F238E27FC236}">
                  <a16:creationId xmlns:a16="http://schemas.microsoft.com/office/drawing/2014/main" id="{0E915286-BE23-4956-88DA-86EBF808B417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Fluxograma: Processo 13">
              <a:extLst>
                <a:ext uri="{FF2B5EF4-FFF2-40B4-BE49-F238E27FC236}">
                  <a16:creationId xmlns:a16="http://schemas.microsoft.com/office/drawing/2014/main" id="{CB6A7877-8226-4B47-9164-83522AFE2D9C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Fluxograma: Processo 14">
              <a:extLst>
                <a:ext uri="{FF2B5EF4-FFF2-40B4-BE49-F238E27FC236}">
                  <a16:creationId xmlns:a16="http://schemas.microsoft.com/office/drawing/2014/main" id="{C29B5421-EFEC-4C19-81A5-CAB27AB8C37A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2" name="Imagem 11" descr="Screenshot_3.png">
            <a:extLst>
              <a:ext uri="{FF2B5EF4-FFF2-40B4-BE49-F238E27FC236}">
                <a16:creationId xmlns:a16="http://schemas.microsoft.com/office/drawing/2014/main" id="{0837BD70-2C4B-F953-3435-25C513D212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8289" y="3171804"/>
            <a:ext cx="6520393" cy="242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D03F2-D272-83B1-76AC-8468F3316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892B68EE-F8E9-867A-1048-50774C15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Equipe_</a:t>
            </a:r>
            <a:r>
              <a:rPr lang="pt-BR"/>
              <a:t>03</a:t>
            </a:r>
            <a:endParaRPr lang="pt-BR" noProof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96728FD-C365-3DA1-5754-319F3B994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10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46364431-662F-19DB-2AE3-78AA473CAFE0}"/>
              </a:ext>
            </a:extLst>
          </p:cNvPr>
          <p:cNvSpPr txBox="1">
            <a:spLocks/>
          </p:cNvSpPr>
          <p:nvPr/>
        </p:nvSpPr>
        <p:spPr>
          <a:xfrm>
            <a:off x="1497558" y="764704"/>
            <a:ext cx="6397054" cy="5042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96D8798B-AE39-53FF-3CF2-B964C7EEA57D}"/>
              </a:ext>
            </a:extLst>
          </p:cNvPr>
          <p:cNvSpPr txBox="1">
            <a:spLocks/>
          </p:cNvSpPr>
          <p:nvPr/>
        </p:nvSpPr>
        <p:spPr>
          <a:xfrm>
            <a:off x="1629916" y="1321519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972625CD-5F56-E65A-EE0E-241D1D1215F5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BD371315-34CA-C203-71CA-20A9B4AF5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6F9A88C5-2B04-AC5F-8EC4-2CDD27ACBC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9DD9571F-CBD4-223B-F043-71EF27AEB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FAC1E05C-2453-841B-E41A-2F46064D2861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A066BF14-F8EB-E000-C951-8B01FB57617C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EAC97DB9-62F2-FC81-6077-4DDBA209A40E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B42C02ED-B47B-4CB1-0E8B-187C45A03793}"/>
              </a:ext>
            </a:extLst>
          </p:cNvPr>
          <p:cNvSpPr txBox="1">
            <a:spLocks/>
          </p:cNvSpPr>
          <p:nvPr/>
        </p:nvSpPr>
        <p:spPr>
          <a:xfrm>
            <a:off x="1022226" y="2708920"/>
            <a:ext cx="5184436" cy="2806735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endParaRPr lang="pt-BR" sz="2000">
              <a:ea typeface="+mn-lt"/>
              <a:cs typeface="+mn-l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B02D74-9312-4690-3A02-FE761121A1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174" y="1916832"/>
            <a:ext cx="4811351" cy="288032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16138D91-D1E5-77AD-9792-5EF734E524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4412" y="1846402"/>
            <a:ext cx="4548582" cy="280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0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D03F2-D272-83B1-76AC-8468F3316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892B68EE-F8E9-867A-1048-50774C15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Equipe_</a:t>
            </a:r>
            <a:r>
              <a:rPr lang="pt-BR"/>
              <a:t>03</a:t>
            </a:r>
            <a:endParaRPr lang="pt-BR" noProof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96728FD-C365-3DA1-5754-319F3B994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11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46364431-662F-19DB-2AE3-78AA473CAFE0}"/>
              </a:ext>
            </a:extLst>
          </p:cNvPr>
          <p:cNvSpPr txBox="1">
            <a:spLocks/>
          </p:cNvSpPr>
          <p:nvPr/>
        </p:nvSpPr>
        <p:spPr>
          <a:xfrm>
            <a:off x="1497558" y="764704"/>
            <a:ext cx="6397054" cy="5042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96D8798B-AE39-53FF-3CF2-B964C7EEA57D}"/>
              </a:ext>
            </a:extLst>
          </p:cNvPr>
          <p:cNvSpPr txBox="1">
            <a:spLocks/>
          </p:cNvSpPr>
          <p:nvPr/>
        </p:nvSpPr>
        <p:spPr>
          <a:xfrm>
            <a:off x="1629916" y="1321519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972625CD-5F56-E65A-EE0E-241D1D1215F5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BD371315-34CA-C203-71CA-20A9B4AF5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6F9A88C5-2B04-AC5F-8EC4-2CDD27ACBC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9DD9571F-CBD4-223B-F043-71EF27AEB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FAC1E05C-2453-841B-E41A-2F46064D2861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A066BF14-F8EB-E000-C951-8B01FB57617C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EAC97DB9-62F2-FC81-6077-4DDBA209A40E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B42C02ED-B47B-4CB1-0E8B-187C45A03793}"/>
              </a:ext>
            </a:extLst>
          </p:cNvPr>
          <p:cNvSpPr txBox="1">
            <a:spLocks/>
          </p:cNvSpPr>
          <p:nvPr/>
        </p:nvSpPr>
        <p:spPr>
          <a:xfrm>
            <a:off x="1022226" y="2708920"/>
            <a:ext cx="5184436" cy="2806735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endParaRPr lang="pt-BR" sz="2000">
              <a:ea typeface="+mn-lt"/>
              <a:cs typeface="+mn-lt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2B8FDC0-5EAE-3CD8-8FDC-82FF8C7371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7558" y="1820721"/>
            <a:ext cx="8064896" cy="453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9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51CF0-A7BD-9979-CD9F-722F63982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652B04AB-6F53-70B0-65B9-15F4C030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Equipe_</a:t>
            </a:r>
            <a:r>
              <a:rPr lang="pt-BR"/>
              <a:t>03</a:t>
            </a:r>
            <a:endParaRPr lang="pt-BR" noProof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BBE2B9CB-7A8E-D4BC-1551-DA875AE1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12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9FC89B7E-CFB7-D947-AC3A-7F604B05FD12}"/>
              </a:ext>
            </a:extLst>
          </p:cNvPr>
          <p:cNvSpPr txBox="1">
            <a:spLocks/>
          </p:cNvSpPr>
          <p:nvPr/>
        </p:nvSpPr>
        <p:spPr>
          <a:xfrm>
            <a:off x="1497558" y="764704"/>
            <a:ext cx="6397054" cy="5042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EE16751A-9E2E-535D-E62A-3400D9CF95E0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2662D561-1201-DF31-C993-737EBBFCB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43C1FFF3-9AEC-A67B-995D-4FBE4E7149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B45B9D7C-7155-0715-95BF-FF2ACFE1B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956AC50B-DDA2-A495-211C-6B6627DDF8AC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845861B8-485B-658A-23FA-7729E209B6A2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BDD10330-0231-C9D6-3F78-1732CCE36EA4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8A146FEC-054B-A45E-A609-760BEED089C5}"/>
              </a:ext>
            </a:extLst>
          </p:cNvPr>
          <p:cNvSpPr txBox="1">
            <a:spLocks/>
          </p:cNvSpPr>
          <p:nvPr/>
        </p:nvSpPr>
        <p:spPr>
          <a:xfrm>
            <a:off x="1022226" y="2708920"/>
            <a:ext cx="5184436" cy="2806735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endParaRPr lang="pt-BR" sz="2000">
              <a:ea typeface="+mn-lt"/>
              <a:cs typeface="+mn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4F0B05-D102-DB80-BC6A-9B6FF0EC3E41}"/>
              </a:ext>
            </a:extLst>
          </p:cNvPr>
          <p:cNvSpPr txBox="1"/>
          <p:nvPr/>
        </p:nvSpPr>
        <p:spPr>
          <a:xfrm>
            <a:off x="1018581" y="2011035"/>
            <a:ext cx="9749288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600" dirty="0">
                <a:ea typeface="+mn-lt"/>
                <a:cs typeface="+mn-lt"/>
              </a:rPr>
              <a:t>  </a:t>
            </a:r>
            <a:r>
              <a:rPr lang="pt-BR" dirty="0">
                <a:ea typeface="+mn-lt"/>
                <a:cs typeface="+mn-lt"/>
              </a:rPr>
              <a:t>1. Landing Page</a:t>
            </a:r>
            <a:endParaRPr lang="pt-BR" dirty="0"/>
          </a:p>
          <a:p>
            <a:pPr marL="285750" indent="-285750" algn="just">
              <a:buFont typeface="Arial"/>
              <a:buChar char="•"/>
            </a:pPr>
            <a:endParaRPr lang="pt-BR" dirty="0"/>
          </a:p>
          <a:p>
            <a:pPr marL="285750" indent="-285750" algn="just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 botões de "Login" e "Cadastre-se".</a:t>
            </a:r>
            <a:endParaRPr lang="pt-BR" dirty="0"/>
          </a:p>
          <a:p>
            <a:pPr marL="285750" indent="-285750" algn="just">
              <a:buFont typeface="Arial"/>
              <a:buChar char="•"/>
            </a:pPr>
            <a:endParaRPr lang="pt-BR" dirty="0"/>
          </a:p>
          <a:p>
            <a:pPr marL="285750" indent="-285750" algn="just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 Título e Slogan: O nome "</a:t>
            </a:r>
            <a:r>
              <a:rPr lang="pt-BR" err="1">
                <a:ea typeface="+mn-lt"/>
                <a:cs typeface="+mn-lt"/>
              </a:rPr>
              <a:t>OrçaTudo</a:t>
            </a:r>
            <a:r>
              <a:rPr lang="pt-BR" dirty="0">
                <a:ea typeface="+mn-lt"/>
                <a:cs typeface="+mn-lt"/>
              </a:rPr>
              <a:t>" é destacado como título principal. Abaixo, um slogan curto e impactante que representa a proposta da marca.</a:t>
            </a:r>
            <a:endParaRPr lang="pt-BR" dirty="0"/>
          </a:p>
          <a:p>
            <a:pPr marL="285750" indent="-285750" algn="just">
              <a:buFont typeface="Arial"/>
              <a:buChar char="•"/>
            </a:pPr>
            <a:endParaRPr lang="pt-BR" dirty="0"/>
          </a:p>
          <a:p>
            <a:pPr marL="285750" indent="-285750" algn="just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 Imagem ao lado de um texto persuasivo ou marketing que explica os benefícios do serviço oferecido pela plataforma.</a:t>
            </a:r>
            <a:endParaRPr lang="pt-BR" dirty="0"/>
          </a:p>
          <a:p>
            <a:pPr marL="285750" indent="-285750" algn="just">
              <a:buFont typeface="Arial"/>
              <a:buChar char="•"/>
            </a:pPr>
            <a:endParaRPr lang="pt-BR" dirty="0"/>
          </a:p>
          <a:p>
            <a:pPr marL="285750" indent="-285750" algn="just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Ícones de Processo:</a:t>
            </a:r>
            <a:endParaRPr lang="pt-BR" dirty="0"/>
          </a:p>
          <a:p>
            <a:pPr marL="285750" indent="-285750" algn="just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Uma sequência de quatro ícones acompanhados de descrições curtas que explicam o processo de uso do serviço:</a:t>
            </a:r>
            <a:endParaRPr lang="pt-BR" dirty="0"/>
          </a:p>
          <a:p>
            <a:pPr marL="285750" indent="-285750" algn="just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Crie sua Solicitação</a:t>
            </a:r>
            <a:endParaRPr lang="pt-BR" dirty="0"/>
          </a:p>
          <a:p>
            <a:pPr marL="285750" indent="-285750" algn="just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Receba Propostas de Fornecedores</a:t>
            </a:r>
            <a:endParaRPr lang="pt-BR" dirty="0"/>
          </a:p>
          <a:p>
            <a:pPr marL="285750" indent="-285750" algn="just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Compare e Escolha a Melhor Opção</a:t>
            </a:r>
            <a:endParaRPr lang="pt-BR" dirty="0"/>
          </a:p>
          <a:p>
            <a:pPr marL="285750" indent="-285750" algn="just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Finalize e Economize  </a:t>
            </a:r>
          </a:p>
          <a:p>
            <a:pPr marL="285750" indent="-285750">
              <a:buFont typeface="Arial"/>
              <a:buChar char="•"/>
            </a:pPr>
            <a:endParaRPr lang="pt-BR" sz="16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42A2F2B-D104-304B-1492-B3BBB585965A}"/>
              </a:ext>
            </a:extLst>
          </p:cNvPr>
          <p:cNvSpPr txBox="1"/>
          <p:nvPr/>
        </p:nvSpPr>
        <p:spPr>
          <a:xfrm>
            <a:off x="1113487" y="1464015"/>
            <a:ext cx="37205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/>
              <a:t>Requisitos Funcionais</a:t>
            </a:r>
          </a:p>
        </p:txBody>
      </p:sp>
    </p:spTree>
    <p:extLst>
      <p:ext uri="{BB962C8B-B14F-4D97-AF65-F5344CB8AC3E}">
        <p14:creationId xmlns:p14="http://schemas.microsoft.com/office/powerpoint/2010/main" val="26448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76E22-E7A7-C462-157A-9F472D537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365283EA-D962-1157-ABC8-02C06156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Equipe_</a:t>
            </a:r>
            <a:r>
              <a:rPr lang="pt-BR"/>
              <a:t>03</a:t>
            </a:r>
            <a:endParaRPr lang="pt-BR" noProof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06DD3AB1-71C5-DB09-60B9-62E336230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13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2A308345-E182-4DD5-AEEE-B4B0E2C4DA8A}"/>
              </a:ext>
            </a:extLst>
          </p:cNvPr>
          <p:cNvSpPr txBox="1">
            <a:spLocks/>
          </p:cNvSpPr>
          <p:nvPr/>
        </p:nvSpPr>
        <p:spPr>
          <a:xfrm>
            <a:off x="1497558" y="764704"/>
            <a:ext cx="6397054" cy="5042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215BF90-D743-C64E-3705-DFE26BA10E56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50B2D670-2084-930A-A0BB-10B8F81E1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2BA5BCFE-6731-AFD1-12F0-3298B61B0E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2E90C3C1-FDBC-01B7-9E0D-D8353719A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77707716-2068-7A41-FEB3-4AEF587C9EB1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492E4ABA-D55F-1180-9735-43905AACAC8C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6DD3E530-0042-8B68-E7AC-A4D3EB610447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DEA00847-E8FE-3455-01BF-638F34D7E043}"/>
              </a:ext>
            </a:extLst>
          </p:cNvPr>
          <p:cNvSpPr txBox="1"/>
          <p:nvPr/>
        </p:nvSpPr>
        <p:spPr>
          <a:xfrm>
            <a:off x="1152524" y="2167120"/>
            <a:ext cx="973143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600" dirty="0">
                <a:ea typeface="+mn-lt"/>
                <a:cs typeface="+mn-lt"/>
              </a:rPr>
              <a:t>  </a:t>
            </a:r>
            <a:r>
              <a:rPr lang="pt-BR" dirty="0">
                <a:ea typeface="+mn-lt"/>
                <a:cs typeface="+mn-lt"/>
              </a:rPr>
              <a:t>2. Dashboard </a:t>
            </a:r>
            <a:endParaRPr lang="pt-BR" dirty="0"/>
          </a:p>
          <a:p>
            <a:pPr algn="just"/>
            <a:endParaRPr lang="pt-BR" dirty="0"/>
          </a:p>
          <a:p>
            <a:pPr marL="285750" indent="-285750" algn="just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 Funcionalidade de Criação de Cotação;</a:t>
            </a:r>
            <a:endParaRPr lang="pt-BR" dirty="0"/>
          </a:p>
          <a:p>
            <a:pPr marL="285750" indent="-285750" algn="just">
              <a:buFont typeface="Arial"/>
              <a:buChar char="•"/>
            </a:pPr>
            <a:endParaRPr lang="pt-BR" dirty="0"/>
          </a:p>
          <a:p>
            <a:pPr marL="285750" indent="-285750" algn="just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Funcionalidade de Histórico;</a:t>
            </a:r>
            <a:endParaRPr lang="pt-BR" dirty="0"/>
          </a:p>
          <a:p>
            <a:pPr marL="285750" indent="-285750" algn="just">
              <a:buFont typeface="Arial"/>
              <a:buChar char="•"/>
            </a:pPr>
            <a:endParaRPr lang="pt-BR" dirty="0"/>
          </a:p>
          <a:p>
            <a:pPr marL="285750" indent="-285750" algn="just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 Visualização de Resumos de Atividades;</a:t>
            </a:r>
            <a:endParaRPr lang="pt-BR" dirty="0"/>
          </a:p>
          <a:p>
            <a:pPr marL="285750" indent="-285750" algn="just">
              <a:buFont typeface="Arial"/>
              <a:buChar char="•"/>
            </a:pPr>
            <a:endParaRPr lang="pt-BR" dirty="0"/>
          </a:p>
          <a:p>
            <a:pPr marL="285750" indent="-285750" algn="just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 Visualização de Gráficos e Relatórios.</a:t>
            </a:r>
            <a:endParaRPr lang="pt-BR" dirty="0"/>
          </a:p>
          <a:p>
            <a:pPr marL="285750" indent="-285750">
              <a:buFont typeface="Arial"/>
              <a:buChar char="•"/>
            </a:pPr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1451D39-A96C-4563-BCF6-E4130098A67B}"/>
              </a:ext>
            </a:extLst>
          </p:cNvPr>
          <p:cNvSpPr txBox="1"/>
          <p:nvPr/>
        </p:nvSpPr>
        <p:spPr>
          <a:xfrm>
            <a:off x="1165484" y="1540508"/>
            <a:ext cx="32043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/>
              <a:t>Requisitos Funcionais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11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1AA25-B4D3-A022-9833-2185B2961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5BD308F5-D286-BCE1-08E0-D5715EDC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Equipe_</a:t>
            </a:r>
            <a:r>
              <a:rPr lang="pt-BR"/>
              <a:t>03</a:t>
            </a:r>
            <a:endParaRPr lang="pt-BR" noProof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20489218-B55C-B65C-DAE1-29533D936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14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D0DF9ECC-5688-628B-78E1-41332A40AF78}"/>
              </a:ext>
            </a:extLst>
          </p:cNvPr>
          <p:cNvSpPr txBox="1">
            <a:spLocks/>
          </p:cNvSpPr>
          <p:nvPr/>
        </p:nvSpPr>
        <p:spPr>
          <a:xfrm>
            <a:off x="1497558" y="576953"/>
            <a:ext cx="6397054" cy="5042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5ECE7F8A-6D4F-4FB3-361B-986A6847CC15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212C2807-15CC-EEE6-6B0B-AAD963D81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643B70E3-355F-2056-AB93-2EA30E91B0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AE702350-DB2C-D4FD-8917-1F41BAF99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953EDD91-F8E0-F296-3E8B-436CD82D79C9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F0E2BAD7-0ECC-446C-52F0-2F7B3873F7A5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CD197B6C-F0C4-18D0-EA87-712724569C2E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15896E78-EC0F-2592-593F-07C9BF9964EB}"/>
              </a:ext>
            </a:extLst>
          </p:cNvPr>
          <p:cNvSpPr txBox="1">
            <a:spLocks/>
          </p:cNvSpPr>
          <p:nvPr/>
        </p:nvSpPr>
        <p:spPr>
          <a:xfrm>
            <a:off x="1022226" y="2708920"/>
            <a:ext cx="5184436" cy="2806735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endParaRPr lang="pt-BR" sz="2000">
              <a:ea typeface="+mn-lt"/>
              <a:cs typeface="+mn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3F53FFC-D4DA-405E-0C3E-47C1F4C50295}"/>
              </a:ext>
            </a:extLst>
          </p:cNvPr>
          <p:cNvSpPr txBox="1"/>
          <p:nvPr/>
        </p:nvSpPr>
        <p:spPr>
          <a:xfrm>
            <a:off x="1090016" y="1622410"/>
            <a:ext cx="9811796" cy="52937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+mn-lt"/>
                <a:cs typeface="+mn-lt"/>
              </a:rPr>
              <a:t>  3</a:t>
            </a:r>
            <a:r>
              <a:rPr lang="pt-BR" sz="1600" dirty="0">
                <a:ea typeface="+mn-lt"/>
                <a:cs typeface="+mn-lt"/>
              </a:rPr>
              <a:t>. Tela perfil Fornecedor </a:t>
            </a:r>
            <a:endParaRPr lang="pt-BR" sz="1600" dirty="0"/>
          </a:p>
          <a:p>
            <a:endParaRPr lang="pt-BR" sz="1600" dirty="0"/>
          </a:p>
          <a:p>
            <a:pPr marL="285750" indent="-285750" algn="just">
              <a:buFont typeface="Arial"/>
              <a:buChar char="•"/>
            </a:pPr>
            <a:r>
              <a:rPr lang="pt-BR" sz="1600" dirty="0">
                <a:ea typeface="+mn-lt"/>
                <a:cs typeface="+mn-lt"/>
              </a:rPr>
              <a:t> Visualização do Perfil: O sistema deve permitir que o fornecedor visualize seu nome, avaliação, uma  breve descrição sobre a empresa, razão social, CNPJ, e-mail e telefone de contato.</a:t>
            </a:r>
            <a:endParaRPr lang="pt-BR" sz="1600" dirty="0"/>
          </a:p>
          <a:p>
            <a:pPr marL="285750" indent="-285750" algn="just">
              <a:buFont typeface="Arial"/>
              <a:buChar char="•"/>
            </a:pPr>
            <a:endParaRPr lang="pt-BR" sz="1600" dirty="0"/>
          </a:p>
          <a:p>
            <a:pPr marL="285750" indent="-285750" algn="just">
              <a:buFont typeface="Arial"/>
              <a:buChar char="•"/>
            </a:pPr>
            <a:r>
              <a:rPr lang="pt-BR" sz="1600" dirty="0">
                <a:ea typeface="+mn-lt"/>
                <a:cs typeface="+mn-lt"/>
              </a:rPr>
              <a:t>  Edição de Perfil: </a:t>
            </a:r>
            <a:endParaRPr lang="pt-BR" sz="1600" dirty="0"/>
          </a:p>
          <a:p>
            <a:pPr marL="285750" indent="-285750" algn="just">
              <a:buFont typeface="Arial"/>
              <a:buChar char="•"/>
            </a:pPr>
            <a:r>
              <a:rPr lang="pt-BR" sz="1600" dirty="0">
                <a:ea typeface="+mn-lt"/>
                <a:cs typeface="+mn-lt"/>
              </a:rPr>
              <a:t> Nome da empresa</a:t>
            </a:r>
            <a:endParaRPr lang="pt-BR" sz="1600" dirty="0"/>
          </a:p>
          <a:p>
            <a:pPr marL="285750" indent="-285750" algn="just">
              <a:buFont typeface="Arial"/>
              <a:buChar char="•"/>
            </a:pPr>
            <a:r>
              <a:rPr lang="pt-BR" sz="1600" dirty="0">
                <a:ea typeface="+mn-lt"/>
                <a:cs typeface="+mn-lt"/>
              </a:rPr>
              <a:t> Descrição da empresa</a:t>
            </a:r>
            <a:endParaRPr lang="pt-BR" sz="1600" dirty="0"/>
          </a:p>
          <a:p>
            <a:pPr marL="285750" indent="-285750" algn="just">
              <a:buFont typeface="Arial"/>
              <a:buChar char="•"/>
            </a:pPr>
            <a:r>
              <a:rPr lang="pt-BR" sz="1600" dirty="0">
                <a:ea typeface="+mn-lt"/>
                <a:cs typeface="+mn-lt"/>
              </a:rPr>
              <a:t> Razão social</a:t>
            </a:r>
            <a:endParaRPr lang="pt-BR" sz="1600" dirty="0"/>
          </a:p>
          <a:p>
            <a:pPr marL="285750" indent="-285750" algn="just">
              <a:buFont typeface="Arial"/>
              <a:buChar char="•"/>
            </a:pPr>
            <a:r>
              <a:rPr lang="pt-BR" sz="1600" dirty="0">
                <a:ea typeface="+mn-lt"/>
                <a:cs typeface="+mn-lt"/>
              </a:rPr>
              <a:t> CNPJ</a:t>
            </a:r>
            <a:endParaRPr lang="pt-BR" sz="1600" dirty="0"/>
          </a:p>
          <a:p>
            <a:pPr marL="285750" indent="-285750" algn="just">
              <a:buFont typeface="Arial"/>
              <a:buChar char="•"/>
            </a:pPr>
            <a:r>
              <a:rPr lang="pt-BR" sz="1600" dirty="0">
                <a:ea typeface="+mn-lt"/>
                <a:cs typeface="+mn-lt"/>
              </a:rPr>
              <a:t> E-mail</a:t>
            </a:r>
            <a:endParaRPr lang="pt-BR" sz="1600" dirty="0"/>
          </a:p>
          <a:p>
            <a:pPr marL="285750" indent="-285750" algn="just">
              <a:buFont typeface="Arial"/>
              <a:buChar char="•"/>
            </a:pPr>
            <a:r>
              <a:rPr lang="pt-BR" sz="1600" dirty="0">
                <a:ea typeface="+mn-lt"/>
                <a:cs typeface="+mn-lt"/>
              </a:rPr>
              <a:t> Telefone de contato</a:t>
            </a:r>
            <a:endParaRPr lang="pt-BR" sz="1600" dirty="0"/>
          </a:p>
          <a:p>
            <a:pPr marL="285750" indent="-285750" algn="just">
              <a:buFont typeface="Arial"/>
              <a:buChar char="•"/>
            </a:pPr>
            <a:r>
              <a:rPr lang="pt-BR" sz="1600" dirty="0">
                <a:ea typeface="+mn-lt"/>
                <a:cs typeface="+mn-lt"/>
              </a:rPr>
              <a:t> Endereço e área de atuação</a:t>
            </a:r>
            <a:endParaRPr lang="pt-BR" sz="1600" dirty="0"/>
          </a:p>
          <a:p>
            <a:pPr marL="285750" indent="-285750" algn="just">
              <a:buFont typeface="Arial"/>
              <a:buChar char="•"/>
            </a:pPr>
            <a:endParaRPr lang="pt-BR" sz="1600" dirty="0"/>
          </a:p>
          <a:p>
            <a:pPr marL="285750" indent="-285750" algn="just">
              <a:buFont typeface="Arial"/>
              <a:buChar char="•"/>
            </a:pPr>
            <a:r>
              <a:rPr lang="pt-BR" sz="1600" dirty="0">
                <a:ea typeface="+mn-lt"/>
                <a:cs typeface="+mn-lt"/>
              </a:rPr>
              <a:t>  Botão de Gerenciamento: Deve existir um botão "Gerenciar"</a:t>
            </a:r>
            <a:endParaRPr lang="pt-BR" sz="1600" dirty="0"/>
          </a:p>
          <a:p>
            <a:pPr marL="285750" indent="-285750" algn="just">
              <a:buFont typeface="Arial"/>
              <a:buChar char="•"/>
            </a:pPr>
            <a:endParaRPr lang="pt-BR" sz="1600" dirty="0"/>
          </a:p>
          <a:p>
            <a:pPr marL="285750" indent="-285750" algn="just">
              <a:buFont typeface="Arial"/>
              <a:buChar char="•"/>
            </a:pPr>
            <a:r>
              <a:rPr lang="pt-BR" sz="1600" dirty="0">
                <a:ea typeface="+mn-lt"/>
                <a:cs typeface="+mn-lt"/>
              </a:rPr>
              <a:t>  Funcionalidade de Sair da Conta</a:t>
            </a:r>
            <a:endParaRPr lang="pt-BR" sz="1600" dirty="0"/>
          </a:p>
          <a:p>
            <a:pPr marL="285750" indent="-285750" algn="just">
              <a:buFont typeface="Arial"/>
              <a:buChar char="•"/>
            </a:pPr>
            <a:endParaRPr lang="pt-BR" sz="1600" dirty="0"/>
          </a:p>
          <a:p>
            <a:pPr marL="285750" indent="-285750" algn="just">
              <a:buFont typeface="Arial"/>
              <a:buChar char="•"/>
            </a:pPr>
            <a:r>
              <a:rPr lang="pt-BR" sz="1600" dirty="0">
                <a:ea typeface="+mn-lt"/>
                <a:cs typeface="+mn-lt"/>
              </a:rPr>
              <a:t>  Gerenciamento de Segurança: O sistema deve permitir que o fornecedor altere sua senha, garantindo a segurança de sua conta.</a:t>
            </a:r>
            <a:endParaRPr lang="pt-BR" sz="1600" dirty="0"/>
          </a:p>
          <a:p>
            <a:endParaRPr lang="pt-BR" sz="160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3830852-ADC4-6D86-624F-B9BA5524B078}"/>
              </a:ext>
            </a:extLst>
          </p:cNvPr>
          <p:cNvSpPr txBox="1"/>
          <p:nvPr/>
        </p:nvSpPr>
        <p:spPr>
          <a:xfrm>
            <a:off x="1246583" y="1102883"/>
            <a:ext cx="273786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/>
              <a:t>Requisitos Funcionais</a:t>
            </a:r>
          </a:p>
        </p:txBody>
      </p:sp>
    </p:spTree>
    <p:extLst>
      <p:ext uri="{BB962C8B-B14F-4D97-AF65-F5344CB8AC3E}">
        <p14:creationId xmlns:p14="http://schemas.microsoft.com/office/powerpoint/2010/main" val="265908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CEDAD-F2E1-AC9F-3DE3-60E2E762B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83256AA4-5DEA-9CDB-F2FC-5BF331B94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Equipe_</a:t>
            </a:r>
            <a:r>
              <a:rPr lang="pt-BR"/>
              <a:t>03</a:t>
            </a:r>
            <a:endParaRPr lang="pt-BR" noProof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AA66079C-8535-6083-CB01-A331B95A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15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3F63A15-4693-E33B-3E19-DFD9C93E77EC}"/>
              </a:ext>
            </a:extLst>
          </p:cNvPr>
          <p:cNvSpPr txBox="1">
            <a:spLocks/>
          </p:cNvSpPr>
          <p:nvPr/>
        </p:nvSpPr>
        <p:spPr>
          <a:xfrm>
            <a:off x="1497558" y="764704"/>
            <a:ext cx="6397054" cy="5042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12C06A7D-2B14-A1BB-C737-6825A9F64CE5}"/>
              </a:ext>
            </a:extLst>
          </p:cNvPr>
          <p:cNvSpPr txBox="1">
            <a:spLocks/>
          </p:cNvSpPr>
          <p:nvPr/>
        </p:nvSpPr>
        <p:spPr>
          <a:xfrm>
            <a:off x="1165580" y="1500113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/>
              <a:t>Requisitos Funcionais</a:t>
            </a:r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4A95B09-D879-5E3C-DF1C-04648012DBB4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35C9389A-952F-E77E-1DC3-8266D45D7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64B73CEB-A7AD-A2E1-297D-AC61F3AAD3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8FDB3FE9-A8F7-587A-1485-EA7D7DFCF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ED55CCD3-E14A-D345-D356-FE318E81EB5C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E23F6B7B-E8E6-B14B-6AC0-2881506A68ED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39ADA492-3347-136A-FEAA-77CD463D93E5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4D8D6B70-2D9B-4FD6-4710-B8057F75671B}"/>
              </a:ext>
            </a:extLst>
          </p:cNvPr>
          <p:cNvSpPr txBox="1"/>
          <p:nvPr/>
        </p:nvSpPr>
        <p:spPr>
          <a:xfrm>
            <a:off x="1090016" y="2113543"/>
            <a:ext cx="9811796" cy="4770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     </a:t>
            </a:r>
            <a:r>
              <a:rPr lang="pt-BR" dirty="0">
                <a:ea typeface="+mn-lt"/>
                <a:cs typeface="+mn-lt"/>
              </a:rPr>
              <a:t>4. Tela perfil Usuário </a:t>
            </a:r>
            <a:endParaRPr lang="pt-BR" dirty="0"/>
          </a:p>
          <a:p>
            <a:endParaRPr lang="pt-BR" dirty="0"/>
          </a:p>
          <a:p>
            <a:pPr marL="285750" indent="-285750" algn="just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 Visualização de Perfil:</a:t>
            </a:r>
            <a:endParaRPr lang="pt-BR" dirty="0"/>
          </a:p>
          <a:p>
            <a:pPr marL="285750" indent="-285750" algn="just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O sistema deve permitir que o usuário visualize seu nome completo, e-mail, CNPJ/CPF, telefone de contato, endereço, biografia e outras informações cadastradas.</a:t>
            </a:r>
            <a:endParaRPr lang="pt-BR" dirty="0"/>
          </a:p>
          <a:p>
            <a:pPr marL="285750" indent="-285750" algn="just">
              <a:buFont typeface="Arial"/>
              <a:buChar char="•"/>
            </a:pPr>
            <a:endParaRPr lang="pt-BR" dirty="0"/>
          </a:p>
          <a:p>
            <a:pPr marL="285750" indent="-285750" algn="just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Edição de Perfil:</a:t>
            </a:r>
            <a:endParaRPr lang="pt-BR" dirty="0"/>
          </a:p>
          <a:p>
            <a:pPr marL="285750" indent="-285750" algn="just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O sistema deve permitir que o usuário edite todas as informações pessoais cadastradas, incluindo nome, e-mail, CNPJ/CPF, telefone de contato, endereço e biografia.</a:t>
            </a:r>
            <a:endParaRPr lang="pt-BR" dirty="0"/>
          </a:p>
          <a:p>
            <a:pPr marL="285750" indent="-285750" algn="just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A edição deve ser intuitiva e salvar as alterações de forma segura.</a:t>
            </a:r>
            <a:endParaRPr lang="pt-BR" dirty="0"/>
          </a:p>
          <a:p>
            <a:pPr marL="285750" indent="-285750" algn="just">
              <a:buFont typeface="Arial"/>
              <a:buChar char="•"/>
            </a:pPr>
            <a:endParaRPr lang="pt-BR" dirty="0"/>
          </a:p>
          <a:p>
            <a:pPr marL="285750" indent="-285750" algn="just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 Gerenciamento de Segurança:</a:t>
            </a:r>
            <a:endParaRPr lang="pt-BR" dirty="0"/>
          </a:p>
          <a:p>
            <a:pPr marL="285750" indent="-285750" algn="just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O sistema deve permitir que o usuário altere sua senha, garantindo a segurança de sua conta.</a:t>
            </a:r>
            <a:endParaRPr lang="pt-BR" dirty="0"/>
          </a:p>
          <a:p>
            <a:pPr marL="285750" indent="-285750" algn="just">
              <a:buFont typeface="Arial"/>
              <a:buChar char="•"/>
            </a:pPr>
            <a:endParaRPr lang="pt-BR" dirty="0"/>
          </a:p>
          <a:p>
            <a:pPr marL="285750" indent="-285750" algn="just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 Funcionalidade de Sair da Conta</a:t>
            </a:r>
            <a:endParaRPr lang="pt-BR" dirty="0"/>
          </a:p>
          <a:p>
            <a:pPr marL="285750" indent="-285750">
              <a:buFont typeface="Arial"/>
              <a:buChar char="•"/>
            </a:pPr>
            <a:endParaRPr lang="pt-BR" sz="1600"/>
          </a:p>
        </p:txBody>
      </p:sp>
    </p:spTree>
    <p:extLst>
      <p:ext uri="{BB962C8B-B14F-4D97-AF65-F5344CB8AC3E}">
        <p14:creationId xmlns:p14="http://schemas.microsoft.com/office/powerpoint/2010/main" val="131049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Equipe_</a:t>
            </a:r>
            <a:r>
              <a:rPr lang="pt-BR"/>
              <a:t>03</a:t>
            </a:r>
            <a:endParaRPr lang="pt-BR" noProof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16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EAE2EC6-50B5-4B75-AE8D-6816CDB5B09B}"/>
              </a:ext>
            </a:extLst>
          </p:cNvPr>
          <p:cNvSpPr txBox="1">
            <a:spLocks/>
          </p:cNvSpPr>
          <p:nvPr/>
        </p:nvSpPr>
        <p:spPr>
          <a:xfrm>
            <a:off x="1353542" y="753524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FB23B6A-E3E4-4F5D-A96C-1495EB9B2116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4297946-4423-43F2-A991-4D430E9AD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CCE0FCD3-9B25-4061-AEC4-5B765D9F95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CAA57F3-AD9A-46F7-9665-AC00F5E73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6ED13EDF-95AF-4104-A86B-E97B89BD49D1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6EAFD045-C0A9-47BA-B43C-E4779B63A41E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572A3F85-F5BD-47C8-B236-8842076699EB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260E5CE8-00C0-EA31-E5D1-083E9140A81E}"/>
              </a:ext>
            </a:extLst>
          </p:cNvPr>
          <p:cNvSpPr txBox="1">
            <a:spLocks/>
          </p:cNvSpPr>
          <p:nvPr/>
        </p:nvSpPr>
        <p:spPr>
          <a:xfrm>
            <a:off x="1262178" y="2654423"/>
            <a:ext cx="9220776" cy="2938509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b="1" dirty="0"/>
              <a:t>Scrum</a:t>
            </a:r>
            <a:r>
              <a:rPr lang="pt-BR" sz="1800" dirty="0"/>
              <a:t> é uma metodologia ágil usada principalmente no desenvolvimento de software, mas aplicável a diversos tipos de projetos. Ela se baseia em ciclos curtos de trabalho chamados </a:t>
            </a:r>
            <a:r>
              <a:rPr lang="pt-BR" sz="1800" b="1" dirty="0"/>
              <a:t>sprints</a:t>
            </a:r>
            <a:r>
              <a:rPr lang="pt-BR" sz="1800" dirty="0"/>
              <a:t>, que normalmente duram de 1 a 4 semanas.</a:t>
            </a:r>
          </a:p>
          <a:p>
            <a:pPr marL="246380" indent="-246380"/>
            <a:r>
              <a:rPr lang="pt-BR" sz="1800" dirty="0">
                <a:ea typeface="+mn-lt"/>
                <a:cs typeface="+mn-lt"/>
              </a:rPr>
              <a:t>Reuniões Semanais;</a:t>
            </a:r>
          </a:p>
          <a:p>
            <a:pPr marL="246380" indent="-246380"/>
            <a:r>
              <a:rPr lang="pt-BR" sz="1800" dirty="0">
                <a:ea typeface="+mn-lt"/>
                <a:cs typeface="+mn-lt"/>
              </a:rPr>
              <a:t>Entregas Constantes;</a:t>
            </a:r>
          </a:p>
          <a:p>
            <a:pPr marL="246380" indent="-246380"/>
            <a:r>
              <a:rPr lang="pt-BR" sz="1800" dirty="0">
                <a:ea typeface="+mn-lt"/>
                <a:cs typeface="+mn-lt"/>
              </a:rPr>
              <a:t>Definições de Metas;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4977F92-6F7E-5768-A98A-6CED65E4CACB}"/>
              </a:ext>
            </a:extLst>
          </p:cNvPr>
          <p:cNvSpPr txBox="1"/>
          <p:nvPr/>
        </p:nvSpPr>
        <p:spPr>
          <a:xfrm>
            <a:off x="1252560" y="1787698"/>
            <a:ext cx="433149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>
                <a:ea typeface="+mn-lt"/>
                <a:cs typeface="+mn-lt"/>
              </a:rPr>
              <a:t>Metodologia Ágil/Scrum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75631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7A382-2AB7-32C9-7D1A-1AD7F9AB6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1C5034A8-8178-8C73-4333-5592198A2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12180" y="6490296"/>
            <a:ext cx="3974065" cy="365125"/>
          </a:xfrm>
        </p:spPr>
        <p:txBody>
          <a:bodyPr/>
          <a:lstStyle/>
          <a:p>
            <a:pPr rtl="0"/>
            <a:r>
              <a:rPr lang="pt-BR" noProof="0"/>
              <a:t>Equipe_</a:t>
            </a:r>
            <a:r>
              <a:rPr lang="pt-BR"/>
              <a:t>03</a:t>
            </a:r>
            <a:endParaRPr lang="pt-BR" noProof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22125EBC-D194-9C42-A72E-1AA15660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17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4D0D5600-2B55-04DE-5D30-9D8703605BEF}"/>
              </a:ext>
            </a:extLst>
          </p:cNvPr>
          <p:cNvSpPr txBox="1">
            <a:spLocks/>
          </p:cNvSpPr>
          <p:nvPr/>
        </p:nvSpPr>
        <p:spPr>
          <a:xfrm>
            <a:off x="1326753" y="557071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151836F-ABBF-D2E5-447F-459BC996A5B9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C6C6B1F5-5E48-1C99-F356-350371113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117ABC08-0F31-0BC5-C3C8-9DC1A8F31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5A29C2D7-D0F2-3A4F-D339-5606E1216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781D086C-A990-F637-B455-FECEA8D947D0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02AA04DE-DD7A-7BC2-5B5A-19597CA02A15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8F585DC9-CC13-68AA-E154-83F0F2B9A8EB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5C2B1A56-1678-1841-3DF9-BEA2A9C1133D}"/>
              </a:ext>
            </a:extLst>
          </p:cNvPr>
          <p:cNvSpPr txBox="1">
            <a:spLocks/>
          </p:cNvSpPr>
          <p:nvPr/>
        </p:nvSpPr>
        <p:spPr>
          <a:xfrm>
            <a:off x="1330346" y="2244783"/>
            <a:ext cx="2134107" cy="458226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r>
              <a:rPr lang="pt-BR" sz="1800"/>
              <a:t>Tela Home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275BF31-753D-9876-F036-8C1B3F5D0EB2}"/>
              </a:ext>
            </a:extLst>
          </p:cNvPr>
          <p:cNvSpPr txBox="1"/>
          <p:nvPr/>
        </p:nvSpPr>
        <p:spPr>
          <a:xfrm>
            <a:off x="1271849" y="1577514"/>
            <a:ext cx="43773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 err="1"/>
              <a:t>Wireframe</a:t>
            </a:r>
            <a:r>
              <a:rPr lang="pt-BR" sz="2000" b="1" dirty="0"/>
              <a:t> Baixa Fidelidade</a:t>
            </a:r>
          </a:p>
        </p:txBody>
      </p:sp>
      <p:pic>
        <p:nvPicPr>
          <p:cNvPr id="2" name="Imagem 1" descr="01 Tela_Home.jpg">
            <a:extLst>
              <a:ext uri="{FF2B5EF4-FFF2-40B4-BE49-F238E27FC236}">
                <a16:creationId xmlns:a16="http://schemas.microsoft.com/office/drawing/2014/main" id="{C3321AE5-295F-9CE6-80F1-6C94EC175F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1444" y="2693281"/>
            <a:ext cx="6591830" cy="374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5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19723-D41F-0508-ADB4-23EC8733B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2F18D814-7A61-06D6-B64C-45CD121C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12180" y="6490296"/>
            <a:ext cx="3974065" cy="365125"/>
          </a:xfrm>
        </p:spPr>
        <p:txBody>
          <a:bodyPr/>
          <a:lstStyle/>
          <a:p>
            <a:pPr rtl="0"/>
            <a:r>
              <a:rPr lang="pt-BR" noProof="0"/>
              <a:t>Equipe_</a:t>
            </a:r>
            <a:r>
              <a:rPr lang="pt-BR"/>
              <a:t>03</a:t>
            </a:r>
            <a:endParaRPr lang="pt-BR" noProof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01513B5D-FC97-88EE-82CD-37FF406D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18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0AF7E859-98FE-D1D7-F3E9-68E688BB76F0}"/>
              </a:ext>
            </a:extLst>
          </p:cNvPr>
          <p:cNvSpPr txBox="1">
            <a:spLocks/>
          </p:cNvSpPr>
          <p:nvPr/>
        </p:nvSpPr>
        <p:spPr>
          <a:xfrm>
            <a:off x="1326753" y="557071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0A779DE-0594-30C2-7509-8415FC484029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F2C48B59-CC8E-C6D1-2068-97C70F606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1BD49EDD-6656-6BF6-FACC-B4ABD59C0B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8E4BAB2B-4CE0-E1BA-1456-E0282A1A4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A160DB62-8E25-7F1E-5DBD-E830F8107DBE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D4BB562B-CD7F-1576-2A83-AA744AC5AF84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9C286C43-1D58-A828-82CB-E73FA6B8DF85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2CC9A8BE-C6EF-9F52-F6CB-FDE433433498}"/>
              </a:ext>
            </a:extLst>
          </p:cNvPr>
          <p:cNvSpPr txBox="1">
            <a:spLocks/>
          </p:cNvSpPr>
          <p:nvPr/>
        </p:nvSpPr>
        <p:spPr>
          <a:xfrm>
            <a:off x="1330346" y="2186251"/>
            <a:ext cx="2134107" cy="458226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r>
              <a:rPr lang="pt-BR" sz="1800"/>
              <a:t>Tela Cadastro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D4745AA-1499-FB1C-0164-E7131E489091}"/>
              </a:ext>
            </a:extLst>
          </p:cNvPr>
          <p:cNvSpPr txBox="1"/>
          <p:nvPr/>
        </p:nvSpPr>
        <p:spPr>
          <a:xfrm>
            <a:off x="1271849" y="1538493"/>
            <a:ext cx="43773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 err="1"/>
              <a:t>Wireframe</a:t>
            </a:r>
            <a:r>
              <a:rPr lang="pt-BR" sz="2000" b="1" dirty="0"/>
              <a:t> Baixa Fidelidade</a:t>
            </a:r>
          </a:p>
        </p:txBody>
      </p:sp>
      <p:pic>
        <p:nvPicPr>
          <p:cNvPr id="4" name="Imagem 3" descr="02 Tela_Cadastro.jpg">
            <a:extLst>
              <a:ext uri="{FF2B5EF4-FFF2-40B4-BE49-F238E27FC236}">
                <a16:creationId xmlns:a16="http://schemas.microsoft.com/office/drawing/2014/main" id="{F81AABB9-4CD3-6A20-8C5E-E387AC9B24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3844" y="2642329"/>
            <a:ext cx="6788280" cy="381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5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93BCE-173D-394A-D56C-9F35284CC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03CB878-00CD-D69C-AC55-2FABAFCEB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12180" y="6490296"/>
            <a:ext cx="3974065" cy="365125"/>
          </a:xfrm>
        </p:spPr>
        <p:txBody>
          <a:bodyPr/>
          <a:lstStyle/>
          <a:p>
            <a:pPr rtl="0"/>
            <a:r>
              <a:rPr lang="pt-BR" noProof="0"/>
              <a:t>Equipe_</a:t>
            </a:r>
            <a:r>
              <a:rPr lang="pt-BR"/>
              <a:t>03</a:t>
            </a:r>
            <a:endParaRPr lang="pt-BR" noProof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EF3D1C5F-AFE4-E90D-47E7-95B96C7E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19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B830057-8D7A-2444-EAF1-594329477B6D}"/>
              </a:ext>
            </a:extLst>
          </p:cNvPr>
          <p:cNvSpPr txBox="1">
            <a:spLocks/>
          </p:cNvSpPr>
          <p:nvPr/>
        </p:nvSpPr>
        <p:spPr>
          <a:xfrm>
            <a:off x="1326753" y="557071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20E63B0-BE4E-6534-B917-0B4DE40B1990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02DCE291-B6E4-9073-8F50-07A783C82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1ED6F7F4-BD25-CF4B-351C-6FD9A6A932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71BE1B82-CDB2-80C9-C500-2164AC240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B3ADD276-28AB-13FF-5994-D3112F739174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B96B5AED-95F9-1C8E-29B0-EEF968E4A8A6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40CB7B9A-A5A3-0984-C15E-B993E11DDE5E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BCAF7552-8A5D-73DF-2896-D1EE31AB6AB8}"/>
              </a:ext>
            </a:extLst>
          </p:cNvPr>
          <p:cNvSpPr txBox="1">
            <a:spLocks/>
          </p:cNvSpPr>
          <p:nvPr/>
        </p:nvSpPr>
        <p:spPr>
          <a:xfrm>
            <a:off x="1330346" y="2137474"/>
            <a:ext cx="2134107" cy="458226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r>
              <a:rPr lang="pt-BR" sz="1800"/>
              <a:t>Tela Login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4C2E391-48CE-6EA2-A42B-109F2285E4DC}"/>
              </a:ext>
            </a:extLst>
          </p:cNvPr>
          <p:cNvSpPr txBox="1"/>
          <p:nvPr/>
        </p:nvSpPr>
        <p:spPr>
          <a:xfrm>
            <a:off x="1271849" y="1518982"/>
            <a:ext cx="43773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 err="1"/>
              <a:t>Wireframe</a:t>
            </a:r>
            <a:r>
              <a:rPr lang="pt-BR" sz="2000" b="1" dirty="0"/>
              <a:t> Baixa Fidelidade</a:t>
            </a:r>
          </a:p>
        </p:txBody>
      </p:sp>
      <p:pic>
        <p:nvPicPr>
          <p:cNvPr id="4" name="Imagem 3" descr="03 Tela_login.jpg">
            <a:extLst>
              <a:ext uri="{FF2B5EF4-FFF2-40B4-BE49-F238E27FC236}">
                <a16:creationId xmlns:a16="http://schemas.microsoft.com/office/drawing/2014/main" id="{4D3AA81C-E6F9-7E18-1D2A-BC6A388889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0870" y="2589670"/>
            <a:ext cx="6922224" cy="386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2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Equipe_</a:t>
            </a:r>
            <a:r>
              <a:rPr lang="pt-BR"/>
              <a:t>03</a:t>
            </a:r>
            <a:endParaRPr lang="pt-BR" noProof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2</a:t>
            </a:fld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2629213" y="1077560"/>
            <a:ext cx="6397054" cy="731260"/>
          </a:xfrm>
        </p:spPr>
        <p:txBody>
          <a:bodyPr rtlCol="0">
            <a:normAutofit/>
          </a:bodyPr>
          <a:lstStyle/>
          <a:p>
            <a:r>
              <a:rPr lang="pt-BR" sz="3200">
                <a:solidFill>
                  <a:srgbClr val="35404A"/>
                </a:solidFill>
                <a:latin typeface="Euphemia"/>
                <a:cs typeface="Segoe UI"/>
              </a:rPr>
              <a:t>Apresentação Parcial TCC.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3421053" y="2048702"/>
            <a:ext cx="3969503" cy="6602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000" dirty="0"/>
              <a:t>Desenvolvimento de Sistemas</a:t>
            </a:r>
            <a:endParaRPr lang="pt-BR" dirty="0"/>
          </a:p>
        </p:txBody>
      </p:sp>
      <p:sp>
        <p:nvSpPr>
          <p:cNvPr id="4" name="Espaço reservado para conteúdo 13">
            <a:extLst>
              <a:ext uri="{FF2B5EF4-FFF2-40B4-BE49-F238E27FC236}">
                <a16:creationId xmlns:a16="http://schemas.microsoft.com/office/drawing/2014/main" id="{49246EFC-B76B-4F23-B7D8-9CEB9EDD4763}"/>
              </a:ext>
            </a:extLst>
          </p:cNvPr>
          <p:cNvSpPr txBox="1">
            <a:spLocks/>
          </p:cNvSpPr>
          <p:nvPr/>
        </p:nvSpPr>
        <p:spPr>
          <a:xfrm>
            <a:off x="1125860" y="2996952"/>
            <a:ext cx="8275777" cy="2376264"/>
          </a:xfrm>
          <a:prstGeom prst="rect">
            <a:avLst/>
          </a:prstGeom>
        </p:spPr>
        <p:txBody>
          <a:bodyPr lIns="91440" tIns="45720" rIns="91440" bIns="45720" rtlCol="0" anchor="t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r>
              <a:rPr lang="pt-BR" sz="2000" b="1" dirty="0"/>
              <a:t>Curso</a:t>
            </a:r>
            <a:r>
              <a:rPr lang="pt-BR" sz="2000" dirty="0"/>
              <a:t>: Desenvolvimento de Sistemas</a:t>
            </a:r>
            <a:endParaRPr lang="pt-BR" dirty="0"/>
          </a:p>
          <a:p>
            <a:pPr marL="246380" indent="-246380"/>
            <a:r>
              <a:rPr lang="pt-BR" sz="2000" b="1" dirty="0"/>
              <a:t>Semestre:</a:t>
            </a:r>
            <a:r>
              <a:rPr lang="pt-BR" sz="2000" dirty="0"/>
              <a:t> 2º de 2025</a:t>
            </a:r>
          </a:p>
          <a:p>
            <a:pPr marL="246380" indent="-246380"/>
            <a:r>
              <a:rPr lang="pt-BR" sz="2000" b="1" dirty="0"/>
              <a:t>Metodologia</a:t>
            </a:r>
            <a:r>
              <a:rPr lang="pt-BR" sz="2000" dirty="0"/>
              <a:t>: Metodologias Ágeis - Scrum</a:t>
            </a:r>
          </a:p>
          <a:p>
            <a:pPr marL="246380" indent="-246380"/>
            <a:r>
              <a:rPr lang="pt-BR" sz="2000" b="1" dirty="0"/>
              <a:t>Professor Orientador</a:t>
            </a:r>
            <a:r>
              <a:rPr lang="pt-BR" sz="2000" dirty="0"/>
              <a:t>: Paulo Rogério Neves de Oliveira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0B085A15-3FDB-4D33-BBA4-BA6DDD00F827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FF7345E4-EC70-4C4E-9C82-E9A7574E3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4" name="Imagem 13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15416457-33D5-4EDA-B7F7-F2E570107B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793F2D4A-1208-4EE0-AD80-2E0861402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6" name="Fluxograma: Processo 15">
              <a:extLst>
                <a:ext uri="{FF2B5EF4-FFF2-40B4-BE49-F238E27FC236}">
                  <a16:creationId xmlns:a16="http://schemas.microsoft.com/office/drawing/2014/main" id="{BC78F85F-5C9F-4B1E-824A-8F302803B524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Fluxograma: Processo 16">
              <a:extLst>
                <a:ext uri="{FF2B5EF4-FFF2-40B4-BE49-F238E27FC236}">
                  <a16:creationId xmlns:a16="http://schemas.microsoft.com/office/drawing/2014/main" id="{D2DCE38F-73AB-44CA-AB11-683EF58E8E3A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26B3703C-0470-4933-A868-9F2EF56DF9BB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7282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AD9E3-3246-D2E5-CC05-DA0C6660A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827AAA4-DCA4-97AC-1350-862785E81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12180" y="6490296"/>
            <a:ext cx="3974065" cy="365125"/>
          </a:xfrm>
        </p:spPr>
        <p:txBody>
          <a:bodyPr/>
          <a:lstStyle/>
          <a:p>
            <a:pPr rtl="0"/>
            <a:r>
              <a:rPr lang="pt-BR" noProof="0"/>
              <a:t>Equipe_</a:t>
            </a:r>
            <a:r>
              <a:rPr lang="pt-BR"/>
              <a:t>03</a:t>
            </a:r>
            <a:endParaRPr lang="pt-BR" noProof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62BBEAD4-0C5D-3C6C-EDF1-B9744760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20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2C28627D-EFD2-1484-1A0E-EF80CB144EB6}"/>
              </a:ext>
            </a:extLst>
          </p:cNvPr>
          <p:cNvSpPr txBox="1">
            <a:spLocks/>
          </p:cNvSpPr>
          <p:nvPr/>
        </p:nvSpPr>
        <p:spPr>
          <a:xfrm>
            <a:off x="1326753" y="557071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CF8C2E2-3C7F-41A4-9BDA-CFAE02D94155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09FC772B-E444-E767-E332-620036337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A394E798-D472-C144-79D2-1F27748DF6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BB0B4827-ABE0-AD5B-58A3-95A5BE294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96777CC3-F47C-351C-2340-70AFCC2D772C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0C5F18A1-91A6-8D11-3063-C2BA6E37B51C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732EB6EF-4300-4781-DCB2-923D0CE68F51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514A60AC-FCBB-09FB-CD36-BF19339D488B}"/>
              </a:ext>
            </a:extLst>
          </p:cNvPr>
          <p:cNvSpPr txBox="1">
            <a:spLocks/>
          </p:cNvSpPr>
          <p:nvPr/>
        </p:nvSpPr>
        <p:spPr>
          <a:xfrm>
            <a:off x="1330346" y="2108208"/>
            <a:ext cx="2741315" cy="458226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r>
              <a:rPr lang="pt-BR" sz="1800"/>
              <a:t>Tela Dashboard</a:t>
            </a:r>
            <a:r>
              <a:rPr lang="pt-BR" sz="2000"/>
              <a:t> </a:t>
            </a:r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387F8C4-3874-C1E7-CEF0-F63CB2F33E97}"/>
              </a:ext>
            </a:extLst>
          </p:cNvPr>
          <p:cNvSpPr txBox="1"/>
          <p:nvPr/>
        </p:nvSpPr>
        <p:spPr>
          <a:xfrm>
            <a:off x="1271849" y="1509227"/>
            <a:ext cx="43773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 err="1"/>
              <a:t>Wireframe</a:t>
            </a:r>
            <a:r>
              <a:rPr lang="pt-BR" sz="2000" b="1" dirty="0"/>
              <a:t> Baixa Fidelidade</a:t>
            </a:r>
          </a:p>
        </p:txBody>
      </p:sp>
      <p:pic>
        <p:nvPicPr>
          <p:cNvPr id="4" name="Imagem 3" descr="04 Tela_Dashboard.jpg">
            <a:extLst>
              <a:ext uri="{FF2B5EF4-FFF2-40B4-BE49-F238E27FC236}">
                <a16:creationId xmlns:a16="http://schemas.microsoft.com/office/drawing/2014/main" id="{29AC6F69-E058-FC69-DD01-036929FAEA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5884" y="2560817"/>
            <a:ext cx="6922224" cy="386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6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4A4BC-A0C1-70A4-01D7-4451CCE7B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0A32F12-C034-2C7B-554B-7C51C575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12180" y="6490296"/>
            <a:ext cx="3974065" cy="365125"/>
          </a:xfrm>
        </p:spPr>
        <p:txBody>
          <a:bodyPr/>
          <a:lstStyle/>
          <a:p>
            <a:pPr rtl="0"/>
            <a:r>
              <a:rPr lang="pt-BR" noProof="0"/>
              <a:t>Equipe_</a:t>
            </a:r>
            <a:r>
              <a:rPr lang="pt-BR"/>
              <a:t>03</a:t>
            </a:r>
            <a:endParaRPr lang="pt-BR" noProof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D7378E9-C130-0B13-A5BA-4408CFB3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21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0C1AC28-A43F-0C24-A895-642D5BED0687}"/>
              </a:ext>
            </a:extLst>
          </p:cNvPr>
          <p:cNvSpPr txBox="1">
            <a:spLocks/>
          </p:cNvSpPr>
          <p:nvPr/>
        </p:nvSpPr>
        <p:spPr>
          <a:xfrm>
            <a:off x="1326753" y="557071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7058B29-0E67-5F4A-235F-0A710BDC8FE2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8FA8DC4E-7E91-C4D5-3977-704B155E3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9CD3CC0E-4F82-4C2C-DB72-283D2240F6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17D104B5-424A-3935-639C-48BF2D7EC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C40EDB4D-16EB-0866-9010-870BA8875C32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9DB7B4C9-6705-C2F5-1F8B-823E515F2BA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8826CFD1-FAE4-1E56-FF77-67BA7248A1B0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62739CB8-25DE-3E57-F15A-DCC0026C5047}"/>
              </a:ext>
            </a:extLst>
          </p:cNvPr>
          <p:cNvSpPr txBox="1">
            <a:spLocks/>
          </p:cNvSpPr>
          <p:nvPr/>
        </p:nvSpPr>
        <p:spPr>
          <a:xfrm>
            <a:off x="1330346" y="2098453"/>
            <a:ext cx="2660949" cy="458226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r>
              <a:rPr lang="pt-BR" sz="1800"/>
              <a:t>Tela Criar Cotação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1EE19AB-C897-C263-D99D-C5EEC973E48E}"/>
              </a:ext>
            </a:extLst>
          </p:cNvPr>
          <p:cNvSpPr txBox="1"/>
          <p:nvPr/>
        </p:nvSpPr>
        <p:spPr>
          <a:xfrm>
            <a:off x="1271849" y="1479961"/>
            <a:ext cx="43773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 err="1"/>
              <a:t>Wireframe</a:t>
            </a:r>
            <a:r>
              <a:rPr lang="pt-BR" sz="2000" b="1" dirty="0"/>
              <a:t> Baixa Fidelidade</a:t>
            </a:r>
          </a:p>
        </p:txBody>
      </p:sp>
      <p:pic>
        <p:nvPicPr>
          <p:cNvPr id="4" name="Imagem 3" descr="05 Tela_CriarCotacao.png">
            <a:extLst>
              <a:ext uri="{FF2B5EF4-FFF2-40B4-BE49-F238E27FC236}">
                <a16:creationId xmlns:a16="http://schemas.microsoft.com/office/drawing/2014/main" id="{0264B919-BB5F-FF08-E23D-97237F74A2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1872" y="2541761"/>
            <a:ext cx="7609798" cy="367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3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58DD5-FE27-3D0C-F8E0-24078E44A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0D3ED7F2-CC94-9CE1-B002-BAB333F9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12180" y="6490296"/>
            <a:ext cx="3974065" cy="365125"/>
          </a:xfrm>
        </p:spPr>
        <p:txBody>
          <a:bodyPr/>
          <a:lstStyle/>
          <a:p>
            <a:pPr rtl="0"/>
            <a:r>
              <a:rPr lang="pt-BR" noProof="0"/>
              <a:t>Equipe_</a:t>
            </a:r>
            <a:r>
              <a:rPr lang="pt-BR"/>
              <a:t>03</a:t>
            </a:r>
            <a:endParaRPr lang="pt-BR" noProof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6D950735-ED6D-A368-EE80-2C458FB4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22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0A2D27EA-8341-25D8-CDD5-26DB504EC3EA}"/>
              </a:ext>
            </a:extLst>
          </p:cNvPr>
          <p:cNvSpPr txBox="1">
            <a:spLocks/>
          </p:cNvSpPr>
          <p:nvPr/>
        </p:nvSpPr>
        <p:spPr>
          <a:xfrm>
            <a:off x="1326753" y="557071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8AA38DA-07A8-C8BB-13B4-FF9DB6109254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6EE78BBF-EECF-3434-F3A1-E78A93609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63BF0F96-2EFE-7689-8098-AD1256D0D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31A52811-728B-1248-5DC4-4DB0ADF75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D38A939D-5FF8-719A-C685-99C4198E4EEC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5675D9E3-4133-CCBE-E257-10CD4EEEF71B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7956A6FF-C46C-8BDB-2364-CC7CE5955015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C2611B5F-D73B-FE4D-6E70-ED4206EFA7CD}"/>
              </a:ext>
            </a:extLst>
          </p:cNvPr>
          <p:cNvSpPr txBox="1">
            <a:spLocks/>
          </p:cNvSpPr>
          <p:nvPr/>
        </p:nvSpPr>
        <p:spPr>
          <a:xfrm>
            <a:off x="1330346" y="2039921"/>
            <a:ext cx="2759174" cy="458226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r>
              <a:rPr lang="pt-BR" sz="1800"/>
              <a:t>Tela de Licitação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2C0BEB-D88D-9F8C-42FF-E10152E9D358}"/>
              </a:ext>
            </a:extLst>
          </p:cNvPr>
          <p:cNvSpPr txBox="1"/>
          <p:nvPr/>
        </p:nvSpPr>
        <p:spPr>
          <a:xfrm>
            <a:off x="1271849" y="1460450"/>
            <a:ext cx="43773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 err="1"/>
              <a:t>Wireframe</a:t>
            </a:r>
            <a:r>
              <a:rPr lang="pt-BR" sz="2000" b="1" dirty="0"/>
              <a:t> Media Fidelidade</a:t>
            </a:r>
          </a:p>
        </p:txBody>
      </p:sp>
      <p:pic>
        <p:nvPicPr>
          <p:cNvPr id="4" name="Imagem 3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9E186FE5-2A2A-2B99-1B94-9506D05AD1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1034" y="2367329"/>
            <a:ext cx="5082672" cy="416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6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9B8B4-E5D9-A4D0-929D-05C141AD4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3656BFC3-B290-2472-23D4-F370E28E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12180" y="6490296"/>
            <a:ext cx="3974065" cy="365125"/>
          </a:xfrm>
        </p:spPr>
        <p:txBody>
          <a:bodyPr/>
          <a:lstStyle/>
          <a:p>
            <a:pPr rtl="0"/>
            <a:r>
              <a:rPr lang="pt-BR" noProof="0"/>
              <a:t>Equipe_</a:t>
            </a:r>
            <a:r>
              <a:rPr lang="pt-BR"/>
              <a:t>03</a:t>
            </a:r>
            <a:endParaRPr lang="pt-BR" noProof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BA58DE3D-4924-03B8-C483-E6537CF5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23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6BC475C1-B84A-8DAC-85B8-63A7683A3E3D}"/>
              </a:ext>
            </a:extLst>
          </p:cNvPr>
          <p:cNvSpPr txBox="1">
            <a:spLocks/>
          </p:cNvSpPr>
          <p:nvPr/>
        </p:nvSpPr>
        <p:spPr>
          <a:xfrm>
            <a:off x="1326753" y="557071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610E025-4EC2-A318-8A71-D3CF762A2C99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04700F6A-20D1-6246-BC72-5D28B2AFD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8D52908C-E543-B180-F620-1F0C0044EF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A461F1E6-4CCC-4FCD-A904-D47CBF7E5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415D5E76-8734-905B-4290-BFD3F0B33507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7F82EB5A-8222-5269-1361-EE86B21A9FFC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F3CF9B90-5AAD-1A7A-DDA4-F32ABE5C19DA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CE6530DB-BC5E-E1D3-A160-218C6CEDCC22}"/>
              </a:ext>
            </a:extLst>
          </p:cNvPr>
          <p:cNvSpPr txBox="1">
            <a:spLocks/>
          </p:cNvSpPr>
          <p:nvPr/>
        </p:nvSpPr>
        <p:spPr>
          <a:xfrm>
            <a:off x="1330346" y="2078942"/>
            <a:ext cx="4607588" cy="395719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r>
              <a:rPr lang="pt-BR" sz="1800"/>
              <a:t>Tela de Perfil/Gestão Fornecedor</a:t>
            </a:r>
            <a:endParaRPr lang="pt-BR" sz="180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A5DD3FD-623F-F20E-EC0C-52B6E1A0B76D}"/>
              </a:ext>
            </a:extLst>
          </p:cNvPr>
          <p:cNvSpPr txBox="1"/>
          <p:nvPr/>
        </p:nvSpPr>
        <p:spPr>
          <a:xfrm>
            <a:off x="1271849" y="1460450"/>
            <a:ext cx="43773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 err="1"/>
              <a:t>Wireframe</a:t>
            </a:r>
            <a:r>
              <a:rPr lang="pt-BR" sz="2000" b="1" dirty="0"/>
              <a:t> Media Fidelidade</a:t>
            </a:r>
          </a:p>
        </p:txBody>
      </p:sp>
      <p:pic>
        <p:nvPicPr>
          <p:cNvPr id="2" name="Imagem 1" descr="Interface gráfica do usuário, Site&#10;&#10;O conteúdo gerado por IA pode estar incorreto.">
            <a:extLst>
              <a:ext uri="{FF2B5EF4-FFF2-40B4-BE49-F238E27FC236}">
                <a16:creationId xmlns:a16="http://schemas.microsoft.com/office/drawing/2014/main" id="{DC1E6CF0-CD62-7D31-0FEA-6A83D039A1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9964" y="2520056"/>
            <a:ext cx="5762568" cy="410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5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C6DD0-2B81-FAA4-1A5C-918C2BE01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FFD9EB1D-4DB9-C779-C481-40CB7DBC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12180" y="6490296"/>
            <a:ext cx="3974065" cy="365125"/>
          </a:xfrm>
        </p:spPr>
        <p:txBody>
          <a:bodyPr/>
          <a:lstStyle/>
          <a:p>
            <a:pPr rtl="0"/>
            <a:r>
              <a:rPr lang="pt-BR" noProof="0"/>
              <a:t>Equipe_</a:t>
            </a:r>
            <a:r>
              <a:rPr lang="pt-BR"/>
              <a:t>03</a:t>
            </a:r>
            <a:endParaRPr lang="pt-BR" noProof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1CA877B3-BAF5-1AFD-83F7-605B0ABB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24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85EAE4A4-99EB-3BF7-A012-2CCA2C3C48F5}"/>
              </a:ext>
            </a:extLst>
          </p:cNvPr>
          <p:cNvSpPr txBox="1">
            <a:spLocks/>
          </p:cNvSpPr>
          <p:nvPr/>
        </p:nvSpPr>
        <p:spPr>
          <a:xfrm>
            <a:off x="1326753" y="557071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057D845C-DB9E-C56F-D96A-C3B1F8E39AAA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ADF527DA-7757-0356-A78D-92350B554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2365E16C-F628-592F-005F-5567789CBF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2358CB4F-9ABA-2F76-7BBF-16DA6035E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B04F65A9-D3D7-F3F9-30A4-261DCCDD8D55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C3007CC6-A038-538B-AF9C-EA5B1181CEFA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255FBCF1-CE75-71C6-B670-5394423F0547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D6AE554C-5924-7324-6EE4-188026FFFCF2}"/>
              </a:ext>
            </a:extLst>
          </p:cNvPr>
          <p:cNvSpPr txBox="1">
            <a:spLocks/>
          </p:cNvSpPr>
          <p:nvPr/>
        </p:nvSpPr>
        <p:spPr>
          <a:xfrm>
            <a:off x="1330346" y="1971633"/>
            <a:ext cx="4607588" cy="395719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r>
              <a:rPr lang="pt-BR" sz="1800"/>
              <a:t>Tela de Histórico</a:t>
            </a:r>
            <a:endParaRPr lang="pt-BR" sz="180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43473FE-638A-C4F2-A60D-B7B2AA64FB5B}"/>
              </a:ext>
            </a:extLst>
          </p:cNvPr>
          <p:cNvSpPr txBox="1"/>
          <p:nvPr/>
        </p:nvSpPr>
        <p:spPr>
          <a:xfrm>
            <a:off x="1271849" y="1382408"/>
            <a:ext cx="43773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 err="1"/>
              <a:t>Wireframe</a:t>
            </a:r>
            <a:r>
              <a:rPr lang="pt-BR" sz="2000" b="1" dirty="0"/>
              <a:t> Media Fidelidade</a:t>
            </a:r>
          </a:p>
        </p:txBody>
      </p:sp>
      <p:pic>
        <p:nvPicPr>
          <p:cNvPr id="4" name="Imagem 3" descr="Tabela&#10;&#10;O conteúdo gerado por IA pode estar incorreto.">
            <a:extLst>
              <a:ext uri="{FF2B5EF4-FFF2-40B4-BE49-F238E27FC236}">
                <a16:creationId xmlns:a16="http://schemas.microsoft.com/office/drawing/2014/main" id="{15521CA9-9881-E12D-7786-3436382731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0191" y="2367543"/>
            <a:ext cx="6121344" cy="431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2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BF645-2161-86E8-13BA-38D8A1C79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F28ACAF-74F4-7407-4FCB-26E67992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12180" y="6490296"/>
            <a:ext cx="3974065" cy="365125"/>
          </a:xfrm>
        </p:spPr>
        <p:txBody>
          <a:bodyPr/>
          <a:lstStyle/>
          <a:p>
            <a:pPr rtl="0"/>
            <a:r>
              <a:rPr lang="pt-BR" noProof="0"/>
              <a:t>Equipe_</a:t>
            </a:r>
            <a:r>
              <a:rPr lang="pt-BR"/>
              <a:t>03</a:t>
            </a:r>
            <a:endParaRPr lang="pt-BR" noProof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918FBEC1-5B6F-3424-7593-65354E239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25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ECA38D0-F4F0-44E0-DF3B-5920883286A8}"/>
              </a:ext>
            </a:extLst>
          </p:cNvPr>
          <p:cNvSpPr txBox="1">
            <a:spLocks/>
          </p:cNvSpPr>
          <p:nvPr/>
        </p:nvSpPr>
        <p:spPr>
          <a:xfrm>
            <a:off x="1326753" y="557071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CFDF6D8-3587-3EB3-5A72-3009DDE850C1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A9391F35-F03F-C3D0-9C81-32ADE8DF1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049C2911-C314-8F6A-B0F3-08D5653D10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7E0A5089-13E5-E822-BF76-71E179345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A966A343-8777-559A-98B4-70143181F908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24FFB479-8AEE-07C8-6796-4C50238AF5E4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BAF6CB7B-4C01-A2F5-FBBD-4FAB0803C726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33BCAF63-F3E4-36E7-6155-093E2085D8F0}"/>
              </a:ext>
            </a:extLst>
          </p:cNvPr>
          <p:cNvSpPr txBox="1">
            <a:spLocks/>
          </p:cNvSpPr>
          <p:nvPr/>
        </p:nvSpPr>
        <p:spPr>
          <a:xfrm>
            <a:off x="1330346" y="2049676"/>
            <a:ext cx="4607588" cy="395719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r>
              <a:rPr lang="pt-BR" sz="1800"/>
              <a:t>Tela de Cotação</a:t>
            </a:r>
            <a:endParaRPr lang="pt-BR" sz="180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F3245D9-9FB2-0015-5AC9-416B4E493F69}"/>
              </a:ext>
            </a:extLst>
          </p:cNvPr>
          <p:cNvSpPr txBox="1"/>
          <p:nvPr/>
        </p:nvSpPr>
        <p:spPr>
          <a:xfrm>
            <a:off x="1271849" y="1431184"/>
            <a:ext cx="43773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 err="1"/>
              <a:t>Wireframe</a:t>
            </a:r>
            <a:r>
              <a:rPr lang="pt-BR" sz="2000" b="1" dirty="0"/>
              <a:t> Media Fidelidade</a:t>
            </a:r>
          </a:p>
        </p:txBody>
      </p:sp>
      <p:pic>
        <p:nvPicPr>
          <p:cNvPr id="2" name="Imagem 1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F254F451-1029-C85A-1D6E-44FCBE7B5B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0386" y="2412749"/>
            <a:ext cx="4828441" cy="426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8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38B96-EA6F-8C05-76B6-C9B0D0215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4EEC4EA-6EB5-882D-43FE-C23D269E6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12180" y="6490296"/>
            <a:ext cx="3974065" cy="365125"/>
          </a:xfrm>
        </p:spPr>
        <p:txBody>
          <a:bodyPr/>
          <a:lstStyle/>
          <a:p>
            <a:pPr rtl="0"/>
            <a:r>
              <a:rPr lang="pt-BR" noProof="0"/>
              <a:t>Equipe_</a:t>
            </a:r>
            <a:r>
              <a:rPr lang="pt-BR"/>
              <a:t>03</a:t>
            </a:r>
            <a:endParaRPr lang="pt-BR" noProof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341F0F3C-3E82-AA37-A033-90E08FD9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26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95A02F4E-A0FD-2D50-BDC8-0E7D95CB1D14}"/>
              </a:ext>
            </a:extLst>
          </p:cNvPr>
          <p:cNvSpPr txBox="1">
            <a:spLocks/>
          </p:cNvSpPr>
          <p:nvPr/>
        </p:nvSpPr>
        <p:spPr>
          <a:xfrm>
            <a:off x="1326753" y="557071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9F05293-4530-E80C-3307-BA0F55AD1F38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D7C4D625-4C78-92B2-250E-6A6F6F057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B29B2457-D9AE-2E83-FF78-9A1ED8310B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446EC959-3439-8110-E5A3-731DA54E8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C8769184-8AAE-102C-F957-CE7B3FEADBA6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4BE10302-0A9C-AFEB-DEED-E163BA676CF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CBF11977-2553-9BC4-5339-EF4BF1C8C54C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F5FD7D02-1878-BA2E-9C39-3DEFE08649E4}"/>
              </a:ext>
            </a:extLst>
          </p:cNvPr>
          <p:cNvSpPr txBox="1">
            <a:spLocks/>
          </p:cNvSpPr>
          <p:nvPr/>
        </p:nvSpPr>
        <p:spPr>
          <a:xfrm>
            <a:off x="1330346" y="2088697"/>
            <a:ext cx="4607588" cy="395719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r>
              <a:rPr lang="pt-BR" sz="1800"/>
              <a:t>Tela de Landing Page</a:t>
            </a:r>
            <a:endParaRPr lang="pt-BR" sz="180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19D41E-FEA5-51D8-C985-A30DF8090B6F}"/>
              </a:ext>
            </a:extLst>
          </p:cNvPr>
          <p:cNvSpPr txBox="1"/>
          <p:nvPr/>
        </p:nvSpPr>
        <p:spPr>
          <a:xfrm>
            <a:off x="1271849" y="1431184"/>
            <a:ext cx="43773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 err="1"/>
              <a:t>Wireframe</a:t>
            </a:r>
            <a:r>
              <a:rPr lang="pt-BR" sz="2000" b="1" dirty="0"/>
              <a:t> Media Fidelidade</a:t>
            </a:r>
          </a:p>
        </p:txBody>
      </p:sp>
      <p:pic>
        <p:nvPicPr>
          <p:cNvPr id="4" name="Imagem 3" descr="Interface gráfica do usuário, Texto&#10;&#10;O conteúdo gerado por IA pode estar incorreto.">
            <a:extLst>
              <a:ext uri="{FF2B5EF4-FFF2-40B4-BE49-F238E27FC236}">
                <a16:creationId xmlns:a16="http://schemas.microsoft.com/office/drawing/2014/main" id="{DBB726B6-91B8-02E0-A2AF-01EC0F1160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0946" y="2490197"/>
            <a:ext cx="5004294" cy="422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0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19539-5216-7AEE-FC8E-5D3C26B63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D733418-32D1-7D1D-3E32-14A079820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12180" y="6490296"/>
            <a:ext cx="3974065" cy="365125"/>
          </a:xfrm>
        </p:spPr>
        <p:txBody>
          <a:bodyPr/>
          <a:lstStyle/>
          <a:p>
            <a:pPr rtl="0"/>
            <a:r>
              <a:rPr lang="pt-BR" noProof="0"/>
              <a:t>Equipe_</a:t>
            </a:r>
            <a:r>
              <a:rPr lang="pt-BR"/>
              <a:t>03</a:t>
            </a:r>
            <a:endParaRPr lang="pt-BR" noProof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CFFDC094-8C7C-EBC5-CA2C-7406F80B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27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B7A2CE2-89B4-CE77-E610-91B8B969A618}"/>
              </a:ext>
            </a:extLst>
          </p:cNvPr>
          <p:cNvSpPr txBox="1">
            <a:spLocks/>
          </p:cNvSpPr>
          <p:nvPr/>
        </p:nvSpPr>
        <p:spPr>
          <a:xfrm>
            <a:off x="1326753" y="557071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C4B418B-A480-B499-FA61-9C6BE57EFE98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BCAC25FA-B26F-B8CA-1D8F-4A5956DE5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1C53A2FD-F0E7-1A1C-4F20-517DA08902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6142BE97-216E-C519-2BCE-0A3BD7798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BBF2B6CA-A82B-201C-61AA-736B1D73CD61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3672741F-21D4-454D-84FD-DB01E2ED5853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BB44EC60-F41B-9161-D9D5-9C32EA9F632D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B44D9E95-B99B-CD83-EB60-A23829DB6D5A}"/>
              </a:ext>
            </a:extLst>
          </p:cNvPr>
          <p:cNvSpPr txBox="1">
            <a:spLocks/>
          </p:cNvSpPr>
          <p:nvPr/>
        </p:nvSpPr>
        <p:spPr>
          <a:xfrm>
            <a:off x="1330346" y="2030165"/>
            <a:ext cx="4607588" cy="395719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r>
              <a:rPr lang="pt-BR" sz="1800"/>
              <a:t>Tela de Perfil de </a:t>
            </a:r>
            <a:r>
              <a:rPr lang="pt-BR" sz="1800" err="1"/>
              <a:t>Usuario</a:t>
            </a:r>
            <a:endParaRPr lang="pt-BR" sz="180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3B96581-D663-4268-DF64-8D75A55EC664}"/>
              </a:ext>
            </a:extLst>
          </p:cNvPr>
          <p:cNvSpPr txBox="1"/>
          <p:nvPr/>
        </p:nvSpPr>
        <p:spPr>
          <a:xfrm>
            <a:off x="1271849" y="1440940"/>
            <a:ext cx="43773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err="1"/>
              <a:t>Wireframe</a:t>
            </a:r>
            <a:r>
              <a:rPr lang="pt-BR" sz="2000" b="1"/>
              <a:t> Media Fidelidade</a:t>
            </a:r>
          </a:p>
        </p:txBody>
      </p:sp>
      <p:pic>
        <p:nvPicPr>
          <p:cNvPr id="2" name="Imagem 1" descr="Interface gráfica do usuário, Aplicativo, Site&#10;&#10;O conteúdo gerado por IA pode estar incorreto.">
            <a:extLst>
              <a:ext uri="{FF2B5EF4-FFF2-40B4-BE49-F238E27FC236}">
                <a16:creationId xmlns:a16="http://schemas.microsoft.com/office/drawing/2014/main" id="{43B272C7-38E2-818A-BA4C-A79C7F675F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3856" y="2428687"/>
            <a:ext cx="5977078" cy="428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2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4D82B-97F2-63B3-39E2-74B899DE2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90E5F3E-D2BC-A34F-1BA7-639991F40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12180" y="6490296"/>
            <a:ext cx="3974065" cy="365125"/>
          </a:xfrm>
        </p:spPr>
        <p:txBody>
          <a:bodyPr/>
          <a:lstStyle/>
          <a:p>
            <a:pPr rtl="0"/>
            <a:r>
              <a:rPr lang="pt-BR" noProof="0"/>
              <a:t>Equipe_</a:t>
            </a:r>
            <a:r>
              <a:rPr lang="pt-BR"/>
              <a:t>03</a:t>
            </a:r>
            <a:endParaRPr lang="pt-BR" noProof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AE1E82EE-1E20-CC34-F98F-E03E48E3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28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DE92C77C-426D-7E8C-6C1D-90F482901093}"/>
              </a:ext>
            </a:extLst>
          </p:cNvPr>
          <p:cNvSpPr txBox="1">
            <a:spLocks/>
          </p:cNvSpPr>
          <p:nvPr/>
        </p:nvSpPr>
        <p:spPr>
          <a:xfrm>
            <a:off x="1326753" y="557071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C62F572F-6FFE-A00D-5DF3-F0411CCBEA65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8DD1EFF1-1517-6DC2-69D4-94ACC17D2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CBDA73D7-A358-DC18-E66D-C6F312ADF4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1E751767-14D0-7190-307C-4C7DDCCF4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F475E597-3C7D-5B90-6338-196C57FDD2E5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74B8F29F-B814-402D-00C7-ADED4BE564AC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67D255E0-7258-ECFA-37C2-7F551431C9A5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E553D203-5349-E2F6-0A60-FB759D9ECBDA}"/>
              </a:ext>
            </a:extLst>
          </p:cNvPr>
          <p:cNvSpPr txBox="1">
            <a:spLocks/>
          </p:cNvSpPr>
          <p:nvPr/>
        </p:nvSpPr>
        <p:spPr>
          <a:xfrm>
            <a:off x="1330346" y="1961878"/>
            <a:ext cx="4607588" cy="395719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r>
              <a:rPr lang="pt-BR" sz="1800"/>
              <a:t>Tela de Perfil Fornecedor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900012C-F691-68C6-C9CD-C94540E6477C}"/>
              </a:ext>
            </a:extLst>
          </p:cNvPr>
          <p:cNvSpPr txBox="1"/>
          <p:nvPr/>
        </p:nvSpPr>
        <p:spPr>
          <a:xfrm>
            <a:off x="1271849" y="1392163"/>
            <a:ext cx="43773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err="1"/>
              <a:t>Wireframe</a:t>
            </a:r>
            <a:r>
              <a:rPr lang="pt-BR" sz="2000" b="1"/>
              <a:t> Media Fidelidade</a:t>
            </a:r>
          </a:p>
        </p:txBody>
      </p:sp>
      <p:pic>
        <p:nvPicPr>
          <p:cNvPr id="4" name="Imagem 3" descr="Interface gráfica do usuário, Site&#10;&#10;O conteúdo gerado por IA pode estar incorreto.">
            <a:extLst>
              <a:ext uri="{FF2B5EF4-FFF2-40B4-BE49-F238E27FC236}">
                <a16:creationId xmlns:a16="http://schemas.microsoft.com/office/drawing/2014/main" id="{3F44396E-4229-CDDD-CBE4-4A8B86B99B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6559" y="2366314"/>
            <a:ext cx="6322424" cy="431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3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A7772-AD80-ED4E-5D9B-29654065E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89F06916-A693-EFB7-E4AA-47CBC70D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12180" y="6490296"/>
            <a:ext cx="3974065" cy="365125"/>
          </a:xfrm>
        </p:spPr>
        <p:txBody>
          <a:bodyPr/>
          <a:lstStyle/>
          <a:p>
            <a:pPr rtl="0"/>
            <a:r>
              <a:rPr lang="pt-BR" noProof="0"/>
              <a:t>Equipe_</a:t>
            </a:r>
            <a:r>
              <a:rPr lang="pt-BR"/>
              <a:t>03</a:t>
            </a:r>
            <a:endParaRPr lang="pt-BR" noProof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4E82CFB4-EB1D-5A2B-4941-1FACC2A5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29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0C4FD790-36DC-9312-6356-238EAE25D2B1}"/>
              </a:ext>
            </a:extLst>
          </p:cNvPr>
          <p:cNvSpPr txBox="1">
            <a:spLocks/>
          </p:cNvSpPr>
          <p:nvPr/>
        </p:nvSpPr>
        <p:spPr>
          <a:xfrm>
            <a:off x="1326753" y="557071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FD663533-70BF-3259-15F1-B546749EB826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C7B5161E-81DD-931D-C170-1662E3FA9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CF2C5FB0-3885-5A1B-708D-D822B90BA7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A182F1BB-7F08-51F2-85AF-C2F3A4052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E5E1A42F-0214-265E-317D-5310505BBDC1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42A049F8-0B8E-FADE-2E35-1BF6468F38E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7D7F6260-10A9-F250-F46B-36A0E5A71780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0E9E7E45-CAD9-8F4F-D5E8-90FBDD8FC123}"/>
              </a:ext>
            </a:extLst>
          </p:cNvPr>
          <p:cNvSpPr txBox="1">
            <a:spLocks/>
          </p:cNvSpPr>
          <p:nvPr/>
        </p:nvSpPr>
        <p:spPr>
          <a:xfrm>
            <a:off x="1330346" y="2098453"/>
            <a:ext cx="4607588" cy="395719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r>
              <a:rPr lang="pt-BR" sz="1800"/>
              <a:t>Tela Dashboard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F1EAE87-B9A7-D605-DE08-378F0FA4C7A8}"/>
              </a:ext>
            </a:extLst>
          </p:cNvPr>
          <p:cNvSpPr txBox="1"/>
          <p:nvPr/>
        </p:nvSpPr>
        <p:spPr>
          <a:xfrm>
            <a:off x="1271849" y="1470206"/>
            <a:ext cx="43773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err="1"/>
              <a:t>Wireframe</a:t>
            </a:r>
            <a:r>
              <a:rPr lang="pt-BR" sz="2000" b="1"/>
              <a:t> Media Fidelidade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5F0FE1F-B6CC-8231-7571-4CBC49C11C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6222" y="2493682"/>
            <a:ext cx="5641124" cy="412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7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Equipe_</a:t>
            </a:r>
            <a:r>
              <a:rPr lang="pt-BR"/>
              <a:t>03</a:t>
            </a:r>
            <a:endParaRPr lang="pt-BR" noProof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3</a:t>
            </a:fld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-170284" y="827502"/>
            <a:ext cx="6397054" cy="731260"/>
          </a:xfrm>
        </p:spPr>
        <p:txBody>
          <a:bodyPr rtlCol="0">
            <a:normAutofit/>
          </a:bodyPr>
          <a:lstStyle/>
          <a:p>
            <a:pPr algn="ctr"/>
            <a:r>
              <a:rPr lang="pt-BR" sz="2400" b="1">
                <a:solidFill>
                  <a:srgbClr val="35404A"/>
                </a:solidFill>
                <a:latin typeface="Euphemia"/>
                <a:cs typeface="Segoe UI"/>
              </a:rPr>
              <a:t>Apresentação Parcial TCC.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023470" y="1649334"/>
            <a:ext cx="3826785" cy="595313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pt-BR" sz="1800" dirty="0"/>
              <a:t>Desenvolvimento de Sistemas</a:t>
            </a:r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E3267D9C-182E-5F94-2C06-BCBD4BA751EE}"/>
              </a:ext>
            </a:extLst>
          </p:cNvPr>
          <p:cNvSpPr txBox="1">
            <a:spLocks/>
          </p:cNvSpPr>
          <p:nvPr/>
        </p:nvSpPr>
        <p:spPr>
          <a:xfrm>
            <a:off x="1125860" y="2335219"/>
            <a:ext cx="7165272" cy="3515165"/>
          </a:xfrm>
          <a:prstGeom prst="rect">
            <a:avLst/>
          </a:prstGeom>
        </p:spPr>
        <p:txBody>
          <a:bodyPr lIns="91440" tIns="45720" rIns="91440" bIns="45720" rtlCol="0" anchor="t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2200" dirty="0"/>
              <a:t>    Equipe_03 </a:t>
            </a:r>
          </a:p>
          <a:p>
            <a:pPr marL="0" indent="0">
              <a:buFont typeface="Euphemia" pitchFamily="34" charset="0"/>
              <a:buNone/>
            </a:pPr>
            <a:endParaRPr lang="pt-BR" sz="2200" dirty="0"/>
          </a:p>
          <a:p>
            <a:pPr marL="246380" indent="-246380"/>
            <a:r>
              <a:rPr lang="pt-BR" sz="1900" dirty="0"/>
              <a:t>Alex Alves da Silva</a:t>
            </a:r>
          </a:p>
          <a:p>
            <a:pPr marL="246380" indent="-246380"/>
            <a:r>
              <a:rPr lang="pt-BR" sz="1900" dirty="0">
                <a:solidFill>
                  <a:srgbClr val="465562"/>
                </a:solidFill>
                <a:latin typeface="Euphemia"/>
                <a:cs typeface="Arial"/>
              </a:rPr>
              <a:t>João Pedro Pereira Menezes</a:t>
            </a:r>
          </a:p>
          <a:p>
            <a:pPr marL="246380" indent="-246380"/>
            <a:r>
              <a:rPr lang="pt-BR" sz="1900" dirty="0">
                <a:solidFill>
                  <a:srgbClr val="465562"/>
                </a:solidFill>
                <a:latin typeface="Euphemia"/>
                <a:cs typeface="Arial"/>
              </a:rPr>
              <a:t>João Pedro Xavier</a:t>
            </a:r>
          </a:p>
          <a:p>
            <a:pPr marL="246380" indent="-246380"/>
            <a:r>
              <a:rPr lang="pt-BR" sz="1900" dirty="0">
                <a:ea typeface="+mn-lt"/>
                <a:cs typeface="+mn-lt"/>
              </a:rPr>
              <a:t>Murilo Miranda Verçosa</a:t>
            </a:r>
          </a:p>
          <a:p>
            <a:pPr marL="246380" indent="-246380"/>
            <a:r>
              <a:rPr lang="pt-BR" sz="1900" dirty="0"/>
              <a:t>Otavio Henrique Franklin Paiva</a:t>
            </a:r>
          </a:p>
          <a:p>
            <a:pPr marL="246380" indent="-246380"/>
            <a:r>
              <a:rPr lang="pt-BR" sz="1900" dirty="0"/>
              <a:t>Kauan Souza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D6A6A2A-77C5-4862-B36C-2CBB80725434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CA8A43CE-C42B-46F4-BAA7-F13EB0F1E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4" name="Imagem 13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1FD3683B-E985-4DBF-936E-ECFBEB1A4D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836D65D2-A504-412A-8D99-409A8F395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6" name="Fluxograma: Processo 15">
              <a:extLst>
                <a:ext uri="{FF2B5EF4-FFF2-40B4-BE49-F238E27FC236}">
                  <a16:creationId xmlns:a16="http://schemas.microsoft.com/office/drawing/2014/main" id="{E6EFDE81-375D-46A2-9305-B22A016B8CF8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Fluxograma: Processo 16">
              <a:extLst>
                <a:ext uri="{FF2B5EF4-FFF2-40B4-BE49-F238E27FC236}">
                  <a16:creationId xmlns:a16="http://schemas.microsoft.com/office/drawing/2014/main" id="{08215EA9-91DF-47BB-A92C-7621618F126B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DDA02A59-78BF-494F-9DE5-B03A6E02905F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1030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2BB9F-C1CA-237C-5B7D-8B16A5ED4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F2F9E71B-A9F6-CCEB-D08C-10373472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12180" y="6490296"/>
            <a:ext cx="3974065" cy="365125"/>
          </a:xfrm>
        </p:spPr>
        <p:txBody>
          <a:bodyPr/>
          <a:lstStyle/>
          <a:p>
            <a:pPr rtl="0"/>
            <a:r>
              <a:rPr lang="pt-BR" noProof="0"/>
              <a:t>Equipe_</a:t>
            </a:r>
            <a:r>
              <a:rPr lang="pt-BR"/>
              <a:t>03</a:t>
            </a:r>
            <a:endParaRPr lang="pt-BR" noProof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BA5BA3CB-010E-56B2-C810-FFCBDF5B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30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3CDDDEC-2F92-BA20-F8C8-7B0C21E4E6A1}"/>
              </a:ext>
            </a:extLst>
          </p:cNvPr>
          <p:cNvSpPr txBox="1">
            <a:spLocks/>
          </p:cNvSpPr>
          <p:nvPr/>
        </p:nvSpPr>
        <p:spPr>
          <a:xfrm>
            <a:off x="1326753" y="557071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5A71B693-30A2-F661-D2AE-D3F27C651C43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7558DF2D-DA7A-144E-44E5-309A08D40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93D212F3-C48C-23DA-AC9C-15DC150D7C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ACFBA89E-45E3-44FF-4361-DCFB8DB41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3BB1A81F-F35F-C977-8FDE-4039C9DE2F1E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E2AC93A9-DBE6-91DA-7720-2C13FB38DF3A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CF7E7241-895B-2A39-BD62-DECC306C759D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80B8A48D-FE4C-2212-525D-CE116123F4B7}"/>
              </a:ext>
            </a:extLst>
          </p:cNvPr>
          <p:cNvSpPr txBox="1">
            <a:spLocks/>
          </p:cNvSpPr>
          <p:nvPr/>
        </p:nvSpPr>
        <p:spPr>
          <a:xfrm>
            <a:off x="1330346" y="2020410"/>
            <a:ext cx="4997630" cy="327432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r>
              <a:rPr lang="pt-BR" sz="1800"/>
              <a:t>Tela Login Pessoa </a:t>
            </a:r>
            <a:r>
              <a:rPr lang="pt-BR" sz="1800" err="1"/>
              <a:t>Fisica</a:t>
            </a:r>
            <a:r>
              <a:rPr lang="pt-BR" sz="1800"/>
              <a:t>/Fornecedor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08D8ADB-786E-ED28-9195-A3344246C3D1}"/>
              </a:ext>
            </a:extLst>
          </p:cNvPr>
          <p:cNvSpPr txBox="1"/>
          <p:nvPr/>
        </p:nvSpPr>
        <p:spPr>
          <a:xfrm>
            <a:off x="1271849" y="1460450"/>
            <a:ext cx="43773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err="1"/>
              <a:t>Wireframe</a:t>
            </a:r>
            <a:r>
              <a:rPr lang="pt-BR" sz="2000" b="1"/>
              <a:t> Media Fidelidade</a:t>
            </a:r>
          </a:p>
        </p:txBody>
      </p:sp>
      <p:pic>
        <p:nvPicPr>
          <p:cNvPr id="4" name="Imagem 3" descr="Interface gráfica do usuário, Gráfico, Gráfico de funil&#10;&#10;O conteúdo gerado por IA pode estar incorreto.">
            <a:extLst>
              <a:ext uri="{FF2B5EF4-FFF2-40B4-BE49-F238E27FC236}">
                <a16:creationId xmlns:a16="http://schemas.microsoft.com/office/drawing/2014/main" id="{A8E55465-0CA5-B95F-D04A-250C0CB1E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8780" y="2483232"/>
            <a:ext cx="5988248" cy="401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7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242F6-6120-7773-434F-E6B7FEA18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C29C2E1-2E05-D516-3A12-5F96FAE9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12180" y="6490296"/>
            <a:ext cx="3974065" cy="365125"/>
          </a:xfrm>
        </p:spPr>
        <p:txBody>
          <a:bodyPr/>
          <a:lstStyle/>
          <a:p>
            <a:pPr rtl="0"/>
            <a:r>
              <a:rPr lang="pt-BR" noProof="0"/>
              <a:t>Equipe_</a:t>
            </a:r>
            <a:r>
              <a:rPr lang="pt-BR"/>
              <a:t>03</a:t>
            </a:r>
            <a:endParaRPr lang="pt-BR" noProof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9148B5C8-C8FC-277B-065C-6089C0BB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31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8F27CAC8-294B-1016-4D0D-660F6FC4DB48}"/>
              </a:ext>
            </a:extLst>
          </p:cNvPr>
          <p:cNvSpPr txBox="1">
            <a:spLocks/>
          </p:cNvSpPr>
          <p:nvPr/>
        </p:nvSpPr>
        <p:spPr>
          <a:xfrm>
            <a:off x="1326753" y="557071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F2B780CC-D8FC-2DA8-FF5A-484D8D2EC21C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6830F6A8-2ADC-5973-C093-765B9C26C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6B91490F-9DED-3C1C-6A71-14837702CE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3B8D146A-2F2B-3FBA-5BC3-DD274C6F2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ECC93531-56C4-81A1-9188-070E5BD0CD09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C627A797-A0A5-0DD2-F861-58DC4E551011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4A199CFF-44E6-DEA7-21F6-DBD1FCA9A071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2C823B5C-F94E-9BE8-251B-F6EA3029AF94}"/>
              </a:ext>
            </a:extLst>
          </p:cNvPr>
          <p:cNvSpPr txBox="1">
            <a:spLocks/>
          </p:cNvSpPr>
          <p:nvPr/>
        </p:nvSpPr>
        <p:spPr>
          <a:xfrm>
            <a:off x="1330346" y="2039921"/>
            <a:ext cx="4997630" cy="327432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r>
              <a:rPr lang="pt-BR" sz="1800"/>
              <a:t>Tela Catalogo de Itens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62C6855-0B11-94AD-E08C-E2ABA76F8B99}"/>
              </a:ext>
            </a:extLst>
          </p:cNvPr>
          <p:cNvSpPr txBox="1"/>
          <p:nvPr/>
        </p:nvSpPr>
        <p:spPr>
          <a:xfrm>
            <a:off x="1271849" y="1479961"/>
            <a:ext cx="43773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err="1"/>
              <a:t>Wireframe</a:t>
            </a:r>
            <a:r>
              <a:rPr lang="pt-BR" sz="2000" b="1"/>
              <a:t> Media Fidelidade</a:t>
            </a:r>
          </a:p>
        </p:txBody>
      </p:sp>
      <p:pic>
        <p:nvPicPr>
          <p:cNvPr id="2" name="Imagem 1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A4AE3CD8-AEB0-CDDB-829B-9CC7957DAC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8927" y="2374823"/>
            <a:ext cx="6073505" cy="429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5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707E3-E845-2C77-DF0C-9F994E807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93EC557-3D74-866E-8E16-D1B60338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12180" y="6490296"/>
            <a:ext cx="3974065" cy="365125"/>
          </a:xfrm>
        </p:spPr>
        <p:txBody>
          <a:bodyPr/>
          <a:lstStyle/>
          <a:p>
            <a:pPr rtl="0"/>
            <a:r>
              <a:rPr lang="pt-BR" noProof="0"/>
              <a:t>Equipe_</a:t>
            </a:r>
            <a:r>
              <a:rPr lang="pt-BR"/>
              <a:t>03</a:t>
            </a:r>
            <a:endParaRPr lang="pt-BR" noProof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0357B3E4-9989-72AC-CC33-9AA5C1E0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32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7BDAB92-8848-C368-AE06-417982383491}"/>
              </a:ext>
            </a:extLst>
          </p:cNvPr>
          <p:cNvSpPr txBox="1">
            <a:spLocks/>
          </p:cNvSpPr>
          <p:nvPr/>
        </p:nvSpPr>
        <p:spPr>
          <a:xfrm>
            <a:off x="1326753" y="557071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FF9EBEBC-371B-70C2-A4E5-CB29649792F1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C3099D09-40DF-9F3E-004D-1263EA309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BF6A9286-B116-70A7-508A-341CB09F12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743CAAC-E0CF-AC84-AA7E-43689CFC7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7F48AA77-FEF1-7295-07F2-FBEB0CC841C4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F4A12532-8C4E-7798-B244-A25ECFCE7AC4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173A23FB-C584-F5AE-4206-F3F1B94BDF08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90290A5D-78B8-76B2-53B8-69045E0920CC}"/>
              </a:ext>
            </a:extLst>
          </p:cNvPr>
          <p:cNvSpPr txBox="1"/>
          <p:nvPr/>
        </p:nvSpPr>
        <p:spPr>
          <a:xfrm>
            <a:off x="1271849" y="1675068"/>
            <a:ext cx="437730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/>
              <a:t>Diagrama de Classe</a:t>
            </a:r>
          </a:p>
        </p:txBody>
      </p:sp>
      <p:pic>
        <p:nvPicPr>
          <p:cNvPr id="5" name="Imagem 4" descr="Diagrama&#10;&#10;O conteúdo gerado por IA pode estar incorreto.">
            <a:extLst>
              <a:ext uri="{FF2B5EF4-FFF2-40B4-BE49-F238E27FC236}">
                <a16:creationId xmlns:a16="http://schemas.microsoft.com/office/drawing/2014/main" id="{A359DED6-192B-4E03-B81C-287AC655C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3965" y="2108713"/>
            <a:ext cx="7789084" cy="444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9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1922A-5BB2-9113-C5AD-B2C381243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1CF0BB8A-CA09-4038-0AC3-D7E24BDFD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12180" y="6490296"/>
            <a:ext cx="3974065" cy="365125"/>
          </a:xfrm>
        </p:spPr>
        <p:txBody>
          <a:bodyPr/>
          <a:lstStyle/>
          <a:p>
            <a:pPr rtl="0"/>
            <a:r>
              <a:rPr lang="pt-BR" noProof="0"/>
              <a:t>Equipe_</a:t>
            </a:r>
            <a:r>
              <a:rPr lang="pt-BR"/>
              <a:t>03</a:t>
            </a:r>
            <a:endParaRPr lang="pt-BR" noProof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3A662437-17DB-8D8A-22FC-6F68295C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33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CC06D8B-1A41-2BA7-FB86-67D7AF10BF28}"/>
              </a:ext>
            </a:extLst>
          </p:cNvPr>
          <p:cNvSpPr txBox="1">
            <a:spLocks/>
          </p:cNvSpPr>
          <p:nvPr/>
        </p:nvSpPr>
        <p:spPr>
          <a:xfrm>
            <a:off x="1326753" y="557071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DF43E1A-CE94-7D5B-491D-31B02638B096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312A1305-7043-A3AC-8C7E-FE6A70F6E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B97BC3B8-64AC-4E8B-4D37-36C863C68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404B5A77-DDC8-0EBB-2F12-98A9FA2FC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E1142825-47CF-3B94-6F86-B064F81F7F10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03314CC0-8CA6-A1F6-3225-F31AE946966D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7C761160-78D1-0164-0986-C5F88F9D76A2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E67FBA45-B6ED-AAEF-3B4C-BFC71C44BE1D}"/>
              </a:ext>
            </a:extLst>
          </p:cNvPr>
          <p:cNvSpPr txBox="1"/>
          <p:nvPr/>
        </p:nvSpPr>
        <p:spPr>
          <a:xfrm>
            <a:off x="1450440" y="1773295"/>
            <a:ext cx="437730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/>
              <a:t>Diagrama de Caso de Uso</a:t>
            </a:r>
          </a:p>
        </p:txBody>
      </p:sp>
      <p:pic>
        <p:nvPicPr>
          <p:cNvPr id="2" name="Imagem 1" descr="Diagrama&#10;&#10;O conteúdo gerado por IA pode estar incorreto.">
            <a:extLst>
              <a:ext uri="{FF2B5EF4-FFF2-40B4-BE49-F238E27FC236}">
                <a16:creationId xmlns:a16="http://schemas.microsoft.com/office/drawing/2014/main" id="{ACDFC3CF-D6A5-EADD-4F8B-71A5D208E3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0531" y="937618"/>
            <a:ext cx="2989742" cy="560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3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Equipe_</a:t>
            </a:r>
            <a:r>
              <a:rPr lang="pt-BR"/>
              <a:t>03</a:t>
            </a:r>
            <a:endParaRPr lang="pt-BR" noProof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34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EAE2EC6-50B5-4B75-AE8D-6816CDB5B09B}"/>
              </a:ext>
            </a:extLst>
          </p:cNvPr>
          <p:cNvSpPr txBox="1">
            <a:spLocks/>
          </p:cNvSpPr>
          <p:nvPr/>
        </p:nvSpPr>
        <p:spPr>
          <a:xfrm>
            <a:off x="1425550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9927CF33-639E-4658-B83D-427A1639C083}"/>
              </a:ext>
            </a:extLst>
          </p:cNvPr>
          <p:cNvSpPr txBox="1">
            <a:spLocks/>
          </p:cNvSpPr>
          <p:nvPr/>
        </p:nvSpPr>
        <p:spPr>
          <a:xfrm>
            <a:off x="1269876" y="1711204"/>
            <a:ext cx="6224494" cy="5656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/>
              <a:t>Modelo de Entidade e Relacionamento - Lógico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FB23B6A-E3E4-4F5D-A96C-1495EB9B2116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4297946-4423-43F2-A991-4D430E9AD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CCE0FCD3-9B25-4061-AEC4-5B765D9F95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CAA57F3-AD9A-46F7-9665-AC00F5E73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6ED13EDF-95AF-4104-A86B-E97B89BD49D1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6EAFD045-C0A9-47BA-B43C-E4779B63A41E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572A3F85-F5BD-47C8-B236-8842076699EB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" name="Imagem 1" descr="Diagrama&#10;&#10;O conteúdo gerado por IA pode estar incorreto.">
            <a:extLst>
              <a:ext uri="{FF2B5EF4-FFF2-40B4-BE49-F238E27FC236}">
                <a16:creationId xmlns:a16="http://schemas.microsoft.com/office/drawing/2014/main" id="{2039E5D5-BB5B-360A-59B6-A569A2CDEB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9422" y="2278685"/>
            <a:ext cx="6907989" cy="415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7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C13D7-09AD-8A60-3F45-256387D63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1E188AA-3508-2738-C2FE-A89C4048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Equipe_</a:t>
            </a:r>
            <a:r>
              <a:rPr lang="pt-BR"/>
              <a:t>03</a:t>
            </a:r>
            <a:endParaRPr lang="pt-BR" noProof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F8E5752E-7AF7-52A1-1A06-3DD7204D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35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D4126085-16C3-1547-DCE8-E3745380E777}"/>
              </a:ext>
            </a:extLst>
          </p:cNvPr>
          <p:cNvSpPr txBox="1">
            <a:spLocks/>
          </p:cNvSpPr>
          <p:nvPr/>
        </p:nvSpPr>
        <p:spPr>
          <a:xfrm>
            <a:off x="1425550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0F212190-8BE8-E57E-CF88-F67704163075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56C2A540-9E69-7831-DD82-3623CF506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5979BD4B-09DB-BE61-8E94-CC5ABCB7C3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251B6E3B-D638-AA17-3CAC-52EA93F39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3829F8CE-9593-D432-2687-F2DB58CDD971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D17B20AC-457B-794A-3AF2-8FA8916FEEE0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8C7904A5-CBC2-6BB0-84CC-2F588ACF5745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3E35C940-5B45-DEAA-2876-8CEC798DFA08}"/>
              </a:ext>
            </a:extLst>
          </p:cNvPr>
          <p:cNvSpPr txBox="1">
            <a:spLocks/>
          </p:cNvSpPr>
          <p:nvPr/>
        </p:nvSpPr>
        <p:spPr>
          <a:xfrm>
            <a:off x="1173041" y="1705259"/>
            <a:ext cx="9405478" cy="4815329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/>
              <a:t> </a:t>
            </a:r>
            <a:r>
              <a:rPr lang="pt-BR" sz="2000" b="1" dirty="0"/>
              <a:t>Soft Skill:</a:t>
            </a:r>
            <a:r>
              <a:rPr lang="pt-BR" sz="2400" b="1" dirty="0"/>
              <a:t>         </a:t>
            </a:r>
            <a:endParaRPr lang="pt-BR" sz="2000" b="1" dirty="0"/>
          </a:p>
          <a:p>
            <a:pPr marL="0" indent="0">
              <a:buNone/>
            </a:pPr>
            <a:r>
              <a:rPr lang="pt-BR" sz="1800" dirty="0">
                <a:ea typeface="+mn-lt"/>
                <a:cs typeface="+mn-lt"/>
              </a:rPr>
              <a:t> Liderança;</a:t>
            </a:r>
          </a:p>
          <a:p>
            <a:pPr marL="0" indent="0">
              <a:buNone/>
            </a:pPr>
            <a:r>
              <a:rPr lang="pt-BR" sz="1800" dirty="0">
                <a:ea typeface="+mn-lt"/>
                <a:cs typeface="+mn-lt"/>
              </a:rPr>
              <a:t> Trabalho em equipe;</a:t>
            </a:r>
          </a:p>
          <a:p>
            <a:pPr marL="0" indent="0">
              <a:buNone/>
            </a:pPr>
            <a:r>
              <a:rPr lang="pt-BR" sz="1800" dirty="0">
                <a:ea typeface="+mn-lt"/>
                <a:cs typeface="+mn-lt"/>
              </a:rPr>
              <a:t> Gestão do Tempo;</a:t>
            </a:r>
          </a:p>
          <a:p>
            <a:pPr marL="0" indent="0">
              <a:buNone/>
            </a:pPr>
            <a:r>
              <a:rPr lang="pt-BR" sz="1800" dirty="0">
                <a:ea typeface="+mn-lt"/>
                <a:cs typeface="+mn-lt"/>
              </a:rPr>
              <a:t> Proatividade;</a:t>
            </a:r>
          </a:p>
          <a:p>
            <a:pPr marL="0" indent="0">
              <a:buNone/>
            </a:pPr>
            <a:r>
              <a:rPr lang="pt-BR" sz="1800" dirty="0">
                <a:ea typeface="+mn-lt"/>
                <a:cs typeface="+mn-lt"/>
              </a:rPr>
              <a:t> Resiliência</a:t>
            </a:r>
          </a:p>
          <a:p>
            <a:pPr marL="0" indent="0">
              <a:buNone/>
            </a:pPr>
            <a:r>
              <a:rPr lang="pt-BR" sz="2000" b="1" dirty="0">
                <a:ea typeface="+mn-lt"/>
                <a:cs typeface="+mn-lt"/>
              </a:rPr>
              <a:t>Hard Skill:</a:t>
            </a: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800" dirty="0">
                <a:ea typeface="+mn-lt"/>
                <a:cs typeface="+mn-lt"/>
              </a:rPr>
              <a:t>Programação (</a:t>
            </a:r>
            <a:r>
              <a:rPr lang="pt-BR" sz="1800" dirty="0" err="1">
                <a:ea typeface="+mn-lt"/>
                <a:cs typeface="+mn-lt"/>
              </a:rPr>
              <a:t>JavaScript</a:t>
            </a:r>
            <a:r>
              <a:rPr lang="pt-BR" sz="1800" dirty="0">
                <a:ea typeface="+mn-lt"/>
                <a:cs typeface="+mn-lt"/>
              </a:rPr>
              <a:t>, Java, </a:t>
            </a:r>
            <a:r>
              <a:rPr lang="pt-BR" sz="1800" dirty="0" err="1">
                <a:ea typeface="+mn-lt"/>
                <a:cs typeface="+mn-lt"/>
              </a:rPr>
              <a:t>Fetch</a:t>
            </a:r>
            <a:r>
              <a:rPr lang="pt-BR" sz="1800" dirty="0">
                <a:ea typeface="+mn-lt"/>
                <a:cs typeface="+mn-lt"/>
              </a:rPr>
              <a:t> API, Spring Boot);</a:t>
            </a:r>
          </a:p>
          <a:p>
            <a:pPr marL="0" indent="0">
              <a:buNone/>
            </a:pPr>
            <a:r>
              <a:rPr lang="pt-BR" sz="1800" dirty="0">
                <a:ea typeface="+mn-lt"/>
                <a:cs typeface="+mn-lt"/>
              </a:rPr>
              <a:t>Desenvolvimento Web (Front-</a:t>
            </a:r>
            <a:r>
              <a:rPr lang="pt-BR" sz="1800" dirty="0" err="1">
                <a:ea typeface="+mn-lt"/>
                <a:cs typeface="+mn-lt"/>
              </a:rPr>
              <a:t>End</a:t>
            </a:r>
            <a:r>
              <a:rPr lang="pt-BR" sz="1800" dirty="0">
                <a:ea typeface="+mn-lt"/>
                <a:cs typeface="+mn-lt"/>
              </a:rPr>
              <a:t> e Back-</a:t>
            </a:r>
            <a:r>
              <a:rPr lang="pt-BR" sz="1800" dirty="0" err="1">
                <a:ea typeface="+mn-lt"/>
                <a:cs typeface="+mn-lt"/>
              </a:rPr>
              <a:t>End</a:t>
            </a:r>
            <a:r>
              <a:rPr lang="pt-BR" sz="1800" dirty="0">
                <a:ea typeface="+mn-lt"/>
                <a:cs typeface="+mn-lt"/>
              </a:rPr>
              <a:t>);</a:t>
            </a:r>
          </a:p>
          <a:p>
            <a:pPr marL="0" indent="0">
              <a:buNone/>
            </a:pPr>
            <a:r>
              <a:rPr lang="pt-BR" sz="1800" dirty="0">
                <a:ea typeface="+mn-lt"/>
                <a:cs typeface="+mn-lt"/>
              </a:rPr>
              <a:t>Normas Técnicas (ABNT);</a:t>
            </a:r>
          </a:p>
          <a:p>
            <a:pPr marL="0" indent="0">
              <a:buNone/>
            </a:pPr>
            <a:r>
              <a:rPr lang="pt-BR" sz="1800" dirty="0">
                <a:ea typeface="+mn-lt"/>
                <a:cs typeface="+mn-lt"/>
              </a:rPr>
              <a:t>Versionamento de Código (GitHub).</a:t>
            </a:r>
          </a:p>
          <a:p>
            <a:pPr marL="0" indent="0">
              <a:buNone/>
            </a:pPr>
            <a:endParaRPr lang="pt-BR" sz="18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18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18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18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1800" dirty="0">
              <a:ea typeface="+mn-lt"/>
              <a:cs typeface="+mn-lt"/>
            </a:endParaRPr>
          </a:p>
          <a:p>
            <a:pPr marL="246380" indent="-246380">
              <a:buFont typeface="Calibri" pitchFamily="34" charset="0"/>
              <a:buChar char="-"/>
            </a:pPr>
            <a:endParaRPr lang="pt-BR" sz="2000" dirty="0">
              <a:ea typeface="+mn-lt"/>
              <a:cs typeface="+mn-lt"/>
            </a:endParaRPr>
          </a:p>
          <a:p>
            <a:pPr marL="246380" indent="-246380">
              <a:buFont typeface="Calibri" pitchFamily="34" charset="0"/>
              <a:buChar char="-"/>
            </a:pPr>
            <a:endParaRPr lang="pt-BR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620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Equipe_</a:t>
            </a:r>
            <a:r>
              <a:rPr lang="pt-BR"/>
              <a:t>03</a:t>
            </a:r>
            <a:endParaRPr lang="pt-BR" noProof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36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EAE2EC6-50B5-4B75-AE8D-6816CDB5B09B}"/>
              </a:ext>
            </a:extLst>
          </p:cNvPr>
          <p:cNvSpPr txBox="1">
            <a:spLocks/>
          </p:cNvSpPr>
          <p:nvPr/>
        </p:nvSpPr>
        <p:spPr>
          <a:xfrm>
            <a:off x="1281534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9927CF33-639E-4658-B83D-427A1639C083}"/>
              </a:ext>
            </a:extLst>
          </p:cNvPr>
          <p:cNvSpPr txBox="1">
            <a:spLocks/>
          </p:cNvSpPr>
          <p:nvPr/>
        </p:nvSpPr>
        <p:spPr>
          <a:xfrm>
            <a:off x="1476837" y="1609551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FB23B6A-E3E4-4F5D-A96C-1495EB9B2116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4297946-4423-43F2-A991-4D430E9AD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CCE0FCD3-9B25-4061-AEC4-5B765D9F95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CAA57F3-AD9A-46F7-9665-AC00F5E73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6ED13EDF-95AF-4104-A86B-E97B89BD49D1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6EAFD045-C0A9-47BA-B43C-E4779B63A41E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572A3F85-F5BD-47C8-B236-8842076699EB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260E5CE8-00C0-EA31-E5D1-083E9140A81E}"/>
              </a:ext>
            </a:extLst>
          </p:cNvPr>
          <p:cNvSpPr txBox="1">
            <a:spLocks/>
          </p:cNvSpPr>
          <p:nvPr/>
        </p:nvSpPr>
        <p:spPr>
          <a:xfrm>
            <a:off x="1053992" y="2884267"/>
            <a:ext cx="9712015" cy="2476056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r>
              <a:rPr lang="pt-BR" sz="1800" dirty="0">
                <a:ea typeface="+mn-lt"/>
                <a:cs typeface="+mn-lt"/>
              </a:rPr>
              <a:t>Baixas de Integrantes do grupo;</a:t>
            </a:r>
          </a:p>
          <a:p>
            <a:pPr marL="246380" indent="-246380"/>
            <a:r>
              <a:rPr lang="pt-BR" sz="1800" dirty="0">
                <a:ea typeface="+mn-lt"/>
                <a:cs typeface="+mn-lt"/>
              </a:rPr>
              <a:t>Gerenciamento de Tempo;</a:t>
            </a:r>
          </a:p>
          <a:p>
            <a:pPr marL="246380" indent="-246380"/>
            <a:r>
              <a:rPr lang="pt-BR" sz="1800" dirty="0">
                <a:ea typeface="+mn-lt"/>
                <a:cs typeface="+mn-lt"/>
              </a:rPr>
              <a:t>Codificação do Projeto;</a:t>
            </a:r>
          </a:p>
          <a:p>
            <a:pPr marL="246380" indent="-246380"/>
            <a:endParaRPr lang="pt-BR" sz="1800" dirty="0">
              <a:ea typeface="+mn-lt"/>
              <a:cs typeface="+mn-lt"/>
            </a:endParaRPr>
          </a:p>
          <a:p>
            <a:pPr marL="246380" indent="-246380"/>
            <a:endParaRPr lang="pt-BR" sz="1800" dirty="0">
              <a:ea typeface="+mn-lt"/>
              <a:cs typeface="+mn-lt"/>
            </a:endParaRPr>
          </a:p>
          <a:p>
            <a:pPr marL="246380" indent="-246380"/>
            <a:endParaRPr lang="pt-BR" sz="1800" dirty="0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4977F92-6F7E-5768-A98A-6CED65E4CACB}"/>
              </a:ext>
            </a:extLst>
          </p:cNvPr>
          <p:cNvSpPr txBox="1"/>
          <p:nvPr/>
        </p:nvSpPr>
        <p:spPr>
          <a:xfrm>
            <a:off x="1623020" y="2280249"/>
            <a:ext cx="532819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/>
              <a:t>Desafios Encontrados</a:t>
            </a:r>
          </a:p>
        </p:txBody>
      </p:sp>
    </p:spTree>
    <p:extLst>
      <p:ext uri="{BB962C8B-B14F-4D97-AF65-F5344CB8AC3E}">
        <p14:creationId xmlns:p14="http://schemas.microsoft.com/office/powerpoint/2010/main" val="166465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Equipe_</a:t>
            </a:r>
            <a:r>
              <a:rPr lang="pt-BR"/>
              <a:t>03</a:t>
            </a:r>
            <a:endParaRPr lang="pt-BR" noProof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37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EAE2EC6-50B5-4B75-AE8D-6816CDB5B09B}"/>
              </a:ext>
            </a:extLst>
          </p:cNvPr>
          <p:cNvSpPr txBox="1">
            <a:spLocks/>
          </p:cNvSpPr>
          <p:nvPr/>
        </p:nvSpPr>
        <p:spPr>
          <a:xfrm>
            <a:off x="1281534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9927CF33-639E-4658-B83D-427A1639C083}"/>
              </a:ext>
            </a:extLst>
          </p:cNvPr>
          <p:cNvSpPr txBox="1">
            <a:spLocks/>
          </p:cNvSpPr>
          <p:nvPr/>
        </p:nvSpPr>
        <p:spPr>
          <a:xfrm>
            <a:off x="1476837" y="1609551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FB23B6A-E3E4-4F5D-A96C-1495EB9B2116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4297946-4423-43F2-A991-4D430E9AD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CCE0FCD3-9B25-4061-AEC4-5B765D9F95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CAA57F3-AD9A-46F7-9665-AC00F5E73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6ED13EDF-95AF-4104-A86B-E97B89BD49D1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6EAFD045-C0A9-47BA-B43C-E4779B63A41E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572A3F85-F5BD-47C8-B236-8842076699EB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260E5CE8-00C0-EA31-E5D1-083E9140A81E}"/>
              </a:ext>
            </a:extLst>
          </p:cNvPr>
          <p:cNvSpPr txBox="1">
            <a:spLocks/>
          </p:cNvSpPr>
          <p:nvPr/>
        </p:nvSpPr>
        <p:spPr>
          <a:xfrm>
            <a:off x="1053992" y="2884267"/>
            <a:ext cx="9712015" cy="2476056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r>
              <a:rPr lang="pt-BR" sz="1800" dirty="0">
                <a:ea typeface="+mn-lt"/>
                <a:cs typeface="+mn-lt"/>
              </a:rPr>
              <a:t>O sistema web para cotação de preços representa uma oportunidade de modernização no setor da construção civil, otimizando processos. O objetivo é criar uma plataforma que facilite a vida de quem precisa de cotações, oferecendo maior rapidez, precisão e competitividade para o setor. A implantação deste sistema pode ajudar a consolidar o e-commerce como uma ferramenta relevante para o mercado de materiais de construção.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4977F92-6F7E-5768-A98A-6CED65E4CACB}"/>
              </a:ext>
            </a:extLst>
          </p:cNvPr>
          <p:cNvSpPr txBox="1"/>
          <p:nvPr/>
        </p:nvSpPr>
        <p:spPr>
          <a:xfrm>
            <a:off x="1623020" y="2280249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>
                <a:ea typeface="+mn-lt"/>
                <a:cs typeface="+mn-lt"/>
              </a:rPr>
              <a:t>Conclusão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62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Equipe_</a:t>
            </a:r>
            <a:r>
              <a:rPr lang="pt-BR"/>
              <a:t>03</a:t>
            </a:r>
            <a:endParaRPr lang="pt-BR" noProof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38</a:t>
            </a:fld>
            <a:endParaRPr lang="pt-BR" noProof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00D5599C-F27A-985B-0D0A-BFDAB1066500}"/>
              </a:ext>
            </a:extLst>
          </p:cNvPr>
          <p:cNvSpPr txBox="1">
            <a:spLocks/>
          </p:cNvSpPr>
          <p:nvPr/>
        </p:nvSpPr>
        <p:spPr>
          <a:xfrm>
            <a:off x="1085113" y="2101340"/>
            <a:ext cx="9714300" cy="4424004"/>
          </a:xfrm>
          <a:prstGeom prst="rect">
            <a:avLst/>
          </a:prstGeom>
        </p:spPr>
        <p:txBody>
          <a:bodyPr lIns="91440" tIns="45720" rIns="91440" bIns="45720" rtlCol="0" anchor="t">
            <a:normAutofit fontScale="775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2400" b="1" dirty="0"/>
              <a:t>Referências</a:t>
            </a:r>
          </a:p>
          <a:p>
            <a:pPr marL="0" indent="0">
              <a:buFont typeface="Euphemia" pitchFamily="34" charset="0"/>
              <a:buNone/>
            </a:pPr>
            <a:r>
              <a:rPr lang="pt-BR" sz="1600" dirty="0">
                <a:solidFill>
                  <a:srgbClr val="465562"/>
                </a:solidFill>
                <a:latin typeface="Euphemia"/>
                <a:cs typeface="Poppins"/>
              </a:rPr>
              <a:t>Obra Prima. As principais tendências da cotação e compras na construção civil</a:t>
            </a:r>
            <a:endParaRPr lang="pt-BR" sz="1600" dirty="0"/>
          </a:p>
          <a:p>
            <a:pPr marL="0" indent="0">
              <a:buNone/>
            </a:pPr>
            <a:r>
              <a:rPr lang="pt-BR" sz="1600" dirty="0">
                <a:cs typeface="Poppins"/>
              </a:rPr>
              <a:t>Disponível em: </a:t>
            </a:r>
            <a:r>
              <a:rPr lang="pt-BR" sz="1600" dirty="0">
                <a:solidFill>
                  <a:srgbClr val="00B0F0"/>
                </a:solidFill>
                <a:cs typeface="Poppins"/>
              </a:rPr>
              <a:t>https://blog.obraprima.eng.br/as-principais-tendencias-da-cotacao-e-compras-na-construcao-civil/</a:t>
            </a:r>
            <a:endParaRPr lang="pt-BR" sz="1600" dirty="0">
              <a:solidFill>
                <a:srgbClr val="00B0F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600" dirty="0">
                <a:solidFill>
                  <a:srgbClr val="465562"/>
                </a:solidFill>
              </a:rPr>
              <a:t>Fonte de preço. Cotação de Preços SICRO e SINAPI para serviços e obras de engenharia</a:t>
            </a:r>
            <a:endParaRPr lang="pt-BR" sz="1600" dirty="0"/>
          </a:p>
          <a:p>
            <a:pPr marL="0" indent="0">
              <a:buNone/>
            </a:pPr>
            <a:r>
              <a:rPr lang="pt-BR" sz="1600" dirty="0">
                <a:ea typeface="+mn-lt"/>
                <a:cs typeface="+mn-lt"/>
              </a:rPr>
              <a:t>Disponível em: </a:t>
            </a:r>
            <a:r>
              <a:rPr lang="pt-BR" sz="1600" dirty="0">
                <a:solidFill>
                  <a:srgbClr val="00B0F0"/>
                </a:solidFill>
                <a:ea typeface="+mn-lt"/>
                <a:cs typeface="+mn-lt"/>
              </a:rPr>
              <a:t>https://www.fontedeprecos.com.br/blog/cotacao-de-precos-sicro-e-sinapi-para-servicos-e-obras-de-engenharia</a:t>
            </a:r>
          </a:p>
          <a:p>
            <a:pPr marL="0" indent="0">
              <a:buNone/>
            </a:pPr>
            <a:r>
              <a:rPr lang="pt-BR" sz="1600" dirty="0">
                <a:ea typeface="+mn-lt"/>
                <a:cs typeface="+mn-lt"/>
              </a:rPr>
              <a:t>KPMG. </a:t>
            </a:r>
            <a:r>
              <a:rPr lang="pt-BR" sz="1600" dirty="0">
                <a:solidFill>
                  <a:srgbClr val="465562"/>
                </a:solidFill>
                <a:ea typeface="+mn-lt"/>
                <a:cs typeface="+mn-lt"/>
              </a:rPr>
              <a:t>Pesquisa global sobre construção civil tem tom otimista</a:t>
            </a:r>
          </a:p>
          <a:p>
            <a:pPr marL="0" indent="0">
              <a:buNone/>
            </a:pPr>
            <a:r>
              <a:rPr lang="pt-BR" sz="1600" dirty="0"/>
              <a:t>Disponível em: </a:t>
            </a:r>
            <a:r>
              <a:rPr lang="pt-BR" sz="1600" dirty="0">
                <a:solidFill>
                  <a:srgbClr val="00B0F0"/>
                </a:solidFill>
              </a:rPr>
              <a:t>https://kpmg.com/br/pt/home/insights/2023/10/pesquisa-global-construcao-civil-tem-tom-otimista.html</a:t>
            </a:r>
            <a:endParaRPr lang="pt-BR" sz="1600" dirty="0">
              <a:solidFill>
                <a:srgbClr val="00B0F0"/>
              </a:solidFill>
              <a:ea typeface="+mn-lt"/>
              <a:cs typeface="+mn-lt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pt-BR" sz="1600" dirty="0">
                <a:solidFill>
                  <a:srgbClr val="465562"/>
                </a:solidFill>
                <a:latin typeface="Euphemia"/>
              </a:rPr>
              <a:t>Artigo – Um panorama sobre a digitalização da construção</a:t>
            </a:r>
            <a:endParaRPr lang="pt-BR" dirty="0"/>
          </a:p>
          <a:p>
            <a:pPr marL="0" indent="0">
              <a:buNone/>
            </a:pPr>
            <a:r>
              <a:rPr lang="pt-BR" sz="1600" dirty="0"/>
              <a:t>Disponível em: </a:t>
            </a:r>
            <a:r>
              <a:rPr lang="pt-BR" sz="1600" dirty="0">
                <a:solidFill>
                  <a:srgbClr val="00B0F0"/>
                </a:solidFill>
              </a:rPr>
              <a:t>https://cbic.org.br/artigo-um-panorama-sobre-a-digitalizacao-da-construcao/Artigo – Um panorama sobre a digitalização da construção</a:t>
            </a:r>
          </a:p>
          <a:p>
            <a:pPr marL="0" indent="0">
              <a:buNone/>
            </a:pPr>
            <a:r>
              <a:rPr lang="pt-BR" sz="1600" dirty="0"/>
              <a:t>Disponível em: </a:t>
            </a:r>
            <a:r>
              <a:rPr lang="pt-BR" sz="1600" dirty="0">
                <a:solidFill>
                  <a:srgbClr val="00B0F0"/>
                </a:solidFill>
              </a:rPr>
              <a:t>https://cbic.org.br/artigo-um-panorama-sobre-a-digitalizacao-da-construcao/Artigo –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1600" dirty="0"/>
              <a:t> Evolução do E-commerce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1600" dirty="0"/>
              <a:t>Disponível em: </a:t>
            </a:r>
            <a:r>
              <a:rPr lang="pt-BR" sz="1600" dirty="0">
                <a:solidFill>
                  <a:srgbClr val="00B0F0"/>
                </a:solidFill>
              </a:rPr>
              <a:t>https://l1nq.com/Cxodf</a:t>
            </a:r>
            <a:endParaRPr lang="pt-BR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pt-BR" sz="1600"/>
          </a:p>
          <a:p>
            <a:pPr marL="0" indent="0">
              <a:buNone/>
            </a:pPr>
            <a:endParaRPr lang="pt-BR" sz="1600"/>
          </a:p>
          <a:p>
            <a:pPr marL="0" indent="0">
              <a:buNone/>
            </a:pPr>
            <a:endParaRPr lang="pt-BR" sz="1600"/>
          </a:p>
          <a:p>
            <a:pPr marL="0" indent="0">
              <a:buNone/>
            </a:pPr>
            <a:endParaRPr lang="pt-BR" sz="2000"/>
          </a:p>
          <a:p>
            <a:pPr marL="0" indent="0">
              <a:buNone/>
            </a:pPr>
            <a:endParaRPr lang="pt-BR" sz="2000"/>
          </a:p>
          <a:p>
            <a:pPr marL="0" indent="0">
              <a:buNone/>
            </a:pPr>
            <a:endParaRPr lang="pt-BR" sz="2000"/>
          </a:p>
          <a:p>
            <a:pPr marL="0" indent="0">
              <a:buNone/>
            </a:pPr>
            <a:endParaRPr lang="pt-BR" sz="2000"/>
          </a:p>
          <a:p>
            <a:pPr marL="0" indent="0">
              <a:buNone/>
            </a:pPr>
            <a:endParaRPr lang="pt-BR" sz="2000"/>
          </a:p>
          <a:p>
            <a:pPr marL="0" indent="0">
              <a:buNone/>
            </a:pPr>
            <a:endParaRPr lang="pt-BR" sz="2000"/>
          </a:p>
          <a:p>
            <a:pPr marL="0" indent="0">
              <a:buNone/>
            </a:pPr>
            <a:endParaRPr lang="pt-BR" sz="2000"/>
          </a:p>
          <a:p>
            <a:pPr marL="0" indent="0">
              <a:buNone/>
            </a:pPr>
            <a:endParaRPr lang="pt-BR" sz="2000"/>
          </a:p>
          <a:p>
            <a:pPr marL="0" indent="0">
              <a:buNone/>
            </a:pPr>
            <a:endParaRPr lang="pt-BR" sz="2000"/>
          </a:p>
          <a:p>
            <a:pPr marL="0" indent="0">
              <a:buNone/>
            </a:pPr>
            <a:endParaRPr lang="pt-BR" sz="2000"/>
          </a:p>
          <a:p>
            <a:pPr marL="0" indent="0">
              <a:buNone/>
            </a:pPr>
            <a:endParaRPr lang="pt-BR" sz="2000"/>
          </a:p>
          <a:p>
            <a:pPr marL="0" indent="0">
              <a:buNone/>
            </a:pPr>
            <a:endParaRPr lang="pt-BR" sz="2000"/>
          </a:p>
          <a:p>
            <a:pPr marL="0" indent="0">
              <a:buNone/>
            </a:pPr>
            <a:endParaRPr lang="pt-BR" sz="2000"/>
          </a:p>
          <a:p>
            <a:pPr marL="0" indent="0">
              <a:buNone/>
            </a:pPr>
            <a:endParaRPr lang="pt-BR" sz="2000"/>
          </a:p>
          <a:p>
            <a:pPr marL="0" indent="0">
              <a:buNone/>
            </a:pPr>
            <a:endParaRPr lang="pt-BR" sz="200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3501BE2-B35A-4995-85C8-2492A5B81BDC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Trabalho de Conclusão de Curso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FEEC4A8-07F4-4AD9-82C2-A42A1760F090}"/>
              </a:ext>
            </a:extLst>
          </p:cNvPr>
          <p:cNvSpPr txBox="1">
            <a:spLocks/>
          </p:cNvSpPr>
          <p:nvPr/>
        </p:nvSpPr>
        <p:spPr>
          <a:xfrm>
            <a:off x="1332821" y="1556792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8C9900E-F1CC-4BE7-928F-0A2F1D43B25F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7961CBA-A4C8-42AD-BC69-D633DC8D6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AA02075C-F6AE-4B2B-979B-D8D6D960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B7BD9FA-6FFC-4E6B-B1A6-7FDDF8C9F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C5259A97-29D1-4799-A76E-4507D35E0500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0E073054-A0B6-4F5A-9798-C790EBEBD4F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6C728BC0-80BC-410F-B159-9BA2B9CB340D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855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Equipe_</a:t>
            </a:r>
            <a:r>
              <a:rPr lang="pt-BR"/>
              <a:t>03</a:t>
            </a:r>
            <a:endParaRPr lang="pt-BR" noProof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4</a:t>
            </a:fld>
            <a:endParaRPr lang="pt-BR" noProof="0"/>
          </a:p>
        </p:txBody>
      </p:sp>
      <p:sp>
        <p:nvSpPr>
          <p:cNvPr id="4" name="Espaço reservado para conteúdo 13">
            <a:extLst>
              <a:ext uri="{FF2B5EF4-FFF2-40B4-BE49-F238E27FC236}">
                <a16:creationId xmlns:a16="http://schemas.microsoft.com/office/drawing/2014/main" id="{126070DC-015A-DFDF-858A-F0EAE02BC82E}"/>
              </a:ext>
            </a:extLst>
          </p:cNvPr>
          <p:cNvSpPr txBox="1">
            <a:spLocks/>
          </p:cNvSpPr>
          <p:nvPr/>
        </p:nvSpPr>
        <p:spPr>
          <a:xfrm>
            <a:off x="1047556" y="2157276"/>
            <a:ext cx="3861811" cy="46352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r>
              <a:rPr lang="pt-BR" sz="2000" dirty="0"/>
              <a:t>Problematização</a:t>
            </a:r>
            <a:endParaRPr lang="pt-BR" dirty="0"/>
          </a:p>
          <a:p>
            <a:pPr marL="246380" indent="-246380"/>
            <a:r>
              <a:rPr lang="pt-BR" sz="2000" dirty="0"/>
              <a:t>Solução</a:t>
            </a:r>
          </a:p>
          <a:p>
            <a:pPr marL="246380" indent="-246380"/>
            <a:r>
              <a:rPr lang="pt-BR" sz="2000" dirty="0"/>
              <a:t>Público Alvo</a:t>
            </a:r>
          </a:p>
          <a:p>
            <a:pPr marL="246380" indent="-246380"/>
            <a:r>
              <a:rPr lang="pt-BR" sz="2000" dirty="0"/>
              <a:t>Objetivos</a:t>
            </a:r>
          </a:p>
          <a:p>
            <a:pPr marL="246380" indent="-246380"/>
            <a:r>
              <a:rPr lang="pt-BR" sz="2000" dirty="0"/>
              <a:t>Justificativa</a:t>
            </a:r>
          </a:p>
          <a:p>
            <a:pPr marL="246380" indent="-246380"/>
            <a:r>
              <a:rPr lang="pt-BR" sz="2000" dirty="0"/>
              <a:t>Requisitos Funcionais;</a:t>
            </a:r>
          </a:p>
          <a:p>
            <a:pPr marL="246380" indent="-246380"/>
            <a:r>
              <a:rPr lang="pt-BR" sz="2000" dirty="0"/>
              <a:t>Metodologia Ágil/Scrum;</a:t>
            </a:r>
          </a:p>
          <a:p>
            <a:pPr marL="246380" indent="-246380"/>
            <a:r>
              <a:rPr lang="pt-BR" sz="2000" dirty="0" err="1"/>
              <a:t>Wireframes</a:t>
            </a:r>
            <a:r>
              <a:rPr lang="pt-BR" sz="2000" dirty="0"/>
              <a:t> Baixa Fidelidade;</a:t>
            </a:r>
          </a:p>
          <a:p>
            <a:pPr marL="246380" indent="-246380"/>
            <a:r>
              <a:rPr lang="pt-BR" sz="2000" dirty="0" err="1"/>
              <a:t>Wireframes</a:t>
            </a:r>
            <a:r>
              <a:rPr lang="pt-BR" sz="2000" dirty="0"/>
              <a:t> Media Fidelidade;</a:t>
            </a:r>
          </a:p>
          <a:p>
            <a:pPr marL="246380" indent="-246380"/>
            <a:endParaRPr lang="pt-BR" dirty="0"/>
          </a:p>
          <a:p>
            <a:pPr marL="0" indent="0">
              <a:buNone/>
            </a:pPr>
            <a:endParaRPr lang="pt-BR" sz="2000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AB097550-61C8-4FEB-9BE4-D07000E1ACBC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/>
              <a:t>Apresentação Parcial TCC.</a:t>
            </a:r>
            <a:endParaRPr lang="pt-BR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7D4DCB69-F7C1-40F6-9EFE-848532426752}"/>
              </a:ext>
            </a:extLst>
          </p:cNvPr>
          <p:cNvSpPr txBox="1">
            <a:spLocks/>
          </p:cNvSpPr>
          <p:nvPr/>
        </p:nvSpPr>
        <p:spPr>
          <a:xfrm>
            <a:off x="1341884" y="1619413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 dirty="0"/>
              <a:t>Desenvolvimento de Sistemas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3560065-E5D9-4B43-A23D-6A267366BAF1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59F222EE-68BE-4AC3-938E-0ADCBDB57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722452BA-93DD-4D25-AB5E-40C975475C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DCAC907D-1AB9-435A-8D6F-9EF2356ED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3334A04A-8E3B-4623-9B16-C74A8CE1EF33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63C82C99-1033-468C-8A71-F9877EB53C1D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47D67273-0657-42DF-9C9C-258B77AF29F4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" name="Espaço reservado para conteúdo 13">
            <a:extLst>
              <a:ext uri="{FF2B5EF4-FFF2-40B4-BE49-F238E27FC236}">
                <a16:creationId xmlns:a16="http://schemas.microsoft.com/office/drawing/2014/main" id="{5F053142-4A9B-4DD0-811E-0CBA1ADCAA3F}"/>
              </a:ext>
            </a:extLst>
          </p:cNvPr>
          <p:cNvSpPr txBox="1">
            <a:spLocks/>
          </p:cNvSpPr>
          <p:nvPr/>
        </p:nvSpPr>
        <p:spPr>
          <a:xfrm>
            <a:off x="5798957" y="2139520"/>
            <a:ext cx="3861811" cy="46352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r>
              <a:rPr lang="pt-BR" sz="2000" dirty="0"/>
              <a:t>Diagrama de Classe;</a:t>
            </a:r>
          </a:p>
          <a:p>
            <a:pPr marL="246380" indent="-246380"/>
            <a:r>
              <a:rPr lang="pt-BR" sz="2000" dirty="0"/>
              <a:t>Diagrama de Caso de Uso;</a:t>
            </a:r>
          </a:p>
          <a:p>
            <a:pPr marL="246380" indent="-246380"/>
            <a:r>
              <a:rPr lang="pt-BR" sz="2000" dirty="0"/>
              <a:t>Modelo de Entidade e Relacionamento – Lógico;</a:t>
            </a:r>
          </a:p>
          <a:p>
            <a:pPr marL="246380" indent="-246380"/>
            <a:r>
              <a:rPr lang="pt-BR" sz="2000" dirty="0"/>
              <a:t>Soft Skill e Hard Skill;</a:t>
            </a:r>
          </a:p>
          <a:p>
            <a:pPr marL="246380" indent="-246380"/>
            <a:r>
              <a:rPr lang="pt-BR" sz="2000" dirty="0">
                <a:solidFill>
                  <a:srgbClr val="465562"/>
                </a:solidFill>
                <a:latin typeface="Euphemia"/>
                <a:cs typeface="Segoe UI"/>
              </a:rPr>
              <a:t>Desafios encontrados durante as pesquisas</a:t>
            </a:r>
          </a:p>
          <a:p>
            <a:pPr marL="246380" indent="-246380"/>
            <a:r>
              <a:rPr lang="pt-BR" sz="2000" dirty="0"/>
              <a:t>Conclusão;</a:t>
            </a:r>
          </a:p>
          <a:p>
            <a:pPr marL="246380" indent="-246380"/>
            <a:r>
              <a:rPr lang="pt-BR" sz="2000" dirty="0"/>
              <a:t>Bibliografia;</a:t>
            </a:r>
          </a:p>
          <a:p>
            <a:pPr marL="246380" indent="-246380"/>
            <a:endParaRPr lang="pt-BR" dirty="0"/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65545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Equipe_</a:t>
            </a:r>
            <a:r>
              <a:rPr lang="pt-BR"/>
              <a:t>03</a:t>
            </a:r>
            <a:endParaRPr lang="pt-BR" noProof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5</a:t>
            </a:fld>
            <a:endParaRPr lang="pt-BR" noProof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68EA1406-9D0A-F316-CA4B-D6FA46DEDD20}"/>
              </a:ext>
            </a:extLst>
          </p:cNvPr>
          <p:cNvSpPr txBox="1">
            <a:spLocks/>
          </p:cNvSpPr>
          <p:nvPr/>
        </p:nvSpPr>
        <p:spPr>
          <a:xfrm>
            <a:off x="1234484" y="2583582"/>
            <a:ext cx="8750908" cy="2404780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r>
              <a:rPr lang="pt-BR" sz="1800" dirty="0">
                <a:ea typeface="+mn-lt"/>
                <a:cs typeface="+mn-lt"/>
              </a:rPr>
              <a:t>O setor da construção civil, sendo tradicional, muitas vezes utiliza métodos arcaicos para a cotação de ferramentas. Este processo, geralmente feito de maneira manual e descentralizada, resulta em perda de tempo, erros humanos e ineficiência. </a:t>
            </a:r>
            <a:endParaRPr lang="pt-BR" sz="18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06CF383-86BE-4807-90B1-358A5BECE709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40F2AE1-D35B-45F6-B403-7441794FAC04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097D918F-CC2B-42C3-AA79-7935C824C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2DC19A36-0916-4BCB-AB5D-E7A2A48E1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68398C3D-8562-4F85-B4C6-86BBDA332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974A88B2-9B2F-46D6-AA77-38E50B00D999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D1B5B00C-0D47-4611-81F3-7F90BB12AA5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EC49A414-0956-4A38-BDDF-956BCCE78AEE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4F6E19DA-2A40-8112-D17F-3E43DF43996F}"/>
              </a:ext>
            </a:extLst>
          </p:cNvPr>
          <p:cNvSpPr txBox="1"/>
          <p:nvPr/>
        </p:nvSpPr>
        <p:spPr>
          <a:xfrm>
            <a:off x="1514534" y="1880281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/>
              <a:t>Problema</a:t>
            </a:r>
          </a:p>
        </p:txBody>
      </p:sp>
    </p:spTree>
    <p:extLst>
      <p:ext uri="{BB962C8B-B14F-4D97-AF65-F5344CB8AC3E}">
        <p14:creationId xmlns:p14="http://schemas.microsoft.com/office/powerpoint/2010/main" val="319071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Equipe_</a:t>
            </a:r>
            <a:r>
              <a:rPr lang="pt-BR"/>
              <a:t>03</a:t>
            </a:r>
            <a:endParaRPr lang="pt-BR" noProof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6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EAE2EC6-50B5-4B75-AE8D-6816CDB5B09B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do TCC.</a:t>
            </a:r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FB23B6A-E3E4-4F5D-A96C-1495EB9B2116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4297946-4423-43F2-A991-4D430E9AD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CCE0FCD3-9B25-4061-AEC4-5B765D9F95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CAA57F3-AD9A-46F7-9665-AC00F5E73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6ED13EDF-95AF-4104-A86B-E97B89BD49D1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6EAFD045-C0A9-47BA-B43C-E4779B63A41E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572A3F85-F5BD-47C8-B236-8842076699EB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260E5CE8-00C0-EA31-E5D1-083E9140A81E}"/>
              </a:ext>
            </a:extLst>
          </p:cNvPr>
          <p:cNvSpPr txBox="1">
            <a:spLocks/>
          </p:cNvSpPr>
          <p:nvPr/>
        </p:nvSpPr>
        <p:spPr>
          <a:xfrm>
            <a:off x="1210535" y="2061565"/>
            <a:ext cx="9451004" cy="4052349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>
              <a:ea typeface="+mn-lt"/>
              <a:cs typeface="+mn-lt"/>
            </a:endParaRPr>
          </a:p>
          <a:p>
            <a:pPr marL="246380" indent="-246380"/>
            <a:r>
              <a:rPr lang="pt-BR" sz="1800" dirty="0">
                <a:ea typeface="+mn-lt"/>
                <a:cs typeface="+mn-lt"/>
              </a:rPr>
              <a:t>O desenvolvimento de um Sistema Web para cotação de preços, projetado especificamente para o setor da construção civil, buscando otimização do processo de consulta e compra de ferramentas. </a:t>
            </a:r>
          </a:p>
          <a:p>
            <a:pPr marL="246380" indent="-246380"/>
            <a:endParaRPr lang="pt-BR" sz="2000" dirty="0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4977F92-6F7E-5768-A98A-6CED65E4CACB}"/>
              </a:ext>
            </a:extLst>
          </p:cNvPr>
          <p:cNvSpPr txBox="1"/>
          <p:nvPr/>
        </p:nvSpPr>
        <p:spPr>
          <a:xfrm>
            <a:off x="1450461" y="1889578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>
                <a:ea typeface="+mn-lt"/>
                <a:cs typeface="+mn-lt"/>
              </a:rPr>
              <a:t>Solução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1878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Equipe_</a:t>
            </a:r>
            <a:r>
              <a:rPr lang="pt-BR"/>
              <a:t>03</a:t>
            </a:r>
            <a:endParaRPr lang="pt-BR" noProof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7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514D7A4-9A04-43AB-AD03-868BD45DCCF2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do TCC.</a:t>
            </a:r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A97FB09-1084-4F0F-803A-2D806B2CEBE9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83D13102-6025-47F5-B0E3-8AA22C456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ED3CCA74-9EB9-45A6-82E7-C6D1339293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26FB451F-AAAA-4CC2-A23A-20EBF3FCD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396D40AF-A43F-48E1-A329-DA9B0CC8B358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465F844C-49EC-4E27-9085-12E7654109C1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A8007038-1DB0-49B4-98E3-5989F3E512D2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CEB45EB4-ECE5-24D5-DB7A-3EE315FCD4B2}"/>
              </a:ext>
            </a:extLst>
          </p:cNvPr>
          <p:cNvSpPr txBox="1">
            <a:spLocks/>
          </p:cNvSpPr>
          <p:nvPr/>
        </p:nvSpPr>
        <p:spPr>
          <a:xfrm>
            <a:off x="1053992" y="2459655"/>
            <a:ext cx="7162367" cy="3125041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r>
              <a:rPr lang="pt-BR" sz="1800" dirty="0">
                <a:ea typeface="+mn-lt"/>
                <a:cs typeface="+mn-lt"/>
              </a:rPr>
              <a:t>Profissionais da Construção Civil;</a:t>
            </a:r>
          </a:p>
          <a:p>
            <a:pPr marL="246380" indent="-246380"/>
            <a:r>
              <a:rPr lang="pt-BR" sz="1800">
                <a:ea typeface="+mn-lt"/>
                <a:cs typeface="+mn-lt"/>
              </a:rPr>
              <a:t>Proprietários;</a:t>
            </a:r>
            <a:endParaRPr lang="pt-BR" sz="1800" dirty="0">
              <a:ea typeface="+mn-lt"/>
              <a:cs typeface="+mn-lt"/>
            </a:endParaRPr>
          </a:p>
          <a:p>
            <a:pPr marL="246380" indent="-246380"/>
            <a:r>
              <a:rPr lang="pt-BR" sz="1800" dirty="0">
                <a:ea typeface="+mn-lt"/>
                <a:cs typeface="+mn-lt"/>
              </a:rPr>
              <a:t>Empresas de Construção Civil (Pequeno e Grande porte);</a:t>
            </a:r>
          </a:p>
          <a:p>
            <a:pPr marL="246380" indent="-246380"/>
            <a:r>
              <a:rPr lang="pt-BR" sz="1800" dirty="0">
                <a:ea typeface="+mn-lt"/>
                <a:cs typeface="+mn-lt"/>
              </a:rPr>
              <a:t>Fornecedores de Materiais de </a:t>
            </a:r>
            <a:r>
              <a:rPr lang="pt-BR" sz="1800">
                <a:ea typeface="+mn-lt"/>
                <a:cs typeface="+mn-lt"/>
              </a:rPr>
              <a:t>Construção;</a:t>
            </a:r>
          </a:p>
          <a:p>
            <a:pPr marL="246380" indent="-246380"/>
            <a:r>
              <a:rPr lang="pt-BR" sz="1800" dirty="0">
                <a:ea typeface="+mn-lt"/>
                <a:cs typeface="+mn-lt"/>
              </a:rPr>
              <a:t>Gerentes de Projeto.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9654947-4BC7-7909-29B4-BB72346DF228}"/>
              </a:ext>
            </a:extLst>
          </p:cNvPr>
          <p:cNvSpPr txBox="1"/>
          <p:nvPr/>
        </p:nvSpPr>
        <p:spPr>
          <a:xfrm>
            <a:off x="1306630" y="179851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>
                <a:ea typeface="+mn-lt"/>
                <a:cs typeface="+mn-lt"/>
              </a:rPr>
              <a:t>Público Alvo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25780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Equipe_</a:t>
            </a:r>
            <a:r>
              <a:rPr lang="pt-BR"/>
              <a:t>03</a:t>
            </a:r>
            <a:endParaRPr lang="pt-BR" noProof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8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EAE2EC6-50B5-4B75-AE8D-6816CDB5B09B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FB23B6A-E3E4-4F5D-A96C-1495EB9B2116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4297946-4423-43F2-A991-4D430E9AD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CCE0FCD3-9B25-4061-AEC4-5B765D9F95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CAA57F3-AD9A-46F7-9665-AC00F5E73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6ED13EDF-95AF-4104-A86B-E97B89BD49D1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6EAFD045-C0A9-47BA-B43C-E4779B63A41E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572A3F85-F5BD-47C8-B236-8842076699EB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260E5CE8-00C0-EA31-E5D1-083E9140A81E}"/>
              </a:ext>
            </a:extLst>
          </p:cNvPr>
          <p:cNvSpPr txBox="1">
            <a:spLocks/>
          </p:cNvSpPr>
          <p:nvPr/>
        </p:nvSpPr>
        <p:spPr>
          <a:xfrm>
            <a:off x="1053992" y="2611118"/>
            <a:ext cx="8626567" cy="3137414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>
                <a:ea typeface="+mn-lt"/>
                <a:cs typeface="+mn-lt"/>
              </a:rPr>
              <a:t>Geral:</a:t>
            </a:r>
            <a:r>
              <a:rPr lang="pt-BR" sz="2000" dirty="0">
                <a:ea typeface="+mn-lt"/>
                <a:cs typeface="+mn-lt"/>
              </a:rPr>
              <a:t> </a:t>
            </a:r>
            <a:r>
              <a:rPr lang="pt-BR" sz="1800" dirty="0">
                <a:ea typeface="+mn-lt"/>
                <a:cs typeface="+mn-lt"/>
              </a:rPr>
              <a:t>Criar uma plataforma eficiente de cotação de preços que automatize a interação entre construtoras e fornecedores.</a:t>
            </a:r>
          </a:p>
          <a:p>
            <a:pPr marL="0" indent="0">
              <a:buNone/>
            </a:pPr>
            <a:r>
              <a:rPr lang="pt-BR" sz="2000" b="1" dirty="0">
                <a:ea typeface="+mn-lt"/>
                <a:cs typeface="+mn-lt"/>
              </a:rPr>
              <a:t>Específicos:</a:t>
            </a:r>
          </a:p>
          <a:p>
            <a:pPr marL="246380" indent="-246380">
              <a:buFont typeface="Euphemia"/>
              <a:buChar char="›"/>
            </a:pPr>
            <a:r>
              <a:rPr lang="pt-BR" sz="1800" dirty="0">
                <a:ea typeface="+mn-lt"/>
                <a:cs typeface="+mn-lt"/>
              </a:rPr>
              <a:t>Reduzir o tempo gasto na obtenção de cotações.</a:t>
            </a:r>
          </a:p>
          <a:p>
            <a:pPr marL="246380" indent="-246380">
              <a:buFont typeface="Euphemia"/>
              <a:buChar char="›"/>
            </a:pPr>
            <a:r>
              <a:rPr lang="pt-BR" sz="1800" dirty="0">
                <a:ea typeface="+mn-lt"/>
                <a:cs typeface="+mn-lt"/>
              </a:rPr>
              <a:t>Aumentar a precisão orçamentária das obras.</a:t>
            </a:r>
          </a:p>
          <a:p>
            <a:pPr marL="246380" indent="-246380">
              <a:buFont typeface="Euphemia"/>
              <a:buChar char="›"/>
            </a:pPr>
            <a:r>
              <a:rPr lang="pt-BR" sz="1800" dirty="0">
                <a:ea typeface="+mn-lt"/>
                <a:cs typeface="+mn-lt"/>
              </a:rPr>
              <a:t>Facilitar a comparação de preços</a:t>
            </a:r>
          </a:p>
          <a:p>
            <a:pPr marL="246380" indent="-246380">
              <a:buFont typeface="Euphemia"/>
              <a:buChar char="›"/>
            </a:pPr>
            <a:endParaRPr lang="pt-B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pt-BR" sz="2000" b="1">
              <a:solidFill>
                <a:schemeClr val="tx2"/>
              </a:solidFill>
            </a:endParaRPr>
          </a:p>
          <a:p>
            <a:pPr marL="246380" indent="-246380"/>
            <a:endParaRPr lang="pt-BR" sz="2000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4977F92-6F7E-5768-A98A-6CED65E4CACB}"/>
              </a:ext>
            </a:extLst>
          </p:cNvPr>
          <p:cNvSpPr txBox="1"/>
          <p:nvPr/>
        </p:nvSpPr>
        <p:spPr>
          <a:xfrm>
            <a:off x="1125797" y="1948568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>
                <a:ea typeface="+mn-lt"/>
                <a:cs typeface="+mn-lt"/>
              </a:rPr>
              <a:t>Objetivos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5780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Equipe_</a:t>
            </a:r>
            <a:r>
              <a:rPr lang="pt-BR"/>
              <a:t>03</a:t>
            </a:r>
            <a:endParaRPr lang="pt-BR" noProof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9</a:t>
            </a:fld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EAE2EC6-50B5-4B75-AE8D-6816CDB5B09B}"/>
              </a:ext>
            </a:extLst>
          </p:cNvPr>
          <p:cNvSpPr txBox="1">
            <a:spLocks/>
          </p:cNvSpPr>
          <p:nvPr/>
        </p:nvSpPr>
        <p:spPr>
          <a:xfrm>
            <a:off x="1353542" y="753524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Apresentação Parcial TCC.</a:t>
            </a:r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FB23B6A-E3E4-4F5D-A96C-1495EB9B2116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4297946-4423-43F2-A991-4D430E9AD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CCE0FCD3-9B25-4061-AEC4-5B765D9F95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CAA57F3-AD9A-46F7-9665-AC00F5E73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6ED13EDF-95AF-4104-A86B-E97B89BD49D1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6EAFD045-C0A9-47BA-B43C-E4779B63A41E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572A3F85-F5BD-47C8-B236-8842076699EB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260E5CE8-00C0-EA31-E5D1-083E9140A81E}"/>
              </a:ext>
            </a:extLst>
          </p:cNvPr>
          <p:cNvSpPr txBox="1">
            <a:spLocks/>
          </p:cNvSpPr>
          <p:nvPr/>
        </p:nvSpPr>
        <p:spPr>
          <a:xfrm>
            <a:off x="978093" y="2418574"/>
            <a:ext cx="9220776" cy="2806734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r>
              <a:rPr lang="pt-BR" sz="1800" dirty="0">
                <a:ea typeface="+mn-lt"/>
                <a:cs typeface="+mn-lt"/>
              </a:rPr>
              <a:t>A digitalização de processos no setor da construção civil está em crescimento, com plataformas digitais sendo cada vez mais adotadas para melhorar a eficiência. De acordo com a pesquisa da </a:t>
            </a:r>
            <a:r>
              <a:rPr lang="pt-BR" sz="1800" i="1" err="1">
                <a:ea typeface="+mn-lt"/>
                <a:cs typeface="+mn-lt"/>
              </a:rPr>
              <a:t>AECWeb</a:t>
            </a:r>
            <a:r>
              <a:rPr lang="pt-BR" sz="1800" dirty="0">
                <a:ea typeface="+mn-lt"/>
                <a:cs typeface="+mn-lt"/>
              </a:rPr>
              <a:t>, o uso de soluções digitais pode reduzir em até 30% os erros em orçamentos e prazos.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4977F92-6F7E-5768-A98A-6CED65E4CACB}"/>
              </a:ext>
            </a:extLst>
          </p:cNvPr>
          <p:cNvSpPr txBox="1"/>
          <p:nvPr/>
        </p:nvSpPr>
        <p:spPr>
          <a:xfrm>
            <a:off x="1252561" y="1787698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>
                <a:ea typeface="+mn-lt"/>
                <a:cs typeface="+mn-lt"/>
              </a:rPr>
              <a:t>Justificativa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20668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ática 16: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7_TF02787947.potx" id="{F6616D8B-E49F-43FC-919C-EA67C56073C6}" vid="{41E3CBBC-B989-484B-85AF-2EEA8BFB5111}"/>
    </a:ext>
  </a:extLst>
</a:theme>
</file>

<file path=ppt/theme/theme2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196043875A62B439869C7069C7B83BB" ma:contentTypeVersion="4" ma:contentTypeDescription="Crie um novo documento." ma:contentTypeScope="" ma:versionID="7660c18a41e2cd004aea30fd318ee4fd">
  <xsd:schema xmlns:xsd="http://www.w3.org/2001/XMLSchema" xmlns:xs="http://www.w3.org/2001/XMLSchema" xmlns:p="http://schemas.microsoft.com/office/2006/metadata/properties" xmlns:ns2="9636dcdb-b261-4d89-b84c-a9b91e93ee2a" targetNamespace="http://schemas.microsoft.com/office/2006/metadata/properties" ma:root="true" ma:fieldsID="f1f8b7354959ac3a75468b60e2877949" ns2:_="">
    <xsd:import namespace="9636dcdb-b261-4d89-b84c-a9b91e93ee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36dcdb-b261-4d89-b84c-a9b91e93ee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FEDF28-2A6B-4F67-A7A7-E5FB52BD18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7307C4-B8F3-48C3-AA83-B109E5FA85EA}">
  <ds:schemaRefs>
    <ds:schemaRef ds:uri="http://purl.org/dc/dcmitype/"/>
    <ds:schemaRef ds:uri="http://schemas.microsoft.com/office/2006/documentManagement/types"/>
    <ds:schemaRef ds:uri="9636dcdb-b261-4d89-b84c-a9b91e93ee2a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EEAA1C4-6F6D-432E-9E43-CCD93032A254}">
  <ds:schemaRefs>
    <ds:schemaRef ds:uri="9636dcdb-b261-4d89-b84c-a9b91e93ee2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1523</Words>
  <Application>Microsoft Office PowerPoint</Application>
  <PresentationFormat>Personalizar</PresentationFormat>
  <Paragraphs>357</Paragraphs>
  <Slides>38</Slides>
  <Notes>38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4" baseType="lpstr">
      <vt:lpstr>Arial</vt:lpstr>
      <vt:lpstr>Calibri</vt:lpstr>
      <vt:lpstr>Euphemia</vt:lpstr>
      <vt:lpstr>Poppins</vt:lpstr>
      <vt:lpstr>Segoe UI</vt:lpstr>
      <vt:lpstr>Matemática 16:9</vt:lpstr>
      <vt:lpstr>Apresentação Parcial TCC</vt:lpstr>
      <vt:lpstr>Apresentação Parcial TCC.</vt:lpstr>
      <vt:lpstr>Apresentação Parcial TCC.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Reforço Escolar</dc:title>
  <dc:creator>Prof. Paulo Rogério</dc:creator>
  <cp:lastModifiedBy>ALEX ALVES DA SILVA</cp:lastModifiedBy>
  <cp:revision>171</cp:revision>
  <dcterms:created xsi:type="dcterms:W3CDTF">2023-04-28T14:29:41Z</dcterms:created>
  <dcterms:modified xsi:type="dcterms:W3CDTF">2025-04-14T23:19:29Z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0x010100B196043875A62B439869C7069C7B83BB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Order">
    <vt:r8>11000</vt:r8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_SourceUrl">
    <vt:lpwstr/>
  </property>
  <property fmtid="{D5CDD505-2E9C-101B-9397-08002B2CF9AE}" pid="12" name="_SharedFileIndex">
    <vt:lpwstr/>
  </property>
  <property fmtid="{D5CDD505-2E9C-101B-9397-08002B2CF9AE}" pid="13" name="ComplianceAssetId">
    <vt:lpwstr/>
  </property>
  <property fmtid="{D5CDD505-2E9C-101B-9397-08002B2CF9AE}" pid="14" name="TemplateUrl">
    <vt:lpwstr/>
  </property>
  <property fmtid="{D5CDD505-2E9C-101B-9397-08002B2CF9AE}" pid="15" name="_ExtendedDescription">
    <vt:lpwstr/>
  </property>
  <property fmtid="{D5CDD505-2E9C-101B-9397-08002B2CF9AE}" pid="16" name="TriggerFlowInfo">
    <vt:lpwstr/>
  </property>
</Properties>
</file>