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83D72-6468-449C-AB2C-60578AB4544F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60D3-E875-4B76-8B03-A82F94BD278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desktop.arcgis.com/en/arcmap/10.3/analyze/arcpy/what-is-arcpy-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Automating</a:t>
            </a:r>
            <a:r>
              <a:rPr lang="pt-BR" dirty="0" smtClean="0"/>
              <a:t> </a:t>
            </a:r>
            <a:r>
              <a:rPr lang="pt-BR" dirty="0" err="1" smtClean="0"/>
              <a:t>Geoprocessing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Mapping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>
            <a:normAutofit/>
          </a:bodyPr>
          <a:lstStyle/>
          <a:p>
            <a:r>
              <a:rPr lang="pt-BR" sz="1800" dirty="0" smtClean="0"/>
              <a:t>Murilo Vianna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6562725" cy="325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2000" y="144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Adding</a:t>
            </a:r>
            <a:r>
              <a:rPr lang="pt-BR" dirty="0" smtClean="0"/>
              <a:t> a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3- </a:t>
            </a:r>
            <a:r>
              <a:rPr lang="pt-BR" dirty="0" err="1" smtClean="0"/>
              <a:t>step</a:t>
            </a:r>
            <a:r>
              <a:rPr lang="pt-BR" dirty="0" smtClean="0"/>
              <a:t>: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to data frame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 flipH="1" flipV="1">
            <a:off x="2133600" y="3962400"/>
            <a:ext cx="17526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658969" cy="359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python console in ArcMAP</a:t>
            </a:r>
            <a:b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2000" y="1447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load</a:t>
            </a:r>
            <a:r>
              <a:rPr lang="pt-BR" dirty="0" smtClean="0"/>
              <a:t> </a:t>
            </a: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entire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script </a:t>
            </a:r>
            <a:r>
              <a:rPr lang="pt-BR" dirty="0" err="1" smtClean="0"/>
              <a:t>by</a:t>
            </a:r>
            <a:r>
              <a:rPr lang="pt-BR" dirty="0" smtClean="0"/>
              <a:t> </a:t>
            </a:r>
            <a:r>
              <a:rPr lang="pt-BR" dirty="0" err="1" smtClean="0"/>
              <a:t>right-clicking</a:t>
            </a:r>
            <a:r>
              <a:rPr lang="pt-BR" dirty="0" smtClean="0"/>
              <a:t> -&gt; </a:t>
            </a:r>
            <a:r>
              <a:rPr lang="pt-BR" dirty="0" err="1" smtClean="0"/>
              <a:t>Load</a:t>
            </a:r>
            <a:r>
              <a:rPr lang="pt-BR" dirty="0" smtClean="0"/>
              <a:t>...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python console in ArcMAP</a:t>
            </a:r>
            <a:b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2000" y="1447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Or</a:t>
            </a:r>
            <a:r>
              <a:rPr lang="pt-BR" dirty="0" smtClean="0"/>
              <a:t> </a:t>
            </a:r>
            <a:r>
              <a:rPr lang="pt-BR" dirty="0" err="1" smtClean="0"/>
              <a:t>simply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paste </a:t>
            </a:r>
            <a:r>
              <a:rPr lang="pt-BR" dirty="0" err="1" smtClean="0"/>
              <a:t>an</a:t>
            </a:r>
            <a:r>
              <a:rPr lang="pt-BR" dirty="0" smtClean="0"/>
              <a:t> script to </a:t>
            </a:r>
            <a:r>
              <a:rPr lang="pt-BR" dirty="0" err="1" smtClean="0"/>
              <a:t>command</a:t>
            </a:r>
            <a:r>
              <a:rPr lang="pt-BR" dirty="0" smtClean="0"/>
              <a:t> console + ENTER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133600"/>
            <a:ext cx="5295900" cy="427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85800" y="228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Help?</a:t>
            </a:r>
            <a:b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2000" y="144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help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google</a:t>
            </a:r>
            <a:r>
              <a:rPr lang="pt-BR" dirty="0"/>
              <a:t> </a:t>
            </a:r>
            <a:r>
              <a:rPr lang="pt-BR" dirty="0" err="1" smtClean="0"/>
              <a:t>or</a:t>
            </a:r>
            <a:r>
              <a:rPr lang="pt-BR" dirty="0" smtClean="0"/>
              <a:t> 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ArcPy</a:t>
            </a:r>
            <a:r>
              <a:rPr lang="pt-BR" dirty="0" smtClean="0"/>
              <a:t> </a:t>
            </a:r>
            <a:r>
              <a:rPr lang="pt-BR" dirty="0" err="1" smtClean="0"/>
              <a:t>webpage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smtClean="0">
                <a:hlinkClick r:id="rId2"/>
              </a:rPr>
              <a:t>http://desktop.arcgis.com/en/arcmap/10.3/</a:t>
            </a:r>
            <a:r>
              <a:rPr lang="pt-BR" dirty="0" err="1" smtClean="0">
                <a:hlinkClick r:id="rId2"/>
              </a:rPr>
              <a:t>analyze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arcpy</a:t>
            </a:r>
            <a:r>
              <a:rPr lang="pt-BR" dirty="0" smtClean="0">
                <a:hlinkClick r:id="rId2"/>
              </a:rPr>
              <a:t>/</a:t>
            </a:r>
            <a:r>
              <a:rPr lang="pt-BR" dirty="0" err="1" smtClean="0">
                <a:hlinkClick r:id="rId2"/>
              </a:rPr>
              <a:t>what-is-arcpy</a:t>
            </a:r>
            <a:r>
              <a:rPr lang="pt-BR" dirty="0" smtClean="0">
                <a:hlinkClick r:id="rId2"/>
              </a:rPr>
              <a:t>-.</a:t>
            </a:r>
            <a:r>
              <a:rPr lang="pt-BR" dirty="0" err="1" smtClean="0">
                <a:hlinkClick r:id="rId2"/>
              </a:rPr>
              <a:t>htm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514600"/>
            <a:ext cx="6381750" cy="402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How</a:t>
            </a:r>
            <a:r>
              <a:rPr lang="pt-BR" dirty="0" smtClean="0"/>
              <a:t> to Automate?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222556" cy="23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76800"/>
            <a:ext cx="4800600" cy="138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410200"/>
            <a:ext cx="1522071" cy="514133"/>
          </a:xfrm>
          <a:prstGeom prst="rect">
            <a:avLst/>
          </a:prstGeom>
          <a:noFill/>
        </p:spPr>
      </p:pic>
      <p:pic>
        <p:nvPicPr>
          <p:cNvPr id="12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410200"/>
            <a:ext cx="1522071" cy="514133"/>
          </a:xfrm>
          <a:prstGeom prst="rect">
            <a:avLst/>
          </a:prstGeom>
          <a:noFill/>
        </p:spPr>
      </p:pic>
      <p:cxnSp>
        <p:nvCxnSpPr>
          <p:cNvPr id="14" name="Conector angulado 13"/>
          <p:cNvCxnSpPr>
            <a:endCxn id="1027" idx="1"/>
          </p:cNvCxnSpPr>
          <p:nvPr/>
        </p:nvCxnSpPr>
        <p:spPr>
          <a:xfrm flipV="1">
            <a:off x="2514600" y="2709901"/>
            <a:ext cx="2362200" cy="719099"/>
          </a:xfrm>
          <a:prstGeom prst="bentConnector3">
            <a:avLst>
              <a:gd name="adj1" fmla="val 7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>
            <a:off x="2209802" y="3657602"/>
            <a:ext cx="1904999" cy="1833086"/>
          </a:xfrm>
          <a:prstGeom prst="bentConnector3">
            <a:avLst>
              <a:gd name="adj1" fmla="val 642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How</a:t>
            </a:r>
            <a:r>
              <a:rPr lang="pt-BR" dirty="0" smtClean="0"/>
              <a:t> to Automate?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222556" cy="23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76800"/>
            <a:ext cx="4800600" cy="138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410200"/>
            <a:ext cx="1522071" cy="514133"/>
          </a:xfrm>
          <a:prstGeom prst="rect">
            <a:avLst/>
          </a:prstGeom>
          <a:noFill/>
        </p:spPr>
      </p:pic>
      <p:pic>
        <p:nvPicPr>
          <p:cNvPr id="12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410200"/>
            <a:ext cx="1522071" cy="514133"/>
          </a:xfrm>
          <a:prstGeom prst="rect">
            <a:avLst/>
          </a:prstGeom>
          <a:noFill/>
        </p:spPr>
      </p:pic>
      <p:cxnSp>
        <p:nvCxnSpPr>
          <p:cNvPr id="14" name="Conector angulado 13"/>
          <p:cNvCxnSpPr>
            <a:endCxn id="1027" idx="1"/>
          </p:cNvCxnSpPr>
          <p:nvPr/>
        </p:nvCxnSpPr>
        <p:spPr>
          <a:xfrm flipV="1">
            <a:off x="2514600" y="2709901"/>
            <a:ext cx="2362200" cy="719099"/>
          </a:xfrm>
          <a:prstGeom prst="bentConnector3">
            <a:avLst>
              <a:gd name="adj1" fmla="val 7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>
            <a:off x="2209802" y="3657602"/>
            <a:ext cx="1904999" cy="1833086"/>
          </a:xfrm>
          <a:prstGeom prst="bentConnector3">
            <a:avLst>
              <a:gd name="adj1" fmla="val 642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010400" y="1219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Only</a:t>
            </a:r>
            <a:r>
              <a:rPr lang="pt-BR" i="1" dirty="0" smtClean="0"/>
              <a:t> for </a:t>
            </a:r>
            <a:r>
              <a:rPr lang="pt-BR" i="1" dirty="0" err="1" smtClean="0"/>
              <a:t>Geoprocessing</a:t>
            </a:r>
            <a:r>
              <a:rPr lang="pt-BR" i="1" dirty="0" smtClean="0"/>
              <a:t> Toolbox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How</a:t>
            </a:r>
            <a:r>
              <a:rPr lang="pt-BR" dirty="0" smtClean="0"/>
              <a:t> to Automate?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222556" cy="23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4876800"/>
            <a:ext cx="4800600" cy="138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410200"/>
            <a:ext cx="1522071" cy="514133"/>
          </a:xfrm>
          <a:prstGeom prst="rect">
            <a:avLst/>
          </a:prstGeom>
          <a:noFill/>
        </p:spPr>
      </p:pic>
      <p:pic>
        <p:nvPicPr>
          <p:cNvPr id="12" name="Picture 6" descr="C:\Users\murilo.vianna\Desktop\python-logo-master-v3-T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5410200"/>
            <a:ext cx="1522071" cy="514133"/>
          </a:xfrm>
          <a:prstGeom prst="rect">
            <a:avLst/>
          </a:prstGeom>
          <a:noFill/>
        </p:spPr>
      </p:pic>
      <p:cxnSp>
        <p:nvCxnSpPr>
          <p:cNvPr id="14" name="Conector angulado 13"/>
          <p:cNvCxnSpPr>
            <a:endCxn id="1027" idx="1"/>
          </p:cNvCxnSpPr>
          <p:nvPr/>
        </p:nvCxnSpPr>
        <p:spPr>
          <a:xfrm flipV="1">
            <a:off x="2514600" y="2709901"/>
            <a:ext cx="2362200" cy="719099"/>
          </a:xfrm>
          <a:prstGeom prst="bentConnector3">
            <a:avLst>
              <a:gd name="adj1" fmla="val 7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/>
          <p:nvPr/>
        </p:nvCxnSpPr>
        <p:spPr>
          <a:xfrm>
            <a:off x="2209802" y="3657602"/>
            <a:ext cx="1904999" cy="1833086"/>
          </a:xfrm>
          <a:prstGeom prst="bentConnector3">
            <a:avLst>
              <a:gd name="adj1" fmla="val 642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6781800" y="4267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Full</a:t>
            </a:r>
            <a:r>
              <a:rPr lang="pt-BR" i="1" dirty="0" smtClean="0"/>
              <a:t> </a:t>
            </a:r>
            <a:r>
              <a:rPr lang="pt-BR" i="1" dirty="0" err="1" smtClean="0"/>
              <a:t>control</a:t>
            </a:r>
            <a:r>
              <a:rPr lang="pt-BR" i="1" dirty="0" smtClean="0"/>
              <a:t> </a:t>
            </a:r>
            <a:r>
              <a:rPr lang="pt-BR" i="1" dirty="0" err="1" smtClean="0"/>
              <a:t>and</a:t>
            </a:r>
            <a:r>
              <a:rPr lang="pt-BR" i="1" dirty="0" smtClean="0"/>
              <a:t> </a:t>
            </a:r>
            <a:r>
              <a:rPr lang="pt-BR" i="1" dirty="0" err="1" smtClean="0"/>
              <a:t>access</a:t>
            </a:r>
            <a:r>
              <a:rPr lang="pt-BR" i="1" dirty="0" smtClean="0"/>
              <a:t> to </a:t>
            </a:r>
            <a:r>
              <a:rPr lang="pt-BR" i="1" dirty="0" err="1" smtClean="0"/>
              <a:t>ArcMap</a:t>
            </a:r>
            <a:r>
              <a:rPr lang="pt-BR" i="1" dirty="0" smtClean="0"/>
              <a:t> </a:t>
            </a:r>
            <a:r>
              <a:rPr lang="pt-BR" i="1" dirty="0" err="1" smtClean="0"/>
              <a:t>functionalities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ector angulado 18"/>
          <p:cNvCxnSpPr>
            <a:stCxn id="16" idx="2"/>
            <a:endCxn id="2050" idx="0"/>
          </p:cNvCxnSpPr>
          <p:nvPr/>
        </p:nvCxnSpPr>
        <p:spPr>
          <a:xfrm rot="16200000" flipH="1">
            <a:off x="2957512" y="1385887"/>
            <a:ext cx="1143000" cy="218122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286000" y="1676400"/>
            <a:ext cx="304800" cy="228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7715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tângulo 22"/>
          <p:cNvSpPr/>
          <p:nvPr/>
        </p:nvSpPr>
        <p:spPr>
          <a:xfrm>
            <a:off x="304800" y="5791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You</a:t>
            </a:r>
            <a:r>
              <a:rPr lang="pt-BR" i="1" dirty="0" smtClean="0"/>
              <a:t> </a:t>
            </a:r>
            <a:r>
              <a:rPr lang="pt-BR" i="1" dirty="0" err="1" smtClean="0"/>
              <a:t>put</a:t>
            </a:r>
            <a:r>
              <a:rPr lang="pt-BR" i="1" dirty="0" smtClean="0"/>
              <a:t> </a:t>
            </a:r>
            <a:r>
              <a:rPr lang="pt-BR" i="1" dirty="0" err="1" smtClean="0"/>
              <a:t>your</a:t>
            </a:r>
            <a:r>
              <a:rPr lang="pt-BR" i="1" dirty="0" smtClean="0"/>
              <a:t> </a:t>
            </a:r>
            <a:r>
              <a:rPr lang="pt-BR" i="1" dirty="0" err="1" smtClean="0"/>
              <a:t>commands</a:t>
            </a:r>
            <a:r>
              <a:rPr lang="pt-BR" i="1" dirty="0" smtClean="0"/>
              <a:t> </a:t>
            </a:r>
            <a:r>
              <a:rPr lang="pt-BR" i="1" dirty="0" err="1" smtClean="0"/>
              <a:t>here</a:t>
            </a:r>
            <a:endParaRPr lang="pt-BR" i="1" dirty="0"/>
          </a:p>
        </p:txBody>
      </p:sp>
      <p:cxnSp>
        <p:nvCxnSpPr>
          <p:cNvPr id="25" name="Conector de seta reta 24"/>
          <p:cNvCxnSpPr>
            <a:stCxn id="23" idx="0"/>
          </p:cNvCxnSpPr>
          <p:nvPr/>
        </p:nvCxnSpPr>
        <p:spPr>
          <a:xfrm flipV="1">
            <a:off x="1257300" y="5105400"/>
            <a:ext cx="10287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6096000" y="56388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Here</a:t>
            </a:r>
            <a:r>
              <a:rPr lang="pt-BR" i="1" dirty="0" smtClean="0"/>
              <a:t> </a:t>
            </a:r>
            <a:r>
              <a:rPr lang="pt-BR" i="1" dirty="0" err="1" smtClean="0"/>
              <a:t>you</a:t>
            </a:r>
            <a:r>
              <a:rPr lang="pt-BR" i="1" dirty="0" smtClean="0"/>
              <a:t> </a:t>
            </a:r>
            <a:r>
              <a:rPr lang="pt-BR" i="1" dirty="0" err="1" smtClean="0"/>
              <a:t>will</a:t>
            </a:r>
            <a:r>
              <a:rPr lang="pt-BR" i="1" dirty="0" smtClean="0"/>
              <a:t> </a:t>
            </a:r>
            <a:r>
              <a:rPr lang="pt-BR" i="1" dirty="0" err="1" smtClean="0"/>
              <a:t>find</a:t>
            </a:r>
            <a:r>
              <a:rPr lang="pt-BR" i="1" dirty="0" smtClean="0"/>
              <a:t> </a:t>
            </a:r>
            <a:r>
              <a:rPr lang="pt-BR" i="1" dirty="0" err="1" smtClean="0"/>
              <a:t>support</a:t>
            </a:r>
            <a:r>
              <a:rPr lang="pt-BR" i="1" dirty="0" smtClean="0"/>
              <a:t> </a:t>
            </a:r>
            <a:r>
              <a:rPr lang="pt-BR" i="1" dirty="0" err="1" smtClean="0"/>
              <a:t>on</a:t>
            </a:r>
            <a:r>
              <a:rPr lang="pt-BR" i="1" dirty="0" smtClean="0"/>
              <a:t> </a:t>
            </a:r>
            <a:r>
              <a:rPr lang="pt-BR" i="1" dirty="0" err="1" smtClean="0"/>
              <a:t>how</a:t>
            </a:r>
            <a:r>
              <a:rPr lang="pt-BR" i="1" dirty="0" smtClean="0"/>
              <a:t> </a:t>
            </a:r>
            <a:r>
              <a:rPr lang="pt-BR" i="1" dirty="0" err="1" smtClean="0"/>
              <a:t>write</a:t>
            </a:r>
            <a:r>
              <a:rPr lang="pt-BR" i="1" dirty="0" smtClean="0"/>
              <a:t> </a:t>
            </a:r>
            <a:r>
              <a:rPr lang="pt-BR" i="1" dirty="0" err="1" smtClean="0"/>
              <a:t>commands</a:t>
            </a:r>
            <a:endParaRPr lang="pt-BR" i="1" dirty="0"/>
          </a:p>
        </p:txBody>
      </p:sp>
      <p:cxnSp>
        <p:nvCxnSpPr>
          <p:cNvPr id="27" name="Conector de seta reta 26"/>
          <p:cNvCxnSpPr>
            <a:stCxn id="26" idx="0"/>
          </p:cNvCxnSpPr>
          <p:nvPr/>
        </p:nvCxnSpPr>
        <p:spPr>
          <a:xfrm flipH="1" flipV="1">
            <a:off x="6781800" y="5105400"/>
            <a:ext cx="2667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ector angulado 18"/>
          <p:cNvCxnSpPr>
            <a:stCxn id="16" idx="2"/>
            <a:endCxn id="3074" idx="0"/>
          </p:cNvCxnSpPr>
          <p:nvPr/>
        </p:nvCxnSpPr>
        <p:spPr>
          <a:xfrm rot="16200000" flipH="1">
            <a:off x="2890837" y="1452562"/>
            <a:ext cx="1219200" cy="212407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286000" y="1676400"/>
            <a:ext cx="304800" cy="228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04800" y="5791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Here</a:t>
            </a:r>
            <a:r>
              <a:rPr lang="pt-BR" i="1" dirty="0" smtClean="0"/>
              <a:t> is a </a:t>
            </a:r>
            <a:r>
              <a:rPr lang="pt-BR" i="1" dirty="0" err="1" smtClean="0"/>
              <a:t>command</a:t>
            </a:r>
            <a:r>
              <a:rPr lang="pt-BR" i="1" dirty="0" smtClean="0"/>
              <a:t> to </a:t>
            </a:r>
            <a:r>
              <a:rPr lang="pt-BR" i="1" dirty="0" err="1" smtClean="0"/>
              <a:t>add</a:t>
            </a:r>
            <a:r>
              <a:rPr lang="pt-BR" i="1" dirty="0" smtClean="0"/>
              <a:t> a </a:t>
            </a:r>
            <a:r>
              <a:rPr lang="pt-BR" i="1" dirty="0" err="1" smtClean="0"/>
              <a:t>new</a:t>
            </a:r>
            <a:r>
              <a:rPr lang="pt-BR" i="1" dirty="0" smtClean="0"/>
              <a:t> </a:t>
            </a:r>
            <a:r>
              <a:rPr lang="pt-BR" i="1" dirty="0" err="1" smtClean="0"/>
              <a:t>layer</a:t>
            </a:r>
            <a:endParaRPr lang="pt-BR" i="1" dirty="0"/>
          </a:p>
        </p:txBody>
      </p:sp>
      <p:sp>
        <p:nvSpPr>
          <p:cNvPr id="26" name="Retângulo 25"/>
          <p:cNvSpPr/>
          <p:nvPr/>
        </p:nvSpPr>
        <p:spPr>
          <a:xfrm>
            <a:off x="6096000" y="56388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Here</a:t>
            </a:r>
            <a:r>
              <a:rPr lang="pt-BR" i="1" dirty="0" smtClean="0"/>
              <a:t> is </a:t>
            </a:r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support</a:t>
            </a:r>
            <a:r>
              <a:rPr lang="pt-BR" i="1" dirty="0" smtClean="0"/>
              <a:t> </a:t>
            </a:r>
            <a:r>
              <a:rPr lang="pt-BR" i="1" dirty="0" err="1" smtClean="0"/>
              <a:t>informartion</a:t>
            </a:r>
            <a:endParaRPr lang="pt-BR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24200"/>
            <a:ext cx="7600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Conector de seta reta 24"/>
          <p:cNvCxnSpPr>
            <a:stCxn id="23" idx="0"/>
          </p:cNvCxnSpPr>
          <p:nvPr/>
        </p:nvCxnSpPr>
        <p:spPr>
          <a:xfrm flipV="1">
            <a:off x="1257300" y="5105400"/>
            <a:ext cx="10287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6" idx="0"/>
          </p:cNvCxnSpPr>
          <p:nvPr/>
        </p:nvCxnSpPr>
        <p:spPr>
          <a:xfrm flipH="1" flipV="1">
            <a:off x="6781800" y="5105400"/>
            <a:ext cx="2667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3349048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onector angulado 18"/>
          <p:cNvCxnSpPr>
            <a:stCxn id="16" idx="2"/>
            <a:endCxn id="3074" idx="0"/>
          </p:cNvCxnSpPr>
          <p:nvPr/>
        </p:nvCxnSpPr>
        <p:spPr>
          <a:xfrm rot="16200000" flipH="1">
            <a:off x="2890837" y="1452562"/>
            <a:ext cx="1219200" cy="212407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286000" y="1676400"/>
            <a:ext cx="304800" cy="228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04800" y="5791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Here</a:t>
            </a:r>
            <a:r>
              <a:rPr lang="pt-BR" i="1" dirty="0" smtClean="0"/>
              <a:t> is a </a:t>
            </a:r>
            <a:r>
              <a:rPr lang="pt-BR" i="1" dirty="0" err="1" smtClean="0"/>
              <a:t>command</a:t>
            </a:r>
            <a:r>
              <a:rPr lang="pt-BR" i="1" dirty="0" smtClean="0"/>
              <a:t> to </a:t>
            </a:r>
            <a:r>
              <a:rPr lang="pt-BR" i="1" dirty="0" err="1" smtClean="0"/>
              <a:t>add</a:t>
            </a:r>
            <a:r>
              <a:rPr lang="pt-BR" i="1" dirty="0" smtClean="0"/>
              <a:t> a </a:t>
            </a:r>
            <a:r>
              <a:rPr lang="pt-BR" i="1" dirty="0" err="1" smtClean="0"/>
              <a:t>new</a:t>
            </a:r>
            <a:r>
              <a:rPr lang="pt-BR" i="1" dirty="0" smtClean="0"/>
              <a:t> </a:t>
            </a:r>
            <a:r>
              <a:rPr lang="pt-BR" i="1" dirty="0" err="1" smtClean="0"/>
              <a:t>layer</a:t>
            </a:r>
            <a:endParaRPr lang="pt-BR" i="1" dirty="0"/>
          </a:p>
        </p:txBody>
      </p:sp>
      <p:sp>
        <p:nvSpPr>
          <p:cNvPr id="26" name="Retângulo 25"/>
          <p:cNvSpPr/>
          <p:nvPr/>
        </p:nvSpPr>
        <p:spPr>
          <a:xfrm>
            <a:off x="6096000" y="56388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i="1" dirty="0" err="1" smtClean="0"/>
              <a:t>You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need</a:t>
            </a:r>
            <a:r>
              <a:rPr lang="pt-BR" sz="1200" i="1" dirty="0" smtClean="0"/>
              <a:t> to </a:t>
            </a:r>
            <a:r>
              <a:rPr lang="pt-BR" sz="1200" i="1" dirty="0" err="1" smtClean="0"/>
              <a:t>provide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two</a:t>
            </a:r>
            <a:r>
              <a:rPr lang="pt-BR" sz="1200" i="1" dirty="0" smtClean="0"/>
              <a:t> </a:t>
            </a:r>
            <a:r>
              <a:rPr lang="pt-BR" sz="1200" i="1" dirty="0" err="1" smtClean="0"/>
              <a:t>informations</a:t>
            </a:r>
            <a:r>
              <a:rPr lang="pt-BR" sz="1200" i="1" dirty="0" smtClean="0"/>
              <a:t>:</a:t>
            </a:r>
          </a:p>
          <a:p>
            <a:pPr algn="ctr">
              <a:buFontTx/>
              <a:buChar char="-"/>
            </a:pPr>
            <a:r>
              <a:rPr lang="pt-BR" sz="1200" i="1" dirty="0" err="1" smtClean="0"/>
              <a:t>data_frame</a:t>
            </a:r>
            <a:endParaRPr lang="pt-BR" sz="1200" i="1" dirty="0" smtClean="0"/>
          </a:p>
          <a:p>
            <a:pPr algn="ctr">
              <a:buFontTx/>
              <a:buChar char="-"/>
            </a:pPr>
            <a:r>
              <a:rPr lang="pt-BR" sz="1200" i="1" dirty="0"/>
              <a:t> </a:t>
            </a:r>
            <a:r>
              <a:rPr lang="pt-BR" sz="1200" i="1" dirty="0" err="1" smtClean="0"/>
              <a:t>add_layer</a:t>
            </a:r>
            <a:endParaRPr lang="pt-BR" sz="12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24200"/>
            <a:ext cx="7600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Conector de seta reta 24"/>
          <p:cNvCxnSpPr>
            <a:stCxn id="23" idx="0"/>
          </p:cNvCxnSpPr>
          <p:nvPr/>
        </p:nvCxnSpPr>
        <p:spPr>
          <a:xfrm flipV="1">
            <a:off x="1257300" y="5105400"/>
            <a:ext cx="10287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6" idx="0"/>
          </p:cNvCxnSpPr>
          <p:nvPr/>
        </p:nvCxnSpPr>
        <p:spPr>
          <a:xfrm flipH="1" flipV="1">
            <a:off x="6248400" y="3581400"/>
            <a:ext cx="800100" cy="20574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26" idx="0"/>
          </p:cNvCxnSpPr>
          <p:nvPr/>
        </p:nvCxnSpPr>
        <p:spPr>
          <a:xfrm flipH="1" flipV="1">
            <a:off x="6934200" y="3581400"/>
            <a:ext cx="114300" cy="20574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191000" y="2362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Command</a:t>
            </a:r>
            <a:r>
              <a:rPr lang="pt-BR" i="1" dirty="0" smtClean="0"/>
              <a:t> to declare a </a:t>
            </a:r>
            <a:r>
              <a:rPr lang="pt-BR" i="1" dirty="0" err="1" smtClean="0"/>
              <a:t>Layer</a:t>
            </a:r>
            <a:endParaRPr lang="pt-BR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2000" y="14478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Adding</a:t>
            </a:r>
            <a:r>
              <a:rPr lang="pt-BR" dirty="0" smtClean="0"/>
              <a:t> a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1- </a:t>
            </a:r>
            <a:r>
              <a:rPr lang="pt-BR" dirty="0" err="1" smtClean="0"/>
              <a:t>step</a:t>
            </a:r>
            <a:r>
              <a:rPr lang="pt-BR" dirty="0" smtClean="0"/>
              <a:t>: declare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want</a:t>
            </a:r>
            <a:r>
              <a:rPr lang="pt-BR" dirty="0" smtClean="0"/>
              <a:t> to open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657600"/>
            <a:ext cx="7600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Conector de seta reta 24"/>
          <p:cNvCxnSpPr>
            <a:stCxn id="23" idx="2"/>
          </p:cNvCxnSpPr>
          <p:nvPr/>
        </p:nvCxnSpPr>
        <p:spPr>
          <a:xfrm flipH="1">
            <a:off x="3352800" y="3200400"/>
            <a:ext cx="17907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2362200" y="49530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File </a:t>
            </a:r>
            <a:r>
              <a:rPr lang="pt-BR" i="1" dirty="0" err="1" smtClean="0"/>
              <a:t>working</a:t>
            </a:r>
            <a:r>
              <a:rPr lang="pt-BR" i="1" dirty="0" smtClean="0"/>
              <a:t> </a:t>
            </a:r>
            <a:r>
              <a:rPr lang="pt-BR" i="1" dirty="0" err="1" smtClean="0"/>
              <a:t>directory</a:t>
            </a:r>
            <a:endParaRPr lang="pt-BR" i="1" dirty="0"/>
          </a:p>
        </p:txBody>
      </p:sp>
      <p:cxnSp>
        <p:nvCxnSpPr>
          <p:cNvPr id="27" name="Conector de seta reta 26"/>
          <p:cNvCxnSpPr>
            <a:stCxn id="26" idx="0"/>
          </p:cNvCxnSpPr>
          <p:nvPr/>
        </p:nvCxnSpPr>
        <p:spPr>
          <a:xfrm flipH="1" flipV="1">
            <a:off x="3048000" y="4343400"/>
            <a:ext cx="2667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295400"/>
            <a:ext cx="2330180" cy="314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33800"/>
            <a:ext cx="76295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 console in </a:t>
            </a:r>
            <a:r>
              <a:rPr lang="pt-BR" dirty="0" err="1" smtClean="0"/>
              <a:t>ArcMAP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343400" y="25146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Command</a:t>
            </a:r>
            <a:r>
              <a:rPr lang="pt-BR" i="1" dirty="0" smtClean="0"/>
              <a:t> to declare a </a:t>
            </a:r>
            <a:r>
              <a:rPr lang="pt-BR" i="1" dirty="0" err="1" smtClean="0"/>
              <a:t>Layer</a:t>
            </a:r>
            <a:endParaRPr lang="pt-BR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62000" y="144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Adding</a:t>
            </a:r>
            <a:r>
              <a:rPr lang="pt-BR" dirty="0" smtClean="0"/>
              <a:t> a </a:t>
            </a:r>
            <a:r>
              <a:rPr lang="pt-BR" dirty="0" err="1" smtClean="0"/>
              <a:t>Layer</a:t>
            </a:r>
            <a:r>
              <a:rPr lang="pt-BR" dirty="0" smtClean="0"/>
              <a:t> </a:t>
            </a:r>
            <a:r>
              <a:rPr lang="pt-BR" dirty="0" err="1" smtClean="0"/>
              <a:t>Example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/>
              <a:t>2</a:t>
            </a:r>
            <a:r>
              <a:rPr lang="pt-BR" dirty="0" smtClean="0"/>
              <a:t>- </a:t>
            </a:r>
            <a:r>
              <a:rPr lang="pt-BR" dirty="0" err="1" smtClean="0"/>
              <a:t>step</a:t>
            </a:r>
            <a:r>
              <a:rPr lang="pt-BR" dirty="0" smtClean="0"/>
              <a:t>: declare </a:t>
            </a:r>
            <a:r>
              <a:rPr lang="pt-BR" dirty="0" err="1" smtClean="0"/>
              <a:t>the</a:t>
            </a:r>
            <a:r>
              <a:rPr lang="pt-BR" dirty="0" smtClean="0"/>
              <a:t> data frame </a:t>
            </a:r>
            <a:r>
              <a:rPr lang="pt-BR" dirty="0" err="1" smtClean="0"/>
              <a:t>where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want</a:t>
            </a:r>
            <a:r>
              <a:rPr lang="pt-BR" dirty="0" smtClean="0"/>
              <a:t> to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layer</a:t>
            </a:r>
            <a:endParaRPr lang="pt-BR" dirty="0"/>
          </a:p>
        </p:txBody>
      </p:sp>
      <p:cxnSp>
        <p:nvCxnSpPr>
          <p:cNvPr id="25" name="Conector de seta reta 24"/>
          <p:cNvCxnSpPr>
            <a:stCxn id="23" idx="2"/>
          </p:cNvCxnSpPr>
          <p:nvPr/>
        </p:nvCxnSpPr>
        <p:spPr>
          <a:xfrm flipH="1">
            <a:off x="3505200" y="3352800"/>
            <a:ext cx="17907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2895600" y="50292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The</a:t>
            </a:r>
            <a:r>
              <a:rPr lang="pt-BR" i="1" dirty="0" smtClean="0"/>
              <a:t> </a:t>
            </a:r>
            <a:r>
              <a:rPr lang="pt-BR" i="1" dirty="0" err="1" smtClean="0"/>
              <a:t>mxd</a:t>
            </a:r>
            <a:r>
              <a:rPr lang="pt-BR" i="1" dirty="0" smtClean="0"/>
              <a:t> </a:t>
            </a:r>
            <a:r>
              <a:rPr lang="pt-BR" i="1" dirty="0" err="1" smtClean="0"/>
              <a:t>project</a:t>
            </a:r>
            <a:endParaRPr lang="pt-BR" i="1" dirty="0"/>
          </a:p>
        </p:txBody>
      </p:sp>
      <p:cxnSp>
        <p:nvCxnSpPr>
          <p:cNvPr id="27" name="Conector de seta reta 26"/>
          <p:cNvCxnSpPr>
            <a:stCxn id="26" idx="0"/>
          </p:cNvCxnSpPr>
          <p:nvPr/>
        </p:nvCxnSpPr>
        <p:spPr>
          <a:xfrm flipH="1" flipV="1">
            <a:off x="3581400" y="4419600"/>
            <a:ext cx="2667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13" idx="2"/>
          </p:cNvCxnSpPr>
          <p:nvPr/>
        </p:nvCxnSpPr>
        <p:spPr>
          <a:xfrm rot="16200000" flipH="1">
            <a:off x="5334000" y="152400"/>
            <a:ext cx="76200" cy="4343400"/>
          </a:xfrm>
          <a:prstGeom prst="bentConnector2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667000" y="2057400"/>
            <a:ext cx="1066800" cy="228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685800" y="5257800"/>
            <a:ext cx="1905000" cy="838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The</a:t>
            </a:r>
            <a:r>
              <a:rPr lang="pt-BR" i="1" dirty="0" smtClean="0"/>
              <a:t> data frame </a:t>
            </a:r>
            <a:r>
              <a:rPr lang="pt-BR" i="1" dirty="0" err="1" smtClean="0"/>
              <a:t>name</a:t>
            </a:r>
            <a:r>
              <a:rPr lang="pt-BR" i="1" dirty="0" smtClean="0"/>
              <a:t> </a:t>
            </a:r>
            <a:r>
              <a:rPr lang="pt-BR" i="1" dirty="0" err="1" smtClean="0"/>
              <a:t>called</a:t>
            </a:r>
            <a:r>
              <a:rPr lang="pt-BR" i="1" dirty="0" smtClean="0"/>
              <a:t> “</a:t>
            </a:r>
            <a:r>
              <a:rPr lang="pt-BR" i="1" dirty="0" err="1" smtClean="0"/>
              <a:t>Layers</a:t>
            </a:r>
            <a:r>
              <a:rPr lang="pt-BR" i="1" dirty="0" smtClean="0"/>
              <a:t>”</a:t>
            </a:r>
            <a:endParaRPr lang="pt-BR" i="1" dirty="0"/>
          </a:p>
        </p:txBody>
      </p:sp>
      <p:cxnSp>
        <p:nvCxnSpPr>
          <p:cNvPr id="20" name="Conector de seta reta 19"/>
          <p:cNvCxnSpPr>
            <a:stCxn id="19" idx="0"/>
          </p:cNvCxnSpPr>
          <p:nvPr/>
        </p:nvCxnSpPr>
        <p:spPr>
          <a:xfrm flipH="1" flipV="1">
            <a:off x="990600" y="4572000"/>
            <a:ext cx="647700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234</Words>
  <Application>Microsoft Office PowerPoint</Application>
  <PresentationFormat>Apresentação na tela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Automating Geoprocessing Analysis and Mapping using ArcMap </vt:lpstr>
      <vt:lpstr>How to Automate? </vt:lpstr>
      <vt:lpstr>How to Automate? </vt:lpstr>
      <vt:lpstr>How to Automate? </vt:lpstr>
      <vt:lpstr>Using python console in ArcMAP </vt:lpstr>
      <vt:lpstr>Using python console in ArcMAP </vt:lpstr>
      <vt:lpstr>Using python console in ArcMAP </vt:lpstr>
      <vt:lpstr>Using python console in ArcMAP </vt:lpstr>
      <vt:lpstr>Using python console in ArcMAP </vt:lpstr>
      <vt:lpstr>Using python console in ArcMAP </vt:lpstr>
      <vt:lpstr>Slide 11</vt:lpstr>
      <vt:lpstr>Slide 12</vt:lpstr>
      <vt:lpstr>Slide 13</vt:lpstr>
    </vt:vector>
  </TitlesOfParts>
  <Company>Unicamp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Geoprocessing Analysis and Mapping using ArcMap</dc:title>
  <dc:creator>murilo.vianna</dc:creator>
  <cp:lastModifiedBy>murilo.vianna</cp:lastModifiedBy>
  <cp:revision>11</cp:revision>
  <dcterms:created xsi:type="dcterms:W3CDTF">2019-09-03T12:56:50Z</dcterms:created>
  <dcterms:modified xsi:type="dcterms:W3CDTF">2019-09-03T14:48:25Z</dcterms:modified>
</cp:coreProperties>
</file>