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b3b3678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b3b3678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b3b3678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b3b3678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b3b36785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b3b3678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a55b5f3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55b5f3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a55b5f3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a55b5f3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55b5f3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55b5f3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55b5f35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55b5f35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b3b3678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b3b3678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3b3678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b3b3678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a55b5f35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a55b5f3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a55b5f3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55b5f3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8889/edit/dsc-phase-1-project/bom.movie_gross.csv.gz" TargetMode="External"/><Relationship Id="rId4" Type="http://schemas.openxmlformats.org/officeDocument/2006/relationships/hyperlink" Target="http://localhost:8889/edit/dsc-phase-1-project/imdb.title.basics.csv.gz" TargetMode="External"/><Relationship Id="rId5" Type="http://schemas.openxmlformats.org/officeDocument/2006/relationships/hyperlink" Target="http://localhost:8889/edit/dsc-phase-1-project/imdb.title.ratings.csv.g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1" lang="en" sz="1950">
                <a:solidFill>
                  <a:srgbClr val="000000"/>
                </a:solidFill>
                <a:highlight>
                  <a:srgbClr val="FFFFFF"/>
                </a:highlight>
                <a:latin typeface="Arial"/>
                <a:ea typeface="Arial"/>
                <a:cs typeface="Arial"/>
                <a:sym typeface="Arial"/>
              </a:rPr>
              <a:t>Microsoft Movie Studios - Movie Analysis</a:t>
            </a:r>
            <a:endParaRPr b="1" sz="1950">
              <a:solidFill>
                <a:srgbClr val="000000"/>
              </a:solidFill>
              <a:highlight>
                <a:srgbClr val="FFFFFF"/>
              </a:highlight>
              <a:latin typeface="Arial"/>
              <a:ea typeface="Arial"/>
              <a:cs typeface="Arial"/>
              <a:sym typeface="Aria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950">
                <a:solidFill>
                  <a:srgbClr val="000000"/>
                </a:solidFill>
                <a:highlight>
                  <a:srgbClr val="FFFFFF"/>
                </a:highlight>
                <a:latin typeface="Arial"/>
                <a:ea typeface="Arial"/>
                <a:cs typeface="Arial"/>
                <a:sym typeface="Arial"/>
              </a:rPr>
              <a:t>Phase 1 Project</a:t>
            </a:r>
            <a:endParaRPr b="1" sz="1950">
              <a:solidFill>
                <a:srgbClr val="000000"/>
              </a:solidFill>
              <a:highlight>
                <a:srgbClr val="FFFFFF"/>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9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Bar chart showing Top 10 Movies by Domestic gross</a:t>
            </a:r>
            <a:endParaRPr sz="2000"/>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120525" y="912625"/>
            <a:ext cx="9058025" cy="40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10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Scatter </a:t>
            </a:r>
            <a:r>
              <a:rPr b="1" lang="en"/>
              <a:t>graph showing Least 10 Movies by Average Ratings</a:t>
            </a:r>
            <a:endParaRPr b="1" sz="2000"/>
          </a:p>
          <a:p>
            <a:pPr indent="0" lvl="0" marL="0" rtl="0" algn="l">
              <a:spcBef>
                <a:spcPts val="0"/>
              </a:spcBef>
              <a:spcAft>
                <a:spcPts val="0"/>
              </a:spcAft>
              <a:buNone/>
            </a:pPr>
            <a:r>
              <a:t/>
            </a:r>
            <a:endParaRPr b="1"/>
          </a:p>
        </p:txBody>
      </p:sp>
      <p:sp>
        <p:nvSpPr>
          <p:cNvPr id="123" name="Google Shape;123;p23"/>
          <p:cNvSpPr txBox="1"/>
          <p:nvPr>
            <p:ph idx="1" type="body"/>
          </p:nvPr>
        </p:nvSpPr>
        <p:spPr>
          <a:xfrm>
            <a:off x="311700" y="1277475"/>
            <a:ext cx="8520600" cy="3291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0" y="1277475"/>
            <a:ext cx="9143999" cy="3660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9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Scatter graph showing Least 10 Movies by Domestic gross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0" y="1152475"/>
            <a:ext cx="9143999" cy="3856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highlight>
                  <a:srgbClr val="FFFFFF"/>
                </a:highlight>
                <a:latin typeface="Arial"/>
                <a:ea typeface="Arial"/>
                <a:cs typeface="Arial"/>
                <a:sym typeface="Arial"/>
              </a:rPr>
              <a:t>From our visualizations, we can see that 'Action,Crime,Drama' makes the highest gross and we can see that most of the genres with very high ratings also have low domestic gross. Hence, Microsoft should make movies based on domestic gross rather than ratings.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90250" y="526350"/>
            <a:ext cx="7715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Email:</a:t>
            </a:r>
            <a:r>
              <a:rPr lang="en" sz="2000"/>
              <a:t> stephen.kimiti@student.moringaschool.com</a:t>
            </a:r>
            <a:endParaRPr sz="2000"/>
          </a:p>
          <a:p>
            <a:pPr indent="0" lvl="0" marL="0" rtl="0" algn="l">
              <a:spcBef>
                <a:spcPts val="0"/>
              </a:spcBef>
              <a:spcAft>
                <a:spcPts val="0"/>
              </a:spcAft>
              <a:buNone/>
            </a:pPr>
            <a:r>
              <a:rPr b="1" lang="en" sz="2000"/>
              <a:t>GitHub:</a:t>
            </a:r>
            <a:r>
              <a:rPr lang="en" sz="2000"/>
              <a:t> @MuriraKimiti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50">
                <a:solidFill>
                  <a:srgbClr val="000000"/>
                </a:solidFill>
                <a:highlight>
                  <a:srgbClr val="FFFFFF"/>
                </a:highlight>
                <a:latin typeface="Arial"/>
                <a:ea typeface="Arial"/>
                <a:cs typeface="Arial"/>
                <a:sym typeface="Arial"/>
              </a:rPr>
              <a:t>This project uses exploratory data analysis which is an approach to analyse data to summarise their main characteristics and often with visual methods and this will generate movie insights for Microsoft Corporation. Microsoft's best-known software products are the Windows line of operating systems, the Microsoft 365 suite of productivity applications, and the Internet Explorer and Edge web browsers. Its flagship hardware products are the Xbox video game consoles and the Microsoft Surface lineup of touchscreen personal computers. Microsoft is always looking to diversify and venture into new business industries.</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Business Problem</a:t>
            </a:r>
            <a:endParaRPr sz="2600"/>
          </a:p>
          <a:p>
            <a:pPr indent="-393700" lvl="0" marL="457200" rtl="0" algn="l">
              <a:spcBef>
                <a:spcPts val="0"/>
              </a:spcBef>
              <a:spcAft>
                <a:spcPts val="0"/>
              </a:spcAft>
              <a:buSzPts val="2600"/>
              <a:buChar char="●"/>
            </a:pPr>
            <a:r>
              <a:rPr lang="en" sz="2600"/>
              <a:t>Data</a:t>
            </a:r>
            <a:endParaRPr sz="2600"/>
          </a:p>
          <a:p>
            <a:pPr indent="-393700" lvl="0" marL="457200" rtl="0" algn="l">
              <a:spcBef>
                <a:spcPts val="0"/>
              </a:spcBef>
              <a:spcAft>
                <a:spcPts val="0"/>
              </a:spcAft>
              <a:buSzPts val="2600"/>
              <a:buChar char="●"/>
            </a:pPr>
            <a:r>
              <a:rPr lang="en" sz="2600"/>
              <a:t>Methods</a:t>
            </a:r>
            <a:endParaRPr sz="2600"/>
          </a:p>
          <a:p>
            <a:pPr indent="-393700" lvl="0" marL="457200" rtl="0" algn="l">
              <a:spcBef>
                <a:spcPts val="0"/>
              </a:spcBef>
              <a:spcAft>
                <a:spcPts val="0"/>
              </a:spcAft>
              <a:buSzPts val="2600"/>
              <a:buChar char="●"/>
            </a:pPr>
            <a:r>
              <a:rPr lang="en" sz="2600"/>
              <a:t>Results</a:t>
            </a:r>
            <a:endParaRPr sz="2600"/>
          </a:p>
          <a:p>
            <a:pPr indent="-393700" lvl="0" marL="457200" rtl="0" algn="l">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highlight>
                  <a:srgbClr val="FFFFFF"/>
                </a:highlight>
                <a:latin typeface="Arial"/>
                <a:ea typeface="Arial"/>
                <a:cs typeface="Arial"/>
                <a:sym typeface="Arial"/>
              </a:rPr>
              <a:t>Microsoft sees all the big companies creating original video content and they want to get in on the fun. They have decided to create a new movie studio, but they don’t know anything about creating movies. In this project we will explore what types of films are currently doing the best at the box office. We will translate our findings into actionable insights that the stakeholders of Microsoft's new movie studio can use to help decide what type of films to create.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4" name="Google Shape;84;p17"/>
          <p:cNvSpPr txBox="1"/>
          <p:nvPr>
            <p:ph idx="1" type="body"/>
          </p:nvPr>
        </p:nvSpPr>
        <p:spPr>
          <a:xfrm>
            <a:off x="311700" y="1152475"/>
            <a:ext cx="8520600" cy="3784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In order to assist Microsoft's new movie studio in making informed decisions about the types of films to create, a comprehensive analysis of the current box office trends and successful film genres was conducted using data from Box Office Mojo. Box Office Mojo is a reputable online source that provides comprehensive information on box office performance, including domestic and international box office revenues, film genres, release dates, and critical reception. By analyzing the data from this platform, we aim to gain insights into the types of films that are currently performing well at the box office and identify potential opportunities for Microsoft's movie studio.</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The insights obtained from this data analysis will serve as a foundation for making informed decisions regarding the types of films that Microsoft's new movie studio should focus on. By understanding the current trends in the film industry and the genres that are resonating well with audiences, the head of the studio can strategically align their creative vision with the market demands, increasing the chances of producing successful and profitable movies.</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The movies dataset includes movies released from 2010 to 2018, and includes a wide variety of movie title, movie studio, movie genre, movie ratings, domestic and foreign gross. We used the data below:</a:t>
            </a:r>
            <a:endParaRPr>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296EAA"/>
                </a:solidFill>
                <a:highlight>
                  <a:srgbClr val="FAFAFA"/>
                </a:highlight>
                <a:uFill>
                  <a:noFill/>
                </a:uFill>
                <a:latin typeface="Arial"/>
                <a:ea typeface="Arial"/>
                <a:cs typeface="Arial"/>
                <a:sym typeface="Arial"/>
                <a:hlinkClick r:id="rId3">
                  <a:extLst>
                    <a:ext uri="{A12FA001-AC4F-418D-AE19-62706E023703}">
                      <ahyp:hlinkClr val="tx"/>
                    </a:ext>
                  </a:extLst>
                </a:hlinkClick>
              </a:rPr>
              <a:t>Bom.movie_gross.csv.gz</a:t>
            </a:r>
            <a:endParaRPr>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296EAA"/>
                </a:solidFill>
                <a:highlight>
                  <a:srgbClr val="FAFAFA"/>
                </a:highlight>
                <a:uFill>
                  <a:noFill/>
                </a:uFill>
                <a:latin typeface="Arial"/>
                <a:ea typeface="Arial"/>
                <a:cs typeface="Arial"/>
                <a:sym typeface="Arial"/>
                <a:hlinkClick r:id="rId4">
                  <a:extLst>
                    <a:ext uri="{A12FA001-AC4F-418D-AE19-62706E023703}">
                      <ahyp:hlinkClr val="tx"/>
                    </a:ext>
                  </a:extLst>
                </a:hlinkClick>
              </a:rPr>
              <a:t>Imdb.title.basics.csv.gz</a:t>
            </a:r>
            <a:endParaRPr>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296EAA"/>
                </a:solidFill>
                <a:highlight>
                  <a:srgbClr val="FAFAFA"/>
                </a:highlight>
                <a:uFill>
                  <a:noFill/>
                </a:uFill>
                <a:latin typeface="Arial"/>
                <a:ea typeface="Arial"/>
                <a:cs typeface="Arial"/>
                <a:sym typeface="Arial"/>
                <a:hlinkClick r:id="rId5">
                  <a:extLst>
                    <a:ext uri="{A12FA001-AC4F-418D-AE19-62706E023703}">
                      <ahyp:hlinkClr val="tx"/>
                    </a:ext>
                  </a:extLst>
                </a:hlinkClick>
              </a:rPr>
              <a:t>imdb.title.ratings.csv.gz</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uses exploratory data analysis which is an approach to analyse data to summarise their main characteristics and often with visual methods and this will generate movie insights for Microsoft Corporation.</a:t>
            </a:r>
            <a:endParaRPr/>
          </a:p>
          <a:p>
            <a:pPr indent="0" lvl="0" marL="0" rtl="0" algn="l">
              <a:spcBef>
                <a:spcPts val="1600"/>
              </a:spcBef>
              <a:spcAft>
                <a:spcPts val="1600"/>
              </a:spcAft>
              <a:buNone/>
            </a:pPr>
            <a:r>
              <a:rPr lang="en"/>
              <a:t>For Visualizations we used Bar Graphs and scatter 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59450"/>
            <a:ext cx="8520600" cy="9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b="1" lang="en"/>
              <a:t>B</a:t>
            </a:r>
            <a:r>
              <a:rPr b="1" lang="en"/>
              <a:t>ar chart showing Top 10 Movies by Average Ratings</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0" y="1234250"/>
            <a:ext cx="8904351" cy="3688325"/>
          </a:xfrm>
          <a:prstGeom prst="rect">
            <a:avLst/>
          </a:prstGeom>
          <a:noFill/>
          <a:ln>
            <a:noFill/>
          </a:ln>
        </p:spPr>
      </p:pic>
      <p:sp>
        <p:nvSpPr>
          <p:cNvPr id="110" name="Google Shape;110;p21"/>
          <p:cNvSpPr txBox="1"/>
          <p:nvPr/>
        </p:nvSpPr>
        <p:spPr>
          <a:xfrm>
            <a:off x="3088025" y="369800"/>
            <a:ext cx="60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