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2" r:id="rId2"/>
    <p:sldId id="269" r:id="rId3"/>
    <p:sldId id="259" r:id="rId4"/>
    <p:sldId id="261" r:id="rId5"/>
    <p:sldId id="264" r:id="rId6"/>
    <p:sldId id="265" r:id="rId7"/>
    <p:sldId id="266" r:id="rId8"/>
    <p:sldId id="270" r:id="rId9"/>
    <p:sldId id="268" r:id="rId10"/>
    <p:sldId id="271" r:id="rId11"/>
    <p:sldId id="26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8A3F57DE-DB53-43D6-9483-BC9302DC779F}">
          <p14:sldIdLst>
            <p14:sldId id="272"/>
            <p14:sldId id="269"/>
            <p14:sldId id="259"/>
            <p14:sldId id="261"/>
            <p14:sldId id="264"/>
            <p14:sldId id="265"/>
            <p14:sldId id="266"/>
            <p14:sldId id="270"/>
            <p14:sldId id="268"/>
            <p14:sldId id="271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0D288A6-8993-136D-8072-57852A0A5E33}" name="Andrea Loddo" initials="AL" userId="d7fa2b40eed1802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C15DA5-B001-4AB8-8A37-FB4A25ABCF2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966DB5-26B8-426A-A961-0F772FDFB1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Gastric cancer is the fifth most common cancer worldwide and the fourth deadliest. </a:t>
          </a:r>
        </a:p>
      </dgm:t>
    </dgm:pt>
    <dgm:pt modelId="{1074DE90-6025-411B-AD88-A8207BA6F562}" type="parTrans" cxnId="{08CF56B4-19C2-4747-9D0C-11DC783854E2}">
      <dgm:prSet/>
      <dgm:spPr/>
      <dgm:t>
        <a:bodyPr/>
        <a:lstStyle/>
        <a:p>
          <a:endParaRPr lang="en-US"/>
        </a:p>
      </dgm:t>
    </dgm:pt>
    <dgm:pt modelId="{79278F94-E8BD-4204-90CA-5618EF8BE390}" type="sibTrans" cxnId="{08CF56B4-19C2-4747-9D0C-11DC783854E2}">
      <dgm:prSet/>
      <dgm:spPr/>
      <dgm:t>
        <a:bodyPr/>
        <a:lstStyle/>
        <a:p>
          <a:endParaRPr lang="en-US"/>
        </a:p>
      </dgm:t>
    </dgm:pt>
    <dgm:pt modelId="{F8EAF5EB-CB5B-417A-A911-63FCA1116E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Creating computational tools that can automatically and accurately perform histopathological diagnoses is essential to address these challenges.</a:t>
          </a:r>
        </a:p>
      </dgm:t>
    </dgm:pt>
    <dgm:pt modelId="{2C21BC8A-C0CD-42BA-BB3F-D24914632176}" type="sibTrans" cxnId="{DD91EE41-1875-487B-8A53-2AA0EBF6C7D2}">
      <dgm:prSet/>
      <dgm:spPr/>
      <dgm:t>
        <a:bodyPr/>
        <a:lstStyle/>
        <a:p>
          <a:endParaRPr lang="en-US"/>
        </a:p>
      </dgm:t>
    </dgm:pt>
    <dgm:pt modelId="{590A3C75-D9AC-4080-8D70-21BDE3AB0907}" type="parTrans" cxnId="{DD91EE41-1875-487B-8A53-2AA0EBF6C7D2}">
      <dgm:prSet/>
      <dgm:spPr/>
      <dgm:t>
        <a:bodyPr/>
        <a:lstStyle/>
        <a:p>
          <a:endParaRPr lang="en-US"/>
        </a:p>
      </dgm:t>
    </dgm:pt>
    <dgm:pt modelId="{C8CE730C-671E-4341-86B8-6610BC74B35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Despite</a:t>
          </a:r>
          <a:r>
            <a:rPr lang="it-IT" dirty="0"/>
            <a:t> </a:t>
          </a:r>
          <a:r>
            <a:rPr lang="it-IT" dirty="0" err="1"/>
            <a:t>significant</a:t>
          </a:r>
          <a:r>
            <a:rPr lang="it-IT" dirty="0"/>
            <a:t> </a:t>
          </a:r>
          <a:r>
            <a:rPr lang="it-IT" dirty="0" err="1"/>
            <a:t>research</a:t>
          </a:r>
          <a:r>
            <a:rPr lang="it-IT" dirty="0"/>
            <a:t> </a:t>
          </a:r>
          <a:r>
            <a:rPr lang="it-IT" dirty="0" err="1"/>
            <a:t>into</a:t>
          </a:r>
          <a:r>
            <a:rPr lang="it-IT" dirty="0"/>
            <a:t> </a:t>
          </a:r>
          <a:r>
            <a:rPr lang="en-US" dirty="0"/>
            <a:t>the disease’s pathobiology, predicting its progression remains difficult, contributing to the persistently </a:t>
          </a:r>
          <a:r>
            <a:rPr lang="it-IT" dirty="0"/>
            <a:t>low survival rates. </a:t>
          </a:r>
          <a:endParaRPr lang="en-US" dirty="0"/>
        </a:p>
      </dgm:t>
    </dgm:pt>
    <dgm:pt modelId="{8B6ABFC9-8959-471F-874B-CF1A444210E9}" type="parTrans" cxnId="{6834DB44-011F-4093-9736-239113F43FD6}">
      <dgm:prSet/>
      <dgm:spPr/>
      <dgm:t>
        <a:bodyPr/>
        <a:lstStyle/>
        <a:p>
          <a:endParaRPr lang="it-IT"/>
        </a:p>
      </dgm:t>
    </dgm:pt>
    <dgm:pt modelId="{1798697B-2928-41C2-9E32-1D1D42EC9138}" type="sibTrans" cxnId="{6834DB44-011F-4093-9736-239113F43FD6}">
      <dgm:prSet/>
      <dgm:spPr/>
      <dgm:t>
        <a:bodyPr/>
        <a:lstStyle/>
        <a:p>
          <a:endParaRPr lang="it-IT"/>
        </a:p>
      </dgm:t>
    </dgm:pt>
    <dgm:pt modelId="{1892B7E5-94D2-426F-9E1E-D47C645AE2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Our goal is to optimize these tools to achieve the most satisfactory results possible.</a:t>
          </a:r>
        </a:p>
      </dgm:t>
    </dgm:pt>
    <dgm:pt modelId="{D779A989-9569-4851-9D02-25F3E04BFD93}" type="parTrans" cxnId="{E5FF775B-8A57-4905-BB11-FA72C15BF027}">
      <dgm:prSet/>
      <dgm:spPr/>
      <dgm:t>
        <a:bodyPr/>
        <a:lstStyle/>
        <a:p>
          <a:endParaRPr lang="it-IT"/>
        </a:p>
      </dgm:t>
    </dgm:pt>
    <dgm:pt modelId="{3D137BDA-D539-4B3D-AB1C-CFA76B9FCF13}" type="sibTrans" cxnId="{E5FF775B-8A57-4905-BB11-FA72C15BF027}">
      <dgm:prSet/>
      <dgm:spPr/>
      <dgm:t>
        <a:bodyPr/>
        <a:lstStyle/>
        <a:p>
          <a:endParaRPr lang="it-IT"/>
        </a:p>
      </dgm:t>
    </dgm:pt>
    <dgm:pt modelId="{C03F747A-6C71-4177-8095-507315061739}" type="pres">
      <dgm:prSet presAssocID="{F2C15DA5-B001-4AB8-8A37-FB4A25ABCF26}" presName="root" presStyleCnt="0">
        <dgm:presLayoutVars>
          <dgm:dir/>
          <dgm:resizeHandles val="exact"/>
        </dgm:presLayoutVars>
      </dgm:prSet>
      <dgm:spPr/>
    </dgm:pt>
    <dgm:pt modelId="{4C3FB6EF-19CC-45EF-A207-483ECDCC6000}" type="pres">
      <dgm:prSet presAssocID="{84966DB5-26B8-426A-A961-0F772FDFB119}" presName="compNode" presStyleCnt="0"/>
      <dgm:spPr/>
    </dgm:pt>
    <dgm:pt modelId="{3898FF4C-96E3-4BE6-ABDC-6E3ABD284553}" type="pres">
      <dgm:prSet presAssocID="{84966DB5-26B8-426A-A961-0F772FDFB119}" presName="bgRect" presStyleLbl="bgShp" presStyleIdx="0" presStyleCnt="4"/>
      <dgm:spPr/>
    </dgm:pt>
    <dgm:pt modelId="{CA43142A-6BED-495D-8415-01A16E8B6BFC}" type="pres">
      <dgm:prSet presAssocID="{84966DB5-26B8-426A-A961-0F772FDFB1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1D02B1E9-0EE6-4978-9FAB-760B14F39605}" type="pres">
      <dgm:prSet presAssocID="{84966DB5-26B8-426A-A961-0F772FDFB119}" presName="spaceRect" presStyleCnt="0"/>
      <dgm:spPr/>
    </dgm:pt>
    <dgm:pt modelId="{7F41F565-2BE5-4FFF-9184-A18E0F8E0DD5}" type="pres">
      <dgm:prSet presAssocID="{84966DB5-26B8-426A-A961-0F772FDFB119}" presName="parTx" presStyleLbl="revTx" presStyleIdx="0" presStyleCnt="4">
        <dgm:presLayoutVars>
          <dgm:chMax val="0"/>
          <dgm:chPref val="0"/>
        </dgm:presLayoutVars>
      </dgm:prSet>
      <dgm:spPr/>
    </dgm:pt>
    <dgm:pt modelId="{9A651B4E-B4A8-4EE4-ABBF-AD43122C5B89}" type="pres">
      <dgm:prSet presAssocID="{79278F94-E8BD-4204-90CA-5618EF8BE390}" presName="sibTrans" presStyleCnt="0"/>
      <dgm:spPr/>
    </dgm:pt>
    <dgm:pt modelId="{D8A2644A-B7C3-49D3-A0B7-1927B38C8388}" type="pres">
      <dgm:prSet presAssocID="{C8CE730C-671E-4341-86B8-6610BC74B350}" presName="compNode" presStyleCnt="0"/>
      <dgm:spPr/>
    </dgm:pt>
    <dgm:pt modelId="{CFA23D51-C54F-4C11-BEE4-A74264346FAA}" type="pres">
      <dgm:prSet presAssocID="{C8CE730C-671E-4341-86B8-6610BC74B350}" presName="bgRect" presStyleLbl="bgShp" presStyleIdx="1" presStyleCnt="4"/>
      <dgm:spPr/>
    </dgm:pt>
    <dgm:pt modelId="{8266CC3D-28F4-40B0-98B2-02EAE519ADA7}" type="pres">
      <dgm:prSet presAssocID="{C8CE730C-671E-4341-86B8-6610BC74B3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metto con riempimento a tinta unita"/>
        </a:ext>
      </dgm:extLst>
    </dgm:pt>
    <dgm:pt modelId="{5F9D0461-BCBC-435A-975B-F7E9DBE8F201}" type="pres">
      <dgm:prSet presAssocID="{C8CE730C-671E-4341-86B8-6610BC74B350}" presName="spaceRect" presStyleCnt="0"/>
      <dgm:spPr/>
    </dgm:pt>
    <dgm:pt modelId="{908CFDB7-EFA3-4C79-B33F-9701E896E64E}" type="pres">
      <dgm:prSet presAssocID="{C8CE730C-671E-4341-86B8-6610BC74B350}" presName="parTx" presStyleLbl="revTx" presStyleIdx="1" presStyleCnt="4">
        <dgm:presLayoutVars>
          <dgm:chMax val="0"/>
          <dgm:chPref val="0"/>
        </dgm:presLayoutVars>
      </dgm:prSet>
      <dgm:spPr/>
    </dgm:pt>
    <dgm:pt modelId="{3642FC2A-4DC0-4734-A559-A9F3C8A5AACF}" type="pres">
      <dgm:prSet presAssocID="{1798697B-2928-41C2-9E32-1D1D42EC9138}" presName="sibTrans" presStyleCnt="0"/>
      <dgm:spPr/>
    </dgm:pt>
    <dgm:pt modelId="{C2EDCF2B-DE3D-4ACD-8368-670C14702D88}" type="pres">
      <dgm:prSet presAssocID="{F8EAF5EB-CB5B-417A-A911-63FCA1116E76}" presName="compNode" presStyleCnt="0"/>
      <dgm:spPr/>
    </dgm:pt>
    <dgm:pt modelId="{334E1825-4D20-4CF2-BAFD-6ABEC954D644}" type="pres">
      <dgm:prSet presAssocID="{F8EAF5EB-CB5B-417A-A911-63FCA1116E76}" presName="bgRect" presStyleLbl="bgShp" presStyleIdx="2" presStyleCnt="4"/>
      <dgm:spPr/>
    </dgm:pt>
    <dgm:pt modelId="{646C98CB-B6B6-40AD-9C4B-E89400BE507B}" type="pres">
      <dgm:prSet presAssocID="{F8EAF5EB-CB5B-417A-A911-63FCA1116E7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E85B004-F249-43C2-88A7-CE6B913F7ECF}" type="pres">
      <dgm:prSet presAssocID="{F8EAF5EB-CB5B-417A-A911-63FCA1116E76}" presName="spaceRect" presStyleCnt="0"/>
      <dgm:spPr/>
    </dgm:pt>
    <dgm:pt modelId="{8049C087-91FC-44C8-9AFF-21DB0C260B6B}" type="pres">
      <dgm:prSet presAssocID="{F8EAF5EB-CB5B-417A-A911-63FCA1116E76}" presName="parTx" presStyleLbl="revTx" presStyleIdx="2" presStyleCnt="4">
        <dgm:presLayoutVars>
          <dgm:chMax val="0"/>
          <dgm:chPref val="0"/>
        </dgm:presLayoutVars>
      </dgm:prSet>
      <dgm:spPr/>
    </dgm:pt>
    <dgm:pt modelId="{255DF19E-DA9E-4786-A0D6-0897FBE6F6AA}" type="pres">
      <dgm:prSet presAssocID="{2C21BC8A-C0CD-42BA-BB3F-D24914632176}" presName="sibTrans" presStyleCnt="0"/>
      <dgm:spPr/>
    </dgm:pt>
    <dgm:pt modelId="{34D79E5B-B409-4DE4-A02D-E2D02265C97B}" type="pres">
      <dgm:prSet presAssocID="{1892B7E5-94D2-426F-9E1E-D47C645AE283}" presName="compNode" presStyleCnt="0"/>
      <dgm:spPr/>
    </dgm:pt>
    <dgm:pt modelId="{EF760F7A-9F67-4B7C-8497-D7AC2A7BAC5C}" type="pres">
      <dgm:prSet presAssocID="{1892B7E5-94D2-426F-9E1E-D47C645AE283}" presName="bgRect" presStyleLbl="bgShp" presStyleIdx="3" presStyleCnt="4"/>
      <dgm:spPr/>
    </dgm:pt>
    <dgm:pt modelId="{69B244EA-16D8-43B7-B601-11A0974343F3}" type="pres">
      <dgm:prSet presAssocID="{1892B7E5-94D2-426F-9E1E-D47C645AE28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1 con riempimento a tinta unita"/>
        </a:ext>
      </dgm:extLst>
    </dgm:pt>
    <dgm:pt modelId="{4AFA2DD2-C964-4DE5-A511-7F1C9835BD93}" type="pres">
      <dgm:prSet presAssocID="{1892B7E5-94D2-426F-9E1E-D47C645AE283}" presName="spaceRect" presStyleCnt="0"/>
      <dgm:spPr/>
    </dgm:pt>
    <dgm:pt modelId="{B3F60679-0E57-470D-BAB2-435399F1696D}" type="pres">
      <dgm:prSet presAssocID="{1892B7E5-94D2-426F-9E1E-D47C645AE28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1719F1C-915C-4C6B-8255-8D66B511D633}" type="presOf" srcId="{F8EAF5EB-CB5B-417A-A911-63FCA1116E76}" destId="{8049C087-91FC-44C8-9AFF-21DB0C260B6B}" srcOrd="0" destOrd="0" presId="urn:microsoft.com/office/officeart/2018/2/layout/IconVerticalSolidList"/>
    <dgm:cxn modelId="{E5FF775B-8A57-4905-BB11-FA72C15BF027}" srcId="{F2C15DA5-B001-4AB8-8A37-FB4A25ABCF26}" destId="{1892B7E5-94D2-426F-9E1E-D47C645AE283}" srcOrd="3" destOrd="0" parTransId="{D779A989-9569-4851-9D02-25F3E04BFD93}" sibTransId="{3D137BDA-D539-4B3D-AB1C-CFA76B9FCF13}"/>
    <dgm:cxn modelId="{4AB8825C-3B24-4569-95AE-C5BBF2C4F861}" type="presOf" srcId="{84966DB5-26B8-426A-A961-0F772FDFB119}" destId="{7F41F565-2BE5-4FFF-9184-A18E0F8E0DD5}" srcOrd="0" destOrd="0" presId="urn:microsoft.com/office/officeart/2018/2/layout/IconVerticalSolidList"/>
    <dgm:cxn modelId="{DD91EE41-1875-487B-8A53-2AA0EBF6C7D2}" srcId="{F2C15DA5-B001-4AB8-8A37-FB4A25ABCF26}" destId="{F8EAF5EB-CB5B-417A-A911-63FCA1116E76}" srcOrd="2" destOrd="0" parTransId="{590A3C75-D9AC-4080-8D70-21BDE3AB0907}" sibTransId="{2C21BC8A-C0CD-42BA-BB3F-D24914632176}"/>
    <dgm:cxn modelId="{6834DB44-011F-4093-9736-239113F43FD6}" srcId="{F2C15DA5-B001-4AB8-8A37-FB4A25ABCF26}" destId="{C8CE730C-671E-4341-86B8-6610BC74B350}" srcOrd="1" destOrd="0" parTransId="{8B6ABFC9-8959-471F-874B-CF1A444210E9}" sibTransId="{1798697B-2928-41C2-9E32-1D1D42EC9138}"/>
    <dgm:cxn modelId="{F8B7164F-AC0E-46B2-88AB-3E43C88091BF}" type="presOf" srcId="{F2C15DA5-B001-4AB8-8A37-FB4A25ABCF26}" destId="{C03F747A-6C71-4177-8095-507315061739}" srcOrd="0" destOrd="0" presId="urn:microsoft.com/office/officeart/2018/2/layout/IconVerticalSolidList"/>
    <dgm:cxn modelId="{FCCF6254-9337-4917-B24A-9A1F4304AC23}" type="presOf" srcId="{C8CE730C-671E-4341-86B8-6610BC74B350}" destId="{908CFDB7-EFA3-4C79-B33F-9701E896E64E}" srcOrd="0" destOrd="0" presId="urn:microsoft.com/office/officeart/2018/2/layout/IconVerticalSolidList"/>
    <dgm:cxn modelId="{CDA65C97-398B-4860-B9EE-3BE84E15469F}" type="presOf" srcId="{1892B7E5-94D2-426F-9E1E-D47C645AE283}" destId="{B3F60679-0E57-470D-BAB2-435399F1696D}" srcOrd="0" destOrd="0" presId="urn:microsoft.com/office/officeart/2018/2/layout/IconVerticalSolidList"/>
    <dgm:cxn modelId="{08CF56B4-19C2-4747-9D0C-11DC783854E2}" srcId="{F2C15DA5-B001-4AB8-8A37-FB4A25ABCF26}" destId="{84966DB5-26B8-426A-A961-0F772FDFB119}" srcOrd="0" destOrd="0" parTransId="{1074DE90-6025-411B-AD88-A8207BA6F562}" sibTransId="{79278F94-E8BD-4204-90CA-5618EF8BE390}"/>
    <dgm:cxn modelId="{84376B6E-2B74-4F41-A2D9-5DE3FFD63742}" type="presParOf" srcId="{C03F747A-6C71-4177-8095-507315061739}" destId="{4C3FB6EF-19CC-45EF-A207-483ECDCC6000}" srcOrd="0" destOrd="0" presId="urn:microsoft.com/office/officeart/2018/2/layout/IconVerticalSolidList"/>
    <dgm:cxn modelId="{FE191FFC-D315-4649-AD08-814B8ABE53FA}" type="presParOf" srcId="{4C3FB6EF-19CC-45EF-A207-483ECDCC6000}" destId="{3898FF4C-96E3-4BE6-ABDC-6E3ABD284553}" srcOrd="0" destOrd="0" presId="urn:microsoft.com/office/officeart/2018/2/layout/IconVerticalSolidList"/>
    <dgm:cxn modelId="{37760EE9-EFD8-45FA-B87C-4CE4DF18E132}" type="presParOf" srcId="{4C3FB6EF-19CC-45EF-A207-483ECDCC6000}" destId="{CA43142A-6BED-495D-8415-01A16E8B6BFC}" srcOrd="1" destOrd="0" presId="urn:microsoft.com/office/officeart/2018/2/layout/IconVerticalSolidList"/>
    <dgm:cxn modelId="{6AD74491-EE68-4A35-A610-8156B59F61EF}" type="presParOf" srcId="{4C3FB6EF-19CC-45EF-A207-483ECDCC6000}" destId="{1D02B1E9-0EE6-4978-9FAB-760B14F39605}" srcOrd="2" destOrd="0" presId="urn:microsoft.com/office/officeart/2018/2/layout/IconVerticalSolidList"/>
    <dgm:cxn modelId="{0193BD07-1142-40AC-9F70-1E5A9647B91C}" type="presParOf" srcId="{4C3FB6EF-19CC-45EF-A207-483ECDCC6000}" destId="{7F41F565-2BE5-4FFF-9184-A18E0F8E0DD5}" srcOrd="3" destOrd="0" presId="urn:microsoft.com/office/officeart/2018/2/layout/IconVerticalSolidList"/>
    <dgm:cxn modelId="{0DBB91A3-7797-4743-9077-55402BE11B5C}" type="presParOf" srcId="{C03F747A-6C71-4177-8095-507315061739}" destId="{9A651B4E-B4A8-4EE4-ABBF-AD43122C5B89}" srcOrd="1" destOrd="0" presId="urn:microsoft.com/office/officeart/2018/2/layout/IconVerticalSolidList"/>
    <dgm:cxn modelId="{32A1E6B9-C853-43AA-9DCB-A6BC1CB3CB3E}" type="presParOf" srcId="{C03F747A-6C71-4177-8095-507315061739}" destId="{D8A2644A-B7C3-49D3-A0B7-1927B38C8388}" srcOrd="2" destOrd="0" presId="urn:microsoft.com/office/officeart/2018/2/layout/IconVerticalSolidList"/>
    <dgm:cxn modelId="{79E64F04-E0BE-4BC0-94E4-E674BCE66355}" type="presParOf" srcId="{D8A2644A-B7C3-49D3-A0B7-1927B38C8388}" destId="{CFA23D51-C54F-4C11-BEE4-A74264346FAA}" srcOrd="0" destOrd="0" presId="urn:microsoft.com/office/officeart/2018/2/layout/IconVerticalSolidList"/>
    <dgm:cxn modelId="{3D476BFA-667E-41C3-9C83-A13A194841F4}" type="presParOf" srcId="{D8A2644A-B7C3-49D3-A0B7-1927B38C8388}" destId="{8266CC3D-28F4-40B0-98B2-02EAE519ADA7}" srcOrd="1" destOrd="0" presId="urn:microsoft.com/office/officeart/2018/2/layout/IconVerticalSolidList"/>
    <dgm:cxn modelId="{DA5AEE9B-B743-4F8E-9E81-BE6713E4461F}" type="presParOf" srcId="{D8A2644A-B7C3-49D3-A0B7-1927B38C8388}" destId="{5F9D0461-BCBC-435A-975B-F7E9DBE8F201}" srcOrd="2" destOrd="0" presId="urn:microsoft.com/office/officeart/2018/2/layout/IconVerticalSolidList"/>
    <dgm:cxn modelId="{7F43BB05-8B55-4FE1-841A-0FDC87283C47}" type="presParOf" srcId="{D8A2644A-B7C3-49D3-A0B7-1927B38C8388}" destId="{908CFDB7-EFA3-4C79-B33F-9701E896E64E}" srcOrd="3" destOrd="0" presId="urn:microsoft.com/office/officeart/2018/2/layout/IconVerticalSolidList"/>
    <dgm:cxn modelId="{BC7FB3F1-C3E7-4287-9FC5-0C0C3DCF25EB}" type="presParOf" srcId="{C03F747A-6C71-4177-8095-507315061739}" destId="{3642FC2A-4DC0-4734-A559-A9F3C8A5AACF}" srcOrd="3" destOrd="0" presId="urn:microsoft.com/office/officeart/2018/2/layout/IconVerticalSolidList"/>
    <dgm:cxn modelId="{5DFFCFE7-08AB-4DE8-AAB8-2B51522AB336}" type="presParOf" srcId="{C03F747A-6C71-4177-8095-507315061739}" destId="{C2EDCF2B-DE3D-4ACD-8368-670C14702D88}" srcOrd="4" destOrd="0" presId="urn:microsoft.com/office/officeart/2018/2/layout/IconVerticalSolidList"/>
    <dgm:cxn modelId="{20AA944D-35B2-467E-8D5C-9ACF8BAE05DA}" type="presParOf" srcId="{C2EDCF2B-DE3D-4ACD-8368-670C14702D88}" destId="{334E1825-4D20-4CF2-BAFD-6ABEC954D644}" srcOrd="0" destOrd="0" presId="urn:microsoft.com/office/officeart/2018/2/layout/IconVerticalSolidList"/>
    <dgm:cxn modelId="{EF5C266F-2E9F-406D-B12C-F1422CC0709D}" type="presParOf" srcId="{C2EDCF2B-DE3D-4ACD-8368-670C14702D88}" destId="{646C98CB-B6B6-40AD-9C4B-E89400BE507B}" srcOrd="1" destOrd="0" presId="urn:microsoft.com/office/officeart/2018/2/layout/IconVerticalSolidList"/>
    <dgm:cxn modelId="{96A176CE-D894-47D2-93AA-0AA8FBF61696}" type="presParOf" srcId="{C2EDCF2B-DE3D-4ACD-8368-670C14702D88}" destId="{9E85B004-F249-43C2-88A7-CE6B913F7ECF}" srcOrd="2" destOrd="0" presId="urn:microsoft.com/office/officeart/2018/2/layout/IconVerticalSolidList"/>
    <dgm:cxn modelId="{9C6D8BFD-0DD4-42FF-A1BF-6FBFB1BD8D50}" type="presParOf" srcId="{C2EDCF2B-DE3D-4ACD-8368-670C14702D88}" destId="{8049C087-91FC-44C8-9AFF-21DB0C260B6B}" srcOrd="3" destOrd="0" presId="urn:microsoft.com/office/officeart/2018/2/layout/IconVerticalSolidList"/>
    <dgm:cxn modelId="{5DF19C7D-0B0A-401F-B50C-209152599FD8}" type="presParOf" srcId="{C03F747A-6C71-4177-8095-507315061739}" destId="{255DF19E-DA9E-4786-A0D6-0897FBE6F6AA}" srcOrd="5" destOrd="0" presId="urn:microsoft.com/office/officeart/2018/2/layout/IconVerticalSolidList"/>
    <dgm:cxn modelId="{ADBB8812-BB5A-4495-83F2-0A0DFDA13A75}" type="presParOf" srcId="{C03F747A-6C71-4177-8095-507315061739}" destId="{34D79E5B-B409-4DE4-A02D-E2D02265C97B}" srcOrd="6" destOrd="0" presId="urn:microsoft.com/office/officeart/2018/2/layout/IconVerticalSolidList"/>
    <dgm:cxn modelId="{30DAE247-BAB0-4995-8BE3-A6673F24EF03}" type="presParOf" srcId="{34D79E5B-B409-4DE4-A02D-E2D02265C97B}" destId="{EF760F7A-9F67-4B7C-8497-D7AC2A7BAC5C}" srcOrd="0" destOrd="0" presId="urn:microsoft.com/office/officeart/2018/2/layout/IconVerticalSolidList"/>
    <dgm:cxn modelId="{6203C05E-8A1D-4EAD-B2C0-89AD9AE458F3}" type="presParOf" srcId="{34D79E5B-B409-4DE4-A02D-E2D02265C97B}" destId="{69B244EA-16D8-43B7-B601-11A0974343F3}" srcOrd="1" destOrd="0" presId="urn:microsoft.com/office/officeart/2018/2/layout/IconVerticalSolidList"/>
    <dgm:cxn modelId="{8D02ACFC-E4E1-4EAF-90D7-F80BD4460FC9}" type="presParOf" srcId="{34D79E5B-B409-4DE4-A02D-E2D02265C97B}" destId="{4AFA2DD2-C964-4DE5-A511-7F1C9835BD93}" srcOrd="2" destOrd="0" presId="urn:microsoft.com/office/officeart/2018/2/layout/IconVerticalSolidList"/>
    <dgm:cxn modelId="{EEDD12CC-3C3F-4321-812F-DAEB862D71A2}" type="presParOf" srcId="{34D79E5B-B409-4DE4-A02D-E2D02265C97B}" destId="{B3F60679-0E57-470D-BAB2-435399F169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8FF4C-96E3-4BE6-ABDC-6E3ABD284553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3142A-6BED-495D-8415-01A16E8B6BFC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1F565-2BE5-4FFF-9184-A18E0F8E0DD5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Gastric cancer is the fifth most common cancer worldwide and the fourth deadliest. </a:t>
          </a:r>
        </a:p>
      </dsp:txBody>
      <dsp:txXfrm>
        <a:off x="1057183" y="1805"/>
        <a:ext cx="9458416" cy="915310"/>
      </dsp:txXfrm>
    </dsp:sp>
    <dsp:sp modelId="{CFA23D51-C54F-4C11-BEE4-A74264346FAA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6CC3D-28F4-40B0-98B2-02EAE519ADA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CFDB7-EFA3-4C79-B33F-9701E896E64E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Despite</a:t>
          </a:r>
          <a:r>
            <a:rPr lang="it-IT" sz="2200" kern="1200" dirty="0"/>
            <a:t> </a:t>
          </a:r>
          <a:r>
            <a:rPr lang="it-IT" sz="2200" kern="1200" dirty="0" err="1"/>
            <a:t>significant</a:t>
          </a:r>
          <a:r>
            <a:rPr lang="it-IT" sz="2200" kern="1200" dirty="0"/>
            <a:t> </a:t>
          </a:r>
          <a:r>
            <a:rPr lang="it-IT" sz="2200" kern="1200" dirty="0" err="1"/>
            <a:t>research</a:t>
          </a:r>
          <a:r>
            <a:rPr lang="it-IT" sz="2200" kern="1200" dirty="0"/>
            <a:t> </a:t>
          </a:r>
          <a:r>
            <a:rPr lang="it-IT" sz="2200" kern="1200" dirty="0" err="1"/>
            <a:t>into</a:t>
          </a:r>
          <a:r>
            <a:rPr lang="it-IT" sz="2200" kern="1200" dirty="0"/>
            <a:t> </a:t>
          </a:r>
          <a:r>
            <a:rPr lang="en-US" sz="2200" kern="1200" dirty="0"/>
            <a:t>the disease’s pathobiology, predicting its progression remains difficult, contributing to the persistently </a:t>
          </a:r>
          <a:r>
            <a:rPr lang="it-IT" sz="2200" kern="1200" dirty="0"/>
            <a:t>low survival rates. </a:t>
          </a:r>
          <a:endParaRPr lang="en-US" sz="2200" kern="1200" dirty="0"/>
        </a:p>
      </dsp:txBody>
      <dsp:txXfrm>
        <a:off x="1057183" y="1145944"/>
        <a:ext cx="9458416" cy="915310"/>
      </dsp:txXfrm>
    </dsp:sp>
    <dsp:sp modelId="{334E1825-4D20-4CF2-BAFD-6ABEC954D644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C98CB-B6B6-40AD-9C4B-E89400BE507B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9C087-91FC-44C8-9AFF-21DB0C260B6B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Creating computational tools that can automatically and accurately perform histopathological diagnoses is essential to address these challenges.</a:t>
          </a:r>
        </a:p>
      </dsp:txBody>
      <dsp:txXfrm>
        <a:off x="1057183" y="2290082"/>
        <a:ext cx="9458416" cy="915310"/>
      </dsp:txXfrm>
    </dsp:sp>
    <dsp:sp modelId="{EF760F7A-9F67-4B7C-8497-D7AC2A7BAC5C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244EA-16D8-43B7-B601-11A0974343F3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60679-0E57-470D-BAB2-435399F1696D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Our goal is to optimize these tools to achieve the most satisfactory results possible.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688AB-456A-47A9-97D7-6DC43922E453}" type="datetimeFigureOut">
              <a:rPr lang="it-IT" smtClean="0"/>
              <a:t>09/08/2024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70C5E-E09F-4ED3-B380-604B38CE1C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21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70C5E-E09F-4ED3-B380-604B38CE1CA5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863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51F87F-9F69-2FE8-529E-BBF23C178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E826B5E-3051-CE47-5694-4045993B9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7A310B-6BDA-A3C0-1404-6970E2C0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8D-3CF6-42DF-9B31-CC0052903842}" type="datetimeFigureOut">
              <a:rPr lang="it-IT" smtClean="0"/>
              <a:t>09/08/2024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69F93C-233A-B8A0-4EAB-E40D9506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56E39D-C48D-164A-5D70-94D78B8A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962-257A-4BCC-9DBA-98D5570B74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79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F56595-DDA6-076F-958E-9D205AE7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8EE9D5-9EE5-2A0D-22FA-F5245E93F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09960D-62BC-522B-104F-7879B5D5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8D-3CF6-42DF-9B31-CC0052903842}" type="datetimeFigureOut">
              <a:rPr lang="it-IT" smtClean="0"/>
              <a:t>09/08/2024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1DFC7B-F104-194B-E475-73D644FA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919379-51E1-8218-8446-B4F8CB02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962-257A-4BCC-9DBA-98D5570B74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44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56FB9D9-499B-6614-75F6-E0935F05C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BC6A16B-E122-617C-7AB3-005743FA3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628024-2616-EE9B-16C0-C2D391B2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8D-3CF6-42DF-9B31-CC0052903842}" type="datetimeFigureOut">
              <a:rPr lang="it-IT" smtClean="0"/>
              <a:t>09/08/2024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04D273-F267-D48F-46EE-ED7B4B6B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A415A0-7C52-00F5-F47B-DE83733D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962-257A-4BCC-9DBA-98D5570B74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782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39AF2C-698C-8087-9F64-46B65F67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A3BA3B-34DD-D787-9947-F775A5662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1E9010-7226-C8F3-16EA-E920D780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8D-3CF6-42DF-9B31-CC0052903842}" type="datetimeFigureOut">
              <a:rPr lang="it-IT" smtClean="0"/>
              <a:t>09/08/2024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0A945C-7DA5-74B8-F002-D7209ECD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DF484C-9FD1-9F28-A40B-A78A906F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962-257A-4BCC-9DBA-98D5570B74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348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2E4153-F12F-6AA1-4D32-76A98148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1185F0-D9D5-85D9-F8C5-9940B29A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C55DFF-6B79-4FE0-55BB-FA473552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8D-3CF6-42DF-9B31-CC0052903842}" type="datetimeFigureOut">
              <a:rPr lang="it-IT" smtClean="0"/>
              <a:t>09/08/2024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AC51DE-2CAF-FACE-E257-E144D9A8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EF3187-D803-F528-5B68-80792ED0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962-257A-4BCC-9DBA-98D5570B74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605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83FF13-B330-316B-04E2-1C7AF89D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002E7A-7739-4035-0287-97A956238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F7B7EC-868B-4F6E-DB10-B26D2AC11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77B59C-AB15-7E20-86E2-5943CF4F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8D-3CF6-42DF-9B31-CC0052903842}" type="datetimeFigureOut">
              <a:rPr lang="it-IT" smtClean="0"/>
              <a:t>09/08/2024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A5A86C-BC74-71F3-AA43-316936C4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A2771B-03D4-D632-7785-90FCA181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962-257A-4BCC-9DBA-98D5570B74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283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460C1B-F4C6-6DD7-BF88-CBA6E3CB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9DCEC1-D5C4-1D4B-A2F6-2B47843AA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15F6CA-10AB-DBD6-5575-2EACFEF9E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A332332-34B2-E105-0643-D2F61BE54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0B8BD81-0292-6D4C-FDDA-8F2E0A04F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034907-C8A4-E9E7-9AF5-20692898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8D-3CF6-42DF-9B31-CC0052903842}" type="datetimeFigureOut">
              <a:rPr lang="it-IT" smtClean="0"/>
              <a:t>09/08/2024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639F41E-03BC-E1C8-44FF-D76C4CC6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527FB30-C755-DEDB-38EC-44632DBE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962-257A-4BCC-9DBA-98D5570B74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973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17C7B-67C4-1EE4-719D-1AF472E1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A183F47-D85A-C8E3-8308-28F92A5F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8D-3CF6-42DF-9B31-CC0052903842}" type="datetimeFigureOut">
              <a:rPr lang="it-IT" smtClean="0"/>
              <a:t>09/08/2024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72024F-A0E9-1A1A-48C0-592C9211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CACBA7D-156D-F046-1EDD-72FA12E3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962-257A-4BCC-9DBA-98D5570B74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660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D5809F-13FD-8E30-D386-CA700BC4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8D-3CF6-42DF-9B31-CC0052903842}" type="datetimeFigureOut">
              <a:rPr lang="it-IT" smtClean="0"/>
              <a:t>09/08/2024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6D5A02B-425B-83A2-6BD9-5E5721FE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C576995-DC7C-BB5A-11C0-7FE45142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962-257A-4BCC-9DBA-98D5570B74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973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00B90-5E3E-808F-0D67-B1829070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701D20-DACC-4621-8A84-548D96380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7A8F76B-1BFD-A6FE-5D10-B6AF2507F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181EF7-19C3-E76B-A01E-CE4B632F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8D-3CF6-42DF-9B31-CC0052903842}" type="datetimeFigureOut">
              <a:rPr lang="it-IT" smtClean="0"/>
              <a:t>09/08/2024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3C6262-28C3-A1A8-6602-12FBD48C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12F70F6-66A9-998B-FE62-4840ECF1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962-257A-4BCC-9DBA-98D5570B74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31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AC735B-D356-5BCD-A7BC-7540F3C8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3599120-9A6B-24DC-CE63-2EBA34735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CDE33A6-685F-D066-100D-E9EA485F4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6231826-76B6-A7F3-888C-A84F6900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8D-3CF6-42DF-9B31-CC0052903842}" type="datetimeFigureOut">
              <a:rPr lang="it-IT" smtClean="0"/>
              <a:t>09/08/2024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9462B1-8A41-0164-21BB-26F08C9F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47AB303-7A1E-1A89-5B8F-6DA2D941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962-257A-4BCC-9DBA-98D5570B74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982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DCAA459-9B55-9A77-3EBC-1013C795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4BA05F-CF66-4401-FA86-46F5CCE44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DDD2D5-9809-221A-D4F4-2FD40DE5A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348D-3CF6-42DF-9B31-CC0052903842}" type="datetimeFigureOut">
              <a:rPr lang="it-IT" smtClean="0"/>
              <a:t>09/08/2024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AA5D50-F3D8-009C-BC33-4917670AC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8C2639-69BA-DA1B-776E-7345225AD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10962-257A-4BCC-9DBA-98D5570B74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62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3304E89-3B8D-4242-3410-2B2CEB4F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116529"/>
            <a:ext cx="10592174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​Gastric Cancer Image Classification: a Comparative</a:t>
            </a:r>
          </a:p>
          <a:p>
            <a:r>
              <a:rPr lang="en-US" sz="3100">
                <a:solidFill>
                  <a:schemeClr val="tx2"/>
                </a:solidFill>
              </a:rPr>
              <a:t>Analysis and Feature Fusion Strategies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67412F4-8FA6-E5BB-227F-55EF9FFEBF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517" b="21068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39" name="Freeform: Shape 38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9F2E8E2-C8F5-3890-BC2F-DFA7986AFB65}"/>
              </a:ext>
            </a:extLst>
          </p:cNvPr>
          <p:cNvSpPr txBox="1"/>
          <p:nvPr/>
        </p:nvSpPr>
        <p:spPr>
          <a:xfrm>
            <a:off x="804672" y="4580785"/>
            <a:ext cx="9416898" cy="48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tx2"/>
                </a:solidFill>
              </a:rPr>
              <a:t>By: Andrea </a:t>
            </a:r>
            <a:r>
              <a:rPr lang="en-US" sz="2000" dirty="0" err="1">
                <a:solidFill>
                  <a:schemeClr val="tx2"/>
                </a:solidFill>
              </a:rPr>
              <a:t>Loddo</a:t>
            </a:r>
            <a:r>
              <a:rPr lang="en-US" sz="2000" dirty="0">
                <a:solidFill>
                  <a:schemeClr val="tx2"/>
                </a:solidFill>
              </a:rPr>
              <a:t>, Marco Usai, Cecilia di </a:t>
            </a:r>
            <a:r>
              <a:rPr lang="en-US" sz="2000" dirty="0" err="1">
                <a:solidFill>
                  <a:schemeClr val="tx2"/>
                </a:solidFill>
              </a:rPr>
              <a:t>Ruberto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73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451A50-6794-6D4B-C97D-6F0BBC6B3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Future </a:t>
            </a:r>
            <a:r>
              <a:rPr lang="it-IT" sz="4000" dirty="0" err="1">
                <a:solidFill>
                  <a:srgbClr val="FFFFFF"/>
                </a:solidFill>
              </a:rPr>
              <a:t>developments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DD1066-E571-7DF5-DCE5-C7E902CC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There are multiple future works that can be carried out based on this research.</a:t>
            </a:r>
          </a:p>
          <a:p>
            <a:r>
              <a:rPr lang="en-US" sz="2400" dirty="0"/>
              <a:t>In particular, the classification will be extended to include additional features and classifiers, incorporating next-generation Vision Transformers.</a:t>
            </a:r>
          </a:p>
          <a:p>
            <a:r>
              <a:rPr lang="en-US" sz="2400" dirty="0"/>
              <a:t>Additional developments related to the cross-dataset challenge will be conducted through testing and potential refinements on new datasets and different types of staining.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10637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73" name="Rectangle 1027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Intelligenza artificiale, deep learning e machine learning, le differenze">
            <a:extLst>
              <a:ext uri="{FF2B5EF4-FFF2-40B4-BE49-F238E27FC236}">
                <a16:creationId xmlns:a16="http://schemas.microsoft.com/office/drawing/2014/main" id="{2F7CF781-F824-948C-27D0-8DAFDCB93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r="22059" b="231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5" name="Rectangle 1027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A6F5963-14EC-0C6A-F734-F66746F26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 all for your attention.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10277" name="Rectangle 102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79" name="Rectangle 102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F9CB602-62C2-ABF0-0DCB-86D4E59B3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6512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6350E6-75F1-9FF7-5A56-8C57251A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4EE4897-26FB-6718-8EDF-AE2145BC7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7479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06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cibo, formaggio&#10;&#10;Descrizione generata automaticamente">
            <a:extLst>
              <a:ext uri="{FF2B5EF4-FFF2-40B4-BE49-F238E27FC236}">
                <a16:creationId xmlns:a16="http://schemas.microsoft.com/office/drawing/2014/main" id="{D4F1D8BF-5EE4-8908-3D78-45435881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70" y="3582515"/>
            <a:ext cx="1948389" cy="194838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8FE7EA1-B96F-C12E-0839-8789D051D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04" y="352903"/>
            <a:ext cx="1948388" cy="1948388"/>
          </a:xfrm>
          <a:prstGeom prst="rect">
            <a:avLst/>
          </a:prstGeom>
        </p:spPr>
      </p:pic>
      <p:sp>
        <p:nvSpPr>
          <p:cNvPr id="78" name="Right Triangle 7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8B208C-122E-65D6-01BA-7834528A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865" y="704063"/>
            <a:ext cx="5642312" cy="1597228"/>
          </a:xfrm>
        </p:spPr>
        <p:txBody>
          <a:bodyPr>
            <a:normAutofit/>
          </a:bodyPr>
          <a:lstStyle/>
          <a:p>
            <a:r>
              <a:rPr lang="it-IT" sz="5400" dirty="0"/>
              <a:t>Dataset: </a:t>
            </a:r>
            <a:r>
              <a:rPr lang="it-IT" sz="5400" dirty="0" err="1"/>
              <a:t>GasHisSDB</a:t>
            </a:r>
            <a:endParaRPr lang="it-IT" sz="5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76E85-A3DF-0833-FED1-D19AD9A41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344" y="1971768"/>
            <a:ext cx="4135456" cy="2728198"/>
          </a:xfrm>
        </p:spPr>
        <p:txBody>
          <a:bodyPr anchor="t">
            <a:noAutofit/>
          </a:bodyPr>
          <a:lstStyle/>
          <a:p>
            <a:pPr marL="0" indent="0">
              <a:buClr>
                <a:srgbClr val="FEC266"/>
              </a:buClr>
              <a:buNone/>
            </a:pPr>
            <a:endParaRPr lang="it-IT" sz="1800" dirty="0"/>
          </a:p>
          <a:p>
            <a:pPr>
              <a:buClr>
                <a:srgbClr val="FEC266"/>
              </a:buClr>
            </a:pPr>
            <a:r>
              <a:rPr lang="en-US" sz="2400" dirty="0"/>
              <a:t>Divided into three subfolders based on image resolution: 160, 120, 80.</a:t>
            </a:r>
          </a:p>
          <a:p>
            <a:pPr marL="0" indent="0">
              <a:buClr>
                <a:srgbClr val="FEC266"/>
              </a:buClr>
              <a:buNone/>
            </a:pPr>
            <a:endParaRPr lang="it-IT" sz="2400" dirty="0"/>
          </a:p>
          <a:p>
            <a:pPr>
              <a:buClr>
                <a:srgbClr val="FEC266"/>
              </a:buClr>
            </a:pPr>
            <a:r>
              <a:rPr lang="en-US" sz="2400" dirty="0"/>
              <a:t>Two different tasks are addressed:</a:t>
            </a:r>
          </a:p>
          <a:p>
            <a:pPr lvl="1">
              <a:buClr>
                <a:srgbClr val="FEC266"/>
              </a:buClr>
            </a:pPr>
            <a:r>
              <a:rPr lang="en-US" sz="1800" dirty="0"/>
              <a:t>Task 1: Classification of 160x160 images</a:t>
            </a:r>
          </a:p>
          <a:p>
            <a:pPr lvl="1">
              <a:buClr>
                <a:srgbClr val="FEC266"/>
              </a:buClr>
            </a:pPr>
            <a:r>
              <a:rPr lang="en-US" sz="1800" dirty="0"/>
              <a:t>Task 2: Cross-dataset experimentation</a:t>
            </a:r>
            <a:endParaRPr lang="it-IT" sz="1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137E209-509B-5EF0-AE76-04139F515DDF}"/>
              </a:ext>
            </a:extLst>
          </p:cNvPr>
          <p:cNvSpPr txBox="1"/>
          <p:nvPr/>
        </p:nvSpPr>
        <p:spPr>
          <a:xfrm>
            <a:off x="1281643" y="2168945"/>
            <a:ext cx="1957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EC266"/>
              </a:buClr>
            </a:pPr>
            <a:endParaRPr lang="it-IT" dirty="0"/>
          </a:p>
          <a:p>
            <a:pPr>
              <a:buClr>
                <a:srgbClr val="FEC266"/>
              </a:buClr>
            </a:pPr>
            <a:r>
              <a:rPr lang="it-IT" dirty="0" err="1"/>
              <a:t>Normal</a:t>
            </a:r>
            <a:r>
              <a:rPr lang="it-IT" dirty="0"/>
              <a:t> images: </a:t>
            </a:r>
          </a:p>
          <a:p>
            <a:pPr>
              <a:buClr>
                <a:srgbClr val="FEC266"/>
              </a:buClr>
            </a:pP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containing</a:t>
            </a:r>
            <a:r>
              <a:rPr lang="it-IT" dirty="0"/>
              <a:t> </a:t>
            </a:r>
            <a:r>
              <a:rPr lang="it-IT" dirty="0" err="1"/>
              <a:t>cancerous</a:t>
            </a:r>
            <a:r>
              <a:rPr lang="it-IT" dirty="0"/>
              <a:t> </a:t>
            </a:r>
            <a:r>
              <a:rPr lang="it-IT" dirty="0" err="1"/>
              <a:t>areas</a:t>
            </a:r>
            <a:r>
              <a:rPr lang="it-IT" dirty="0"/>
              <a:t>. </a:t>
            </a:r>
          </a:p>
          <a:p>
            <a:pPr>
              <a:buClr>
                <a:srgbClr val="FEC266"/>
              </a:buClr>
            </a:pPr>
            <a:endParaRPr lang="it-IT" sz="1200" dirty="0"/>
          </a:p>
          <a:p>
            <a:pPr>
              <a:buClr>
                <a:srgbClr val="FEC266"/>
              </a:buClr>
            </a:pPr>
            <a:endParaRPr lang="it-IT" sz="1200" dirty="0"/>
          </a:p>
          <a:p>
            <a:pPr>
              <a:buClr>
                <a:srgbClr val="FEC266"/>
              </a:buClr>
            </a:pPr>
            <a:endParaRPr lang="it-IT" sz="12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DC89A32-E5A8-DED4-461B-953B2744D6A3}"/>
              </a:ext>
            </a:extLst>
          </p:cNvPr>
          <p:cNvSpPr txBox="1"/>
          <p:nvPr/>
        </p:nvSpPr>
        <p:spPr>
          <a:xfrm>
            <a:off x="1279604" y="5630551"/>
            <a:ext cx="2335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Abnormal</a:t>
            </a:r>
            <a:r>
              <a:rPr lang="it-IT" dirty="0"/>
              <a:t> images</a:t>
            </a:r>
            <a:r>
              <a:rPr lang="it-IT" sz="1800" dirty="0"/>
              <a:t>: </a:t>
            </a:r>
          </a:p>
          <a:p>
            <a:r>
              <a:rPr lang="it-IT" dirty="0" err="1"/>
              <a:t>c</a:t>
            </a:r>
            <a:r>
              <a:rPr lang="it-IT" sz="1800" dirty="0" err="1"/>
              <a:t>ontaining</a:t>
            </a:r>
            <a:r>
              <a:rPr lang="it-IT" sz="1800" dirty="0"/>
              <a:t> more </a:t>
            </a:r>
            <a:r>
              <a:rPr lang="it-IT" sz="1800" dirty="0" err="1"/>
              <a:t>than</a:t>
            </a:r>
            <a:r>
              <a:rPr lang="it-IT" sz="1800" dirty="0"/>
              <a:t> 50% </a:t>
            </a:r>
          </a:p>
          <a:p>
            <a:r>
              <a:rPr lang="it-IT" dirty="0"/>
              <a:t>of </a:t>
            </a:r>
            <a:r>
              <a:rPr lang="it-IT" dirty="0" err="1"/>
              <a:t>cancerous</a:t>
            </a:r>
            <a:r>
              <a:rPr lang="it-IT" dirty="0"/>
              <a:t> </a:t>
            </a:r>
            <a:r>
              <a:rPr lang="it-IT" dirty="0" err="1"/>
              <a:t>areas</a:t>
            </a:r>
            <a:r>
              <a:rPr lang="it-IT" sz="1800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384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9" name="Rectangle 41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1" name="Right Triangle 41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3" name="Rectangle 41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BE35E0D-61A4-95C8-FF70-1B309707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6" y="1188637"/>
            <a:ext cx="3369985" cy="4480726"/>
          </a:xfrm>
        </p:spPr>
        <p:txBody>
          <a:bodyPr>
            <a:normAutofit/>
          </a:bodyPr>
          <a:lstStyle/>
          <a:p>
            <a:pPr algn="r"/>
            <a:r>
              <a:rPr lang="it-IT" sz="6600" dirty="0" err="1"/>
              <a:t>Extracted</a:t>
            </a:r>
            <a:r>
              <a:rPr lang="it-IT" sz="6600" dirty="0"/>
              <a:t> features</a:t>
            </a:r>
          </a:p>
        </p:txBody>
      </p:sp>
      <p:cxnSp>
        <p:nvCxnSpPr>
          <p:cNvPr id="4125" name="Straight Connector 412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2DD2AE-BC6A-7D5D-94F2-F0BE1321F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841" y="1257555"/>
            <a:ext cx="4702848" cy="3560260"/>
          </a:xfrm>
        </p:spPr>
        <p:txBody>
          <a:bodyPr anchor="ctr">
            <a:normAutofit fontScale="47500" lnSpcReduction="20000"/>
          </a:bodyPr>
          <a:lstStyle/>
          <a:p>
            <a:pPr marL="0" indent="0">
              <a:buNone/>
            </a:pPr>
            <a:r>
              <a:rPr lang="it-IT" sz="3500" dirty="0" err="1"/>
              <a:t>Handcrafted</a:t>
            </a:r>
            <a:r>
              <a:rPr lang="it-IT" sz="3500" dirty="0"/>
              <a:t>:</a:t>
            </a:r>
          </a:p>
          <a:p>
            <a:pPr marL="0" indent="0">
              <a:buNone/>
            </a:pPr>
            <a:r>
              <a:rPr lang="it-IT" sz="3500" dirty="0"/>
              <a:t>	</a:t>
            </a:r>
            <a:r>
              <a:rPr lang="it-IT" sz="3400" dirty="0"/>
              <a:t>Texture:</a:t>
            </a:r>
            <a:endParaRPr lang="it-IT" sz="4500" dirty="0"/>
          </a:p>
          <a:p>
            <a:pPr lvl="2"/>
            <a:r>
              <a:rPr lang="it-IT" sz="3000" dirty="0"/>
              <a:t>LBP18</a:t>
            </a:r>
          </a:p>
          <a:p>
            <a:pPr lvl="2"/>
            <a:r>
              <a:rPr lang="it-IT" sz="3000" dirty="0"/>
              <a:t>GLCM</a:t>
            </a:r>
            <a:endParaRPr lang="it-IT" sz="3500" dirty="0"/>
          </a:p>
          <a:p>
            <a:pPr marL="0" indent="0">
              <a:buNone/>
            </a:pPr>
            <a:r>
              <a:rPr lang="it-IT" sz="4500" dirty="0"/>
              <a:t>	</a:t>
            </a:r>
            <a:r>
              <a:rPr lang="it-IT" sz="3400" dirty="0"/>
              <a:t>Color:</a:t>
            </a:r>
          </a:p>
          <a:p>
            <a:pPr lvl="2"/>
            <a:r>
              <a:rPr lang="it-IT" sz="3000" dirty="0" err="1"/>
              <a:t>Haar</a:t>
            </a:r>
            <a:r>
              <a:rPr lang="it-IT" sz="3000" dirty="0"/>
              <a:t> features</a:t>
            </a:r>
          </a:p>
          <a:p>
            <a:pPr lvl="2"/>
            <a:r>
              <a:rPr lang="it-IT" sz="3000" dirty="0"/>
              <a:t>Color </a:t>
            </a:r>
            <a:r>
              <a:rPr lang="it-IT" sz="3000" dirty="0" err="1"/>
              <a:t>histogram</a:t>
            </a:r>
            <a:endParaRPr lang="it-IT" sz="3000" dirty="0"/>
          </a:p>
          <a:p>
            <a:pPr lvl="2"/>
            <a:r>
              <a:rPr lang="it-IT" sz="3000" dirty="0"/>
              <a:t>Auto-</a:t>
            </a:r>
            <a:r>
              <a:rPr lang="it-IT" sz="3000" dirty="0" err="1"/>
              <a:t>correlogram</a:t>
            </a:r>
            <a:endParaRPr lang="it-IT" sz="3500" dirty="0"/>
          </a:p>
          <a:p>
            <a:pPr marL="0" indent="0">
              <a:buNone/>
            </a:pPr>
            <a:r>
              <a:rPr lang="it-IT" sz="4500" dirty="0"/>
              <a:t>	</a:t>
            </a:r>
            <a:r>
              <a:rPr lang="it-IT" sz="3400" dirty="0" err="1"/>
              <a:t>Invariant</a:t>
            </a:r>
            <a:r>
              <a:rPr lang="it-IT" sz="3400" dirty="0"/>
              <a:t> moments:</a:t>
            </a:r>
          </a:p>
          <a:p>
            <a:pPr lvl="2"/>
            <a:r>
              <a:rPr lang="it-IT" sz="3000" dirty="0" err="1"/>
              <a:t>Zernike</a:t>
            </a:r>
            <a:r>
              <a:rPr lang="it-IT" sz="3000" dirty="0"/>
              <a:t> moments</a:t>
            </a:r>
          </a:p>
          <a:p>
            <a:pPr lvl="2"/>
            <a:r>
              <a:rPr lang="it-IT" sz="3000" dirty="0"/>
              <a:t>First </a:t>
            </a:r>
            <a:r>
              <a:rPr lang="it-IT" sz="3000" dirty="0" err="1"/>
              <a:t>kind</a:t>
            </a:r>
            <a:r>
              <a:rPr lang="it-IT" sz="3000" dirty="0"/>
              <a:t> </a:t>
            </a:r>
            <a:r>
              <a:rPr lang="it-IT" sz="3000" dirty="0" err="1"/>
              <a:t>Chebishev</a:t>
            </a:r>
            <a:r>
              <a:rPr lang="it-IT" sz="3000" dirty="0"/>
              <a:t> </a:t>
            </a:r>
            <a:r>
              <a:rPr lang="it-IT" sz="3000" dirty="0" err="1"/>
              <a:t>polynomials</a:t>
            </a:r>
            <a:endParaRPr lang="it-IT" sz="3000" dirty="0"/>
          </a:p>
          <a:p>
            <a:pPr lvl="2"/>
            <a:r>
              <a:rPr lang="it-IT" sz="3000" dirty="0"/>
              <a:t>Second </a:t>
            </a:r>
            <a:r>
              <a:rPr lang="it-IT" sz="3000" dirty="0" err="1"/>
              <a:t>kind</a:t>
            </a:r>
            <a:r>
              <a:rPr lang="it-IT" sz="3000" dirty="0"/>
              <a:t> </a:t>
            </a:r>
            <a:r>
              <a:rPr lang="it-IT" sz="3000" dirty="0" err="1"/>
              <a:t>Chebishev</a:t>
            </a:r>
            <a:r>
              <a:rPr lang="it-IT" sz="3000" dirty="0"/>
              <a:t> </a:t>
            </a:r>
            <a:r>
              <a:rPr lang="it-IT" sz="3000" dirty="0" err="1"/>
              <a:t>polynomials</a:t>
            </a:r>
            <a:endParaRPr lang="it-IT" sz="3000" dirty="0"/>
          </a:p>
          <a:p>
            <a:pPr lvl="2"/>
            <a:r>
              <a:rPr lang="it-IT" sz="3000" dirty="0"/>
              <a:t>Legendre moments</a:t>
            </a:r>
            <a:endParaRPr lang="it-IT" sz="3500" dirty="0"/>
          </a:p>
          <a:p>
            <a:pPr marL="0" indent="0">
              <a:buNone/>
            </a:pPr>
            <a:endParaRPr lang="it-IT" sz="1600" dirty="0"/>
          </a:p>
          <a:p>
            <a:endParaRPr lang="it-IT" sz="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78586FC-009B-04D8-7729-743E22DDA20B}"/>
              </a:ext>
            </a:extLst>
          </p:cNvPr>
          <p:cNvSpPr txBox="1"/>
          <p:nvPr/>
        </p:nvSpPr>
        <p:spPr>
          <a:xfrm>
            <a:off x="9092245" y="1188637"/>
            <a:ext cx="22267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1700" dirty="0"/>
              <a:t>Deep: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DenseNet</a:t>
            </a:r>
            <a:r>
              <a:rPr lang="it-IT" sz="1400" dirty="0"/>
              <a:t> 201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EfficientNet-b0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AlexNet</a:t>
            </a:r>
            <a:endParaRPr lang="it-IT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DarkNet</a:t>
            </a:r>
            <a:r>
              <a:rPr lang="it-IT" sz="1400" dirty="0"/>
              <a:t> 53, 19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GoogleNet</a:t>
            </a:r>
            <a:endParaRPr lang="it-IT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Inception-v3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Inception-ResNet-v2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ResNet</a:t>
            </a:r>
            <a:r>
              <a:rPr lang="it-IT" sz="1400" dirty="0"/>
              <a:t> 101, 50, 18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VGG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Xception</a:t>
            </a:r>
            <a:endParaRPr lang="it-IT" sz="1400" dirty="0"/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77227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5" name="Rectangle 7184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2EBEFC9-7DCD-0891-60E0-2F0158F5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Best results obtained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CC48C927-94B2-FED4-CA0D-86E52A8CD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038692"/>
              </p:ext>
            </p:extLst>
          </p:nvPr>
        </p:nvGraphicFramePr>
        <p:xfrm>
          <a:off x="1818957" y="1962944"/>
          <a:ext cx="8831124" cy="1332705"/>
        </p:xfrm>
        <a:graphic>
          <a:graphicData uri="http://schemas.openxmlformats.org/drawingml/2006/table">
            <a:tbl>
              <a:tblPr firstRow="1" firstCol="1">
                <a:tableStyleId>{0505E3EF-67EA-436B-97B2-0124C06EBD24}</a:tableStyleId>
              </a:tblPr>
              <a:tblGrid>
                <a:gridCol w="1252550">
                  <a:extLst>
                    <a:ext uri="{9D8B030D-6E8A-4147-A177-3AD203B41FA5}">
                      <a16:colId xmlns:a16="http://schemas.microsoft.com/office/drawing/2014/main" val="2959241183"/>
                    </a:ext>
                  </a:extLst>
                </a:gridCol>
                <a:gridCol w="1301149">
                  <a:extLst>
                    <a:ext uri="{9D8B030D-6E8A-4147-A177-3AD203B41FA5}">
                      <a16:colId xmlns:a16="http://schemas.microsoft.com/office/drawing/2014/main" val="2742921178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950882763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3847438415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1118464318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2877809229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2830852812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2075156751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1370731641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 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 err="1">
                          <a:effectLst/>
                        </a:rPr>
                        <a:t>kNN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65.24%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71.84%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70.09%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57.79%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70.95%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27.71%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63.94%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048292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SVM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72.51%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71.57%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90.60%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44.72%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79.97%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40.82%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67.66%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5150767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CHd6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Random Forest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78.11%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79.66%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85.76%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66.36%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solidFill>
                            <a:schemeClr val="accent6"/>
                          </a:solidFill>
                          <a:effectLst/>
                        </a:rPr>
                        <a:t>82.60%</a:t>
                      </a:r>
                      <a:endParaRPr lang="it-IT" sz="1400" b="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53.48%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76.06%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4189898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Fine Tree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70.47%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75.94%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75.00%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63.50%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75.47%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38.38%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69.25%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646931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Ensemble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80.14%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81.88%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86.31%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70.67%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solidFill>
                            <a:schemeClr val="accent6"/>
                          </a:solidFill>
                          <a:effectLst/>
                        </a:rPr>
                        <a:t>84.04%</a:t>
                      </a:r>
                      <a:endParaRPr lang="it-IT" sz="1400" b="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57.95%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78.49%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7520938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6F8F5BD6-CE03-C6D9-FB88-AFEC78E0F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02728"/>
              </p:ext>
            </p:extLst>
          </p:nvPr>
        </p:nvGraphicFramePr>
        <p:xfrm>
          <a:off x="1818957" y="1658222"/>
          <a:ext cx="8831124" cy="304721"/>
        </p:xfrm>
        <a:graphic>
          <a:graphicData uri="http://schemas.openxmlformats.org/drawingml/2006/table">
            <a:tbl>
              <a:tblPr firstRow="1" firstCol="1">
                <a:tableStyleId>{0505E3EF-67EA-436B-97B2-0124C06EBD24}</a:tableStyleId>
              </a:tblPr>
              <a:tblGrid>
                <a:gridCol w="1252550">
                  <a:extLst>
                    <a:ext uri="{9D8B030D-6E8A-4147-A177-3AD203B41FA5}">
                      <a16:colId xmlns:a16="http://schemas.microsoft.com/office/drawing/2014/main" val="226457804"/>
                    </a:ext>
                  </a:extLst>
                </a:gridCol>
                <a:gridCol w="1301149">
                  <a:extLst>
                    <a:ext uri="{9D8B030D-6E8A-4147-A177-3AD203B41FA5}">
                      <a16:colId xmlns:a16="http://schemas.microsoft.com/office/drawing/2014/main" val="1925773436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3594839224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3254035492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2818447288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3820122310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526106674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1933091718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2046897786"/>
                    </a:ext>
                  </a:extLst>
                </a:gridCol>
              </a:tblGrid>
              <a:tr h="3047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dirty="0">
                          <a:effectLst/>
                        </a:rPr>
                        <a:t>Features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dirty="0" err="1">
                          <a:effectLst/>
                        </a:rPr>
                        <a:t>Classificators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dirty="0" err="1">
                          <a:effectLst/>
                        </a:rPr>
                        <a:t>Accuracy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>
                          <a:effectLst/>
                        </a:rPr>
                        <a:t>Precision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dirty="0">
                          <a:effectLst/>
                        </a:rPr>
                        <a:t>Recall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dirty="0" err="1">
                          <a:effectLst/>
                        </a:rPr>
                        <a:t>Specificity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>
                          <a:effectLst/>
                        </a:rPr>
                        <a:t>F-Score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dirty="0">
                          <a:effectLst/>
                        </a:rPr>
                        <a:t>MCC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dirty="0">
                          <a:effectLst/>
                        </a:rPr>
                        <a:t>BACC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047168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ACE34716-1189-BA34-70E5-2CDB99EF0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075205"/>
              </p:ext>
            </p:extLst>
          </p:nvPr>
        </p:nvGraphicFramePr>
        <p:xfrm>
          <a:off x="1818957" y="4152028"/>
          <a:ext cx="8831123" cy="2534521"/>
        </p:xfrm>
        <a:graphic>
          <a:graphicData uri="http://schemas.openxmlformats.org/drawingml/2006/table">
            <a:tbl>
              <a:tblPr firstRow="1" firstCol="1">
                <a:tableStyleId>{0505E3EF-67EA-436B-97B2-0124C06EBD24}</a:tableStyleId>
              </a:tblPr>
              <a:tblGrid>
                <a:gridCol w="1320404">
                  <a:extLst>
                    <a:ext uri="{9D8B030D-6E8A-4147-A177-3AD203B41FA5}">
                      <a16:colId xmlns:a16="http://schemas.microsoft.com/office/drawing/2014/main" val="2473599790"/>
                    </a:ext>
                  </a:extLst>
                </a:gridCol>
                <a:gridCol w="1233294">
                  <a:extLst>
                    <a:ext uri="{9D8B030D-6E8A-4147-A177-3AD203B41FA5}">
                      <a16:colId xmlns:a16="http://schemas.microsoft.com/office/drawing/2014/main" val="2262165858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2638775706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2608527380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693666678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1701199521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3149442745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4061217294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2430885673"/>
                    </a:ext>
                  </a:extLst>
                </a:gridCol>
              </a:tblGrid>
              <a:tr h="2304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 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Ensemble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40.14%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61.14%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3.20%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96.88%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6.08%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0.21%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50.04%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2885064"/>
                  </a:ext>
                </a:extLst>
              </a:tr>
              <a:tr h="2304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Fine Tree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84.92%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87.51%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87.60%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80.80%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87.56%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68.42%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84.20%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0873305"/>
                  </a:ext>
                </a:extLst>
              </a:tr>
              <a:tr h="2304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DenseNet 201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kNN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88.21%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89.04%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91.84%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82.63%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solidFill>
                            <a:schemeClr val="accent6"/>
                          </a:solidFill>
                          <a:effectLst/>
                        </a:rPr>
                        <a:t>90.42%</a:t>
                      </a:r>
                      <a:endParaRPr lang="it-IT" sz="1400" b="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75.16%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87.23%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7127975"/>
                  </a:ext>
                </a:extLst>
              </a:tr>
              <a:tr h="2304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Random Forest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91.93%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92.61%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94.20%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88.46%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solidFill>
                            <a:schemeClr val="accent6"/>
                          </a:solidFill>
                          <a:effectLst/>
                        </a:rPr>
                        <a:t>93.40%</a:t>
                      </a:r>
                      <a:endParaRPr lang="it-IT" sz="1400" b="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83.05%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91.33%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0928645"/>
                  </a:ext>
                </a:extLst>
              </a:tr>
              <a:tr h="2304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SVM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94.43%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95.41%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95.39%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92.95%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solidFill>
                            <a:schemeClr val="accent6"/>
                          </a:solidFill>
                          <a:effectLst/>
                        </a:rPr>
                        <a:t>95.40%</a:t>
                      </a:r>
                      <a:endParaRPr lang="it-IT" sz="1400" b="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88.33%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94.17%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7895358"/>
                  </a:ext>
                </a:extLst>
              </a:tr>
              <a:tr h="2304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7705760"/>
                  </a:ext>
                </a:extLst>
              </a:tr>
              <a:tr h="2304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Ensemble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41.87%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84.62%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4.91%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98.63%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9.28%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9.39%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51.77%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82196"/>
                  </a:ext>
                </a:extLst>
              </a:tr>
              <a:tr h="2304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Fine Tree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78.79%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82.62%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82.29%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73.41%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82.46%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55.64%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77.85%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4245599"/>
                  </a:ext>
                </a:extLst>
              </a:tr>
              <a:tr h="2304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EfficientNet-b0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kNN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87.53%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89.01%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90.60%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82.82%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89.80%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73.79%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86.71%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6885183"/>
                  </a:ext>
                </a:extLst>
              </a:tr>
              <a:tr h="2304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Random Forest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89.89%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89.96%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93.77%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83.92%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solidFill>
                            <a:schemeClr val="accent6"/>
                          </a:solidFill>
                          <a:effectLst/>
                        </a:rPr>
                        <a:t>91.83%</a:t>
                      </a:r>
                      <a:endParaRPr lang="it-IT" sz="1400" b="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78.71%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88.85%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6573804"/>
                  </a:ext>
                </a:extLst>
              </a:tr>
              <a:tr h="2304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 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SVM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93.84%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94.69%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95.16%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91.81%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solidFill>
                            <a:schemeClr val="accent6"/>
                          </a:solidFill>
                          <a:effectLst/>
                        </a:rPr>
                        <a:t>94.93%</a:t>
                      </a:r>
                      <a:endParaRPr lang="it-IT" sz="1400" b="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87.09%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93.49%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2111269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DA36655C-64BE-27F8-858D-D96F81688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27868"/>
              </p:ext>
            </p:extLst>
          </p:nvPr>
        </p:nvGraphicFramePr>
        <p:xfrm>
          <a:off x="1818957" y="3865008"/>
          <a:ext cx="8831123" cy="287020"/>
        </p:xfrm>
        <a:graphic>
          <a:graphicData uri="http://schemas.openxmlformats.org/drawingml/2006/table">
            <a:tbl>
              <a:tblPr firstRow="1" firstCol="1">
                <a:tableStyleId>{0505E3EF-67EA-436B-97B2-0124C06EBD24}</a:tableStyleId>
              </a:tblPr>
              <a:tblGrid>
                <a:gridCol w="1320404">
                  <a:extLst>
                    <a:ext uri="{9D8B030D-6E8A-4147-A177-3AD203B41FA5}">
                      <a16:colId xmlns:a16="http://schemas.microsoft.com/office/drawing/2014/main" val="1294169273"/>
                    </a:ext>
                  </a:extLst>
                </a:gridCol>
                <a:gridCol w="1233294">
                  <a:extLst>
                    <a:ext uri="{9D8B030D-6E8A-4147-A177-3AD203B41FA5}">
                      <a16:colId xmlns:a16="http://schemas.microsoft.com/office/drawing/2014/main" val="973723298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1781405815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1711822740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2265464091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1354349821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1432947602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670883932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1884143428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dirty="0">
                          <a:effectLst/>
                        </a:rPr>
                        <a:t>Features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dirty="0" err="1">
                          <a:effectLst/>
                        </a:rPr>
                        <a:t>Classificators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>
                          <a:effectLst/>
                        </a:rPr>
                        <a:t>Accuracy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dirty="0">
                          <a:effectLst/>
                        </a:rPr>
                        <a:t>Precision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dirty="0">
                          <a:effectLst/>
                        </a:rPr>
                        <a:t>Recall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>
                          <a:effectLst/>
                        </a:rPr>
                        <a:t>Specificity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dirty="0">
                          <a:effectLst/>
                        </a:rPr>
                        <a:t>F-Score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dirty="0">
                          <a:effectLst/>
                        </a:rPr>
                        <a:t>MCC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dirty="0">
                          <a:effectLst/>
                        </a:rPr>
                        <a:t>BACC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6514136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F8D7AE-2CEF-5CCC-9CCB-A0344E5CFDC1}"/>
              </a:ext>
            </a:extLst>
          </p:cNvPr>
          <p:cNvSpPr txBox="1"/>
          <p:nvPr/>
        </p:nvSpPr>
        <p:spPr>
          <a:xfrm>
            <a:off x="177553" y="1962943"/>
            <a:ext cx="1518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Top</a:t>
            </a:r>
          </a:p>
          <a:p>
            <a:r>
              <a:rPr lang="it-IT" dirty="0" err="1"/>
              <a:t>handcrafted</a:t>
            </a:r>
            <a:endParaRPr lang="it-IT" dirty="0"/>
          </a:p>
          <a:p>
            <a:r>
              <a:rPr lang="it-IT" dirty="0"/>
              <a:t>feature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C2E089-66EC-4BF2-2D41-5C2DAC9FBBB9}"/>
              </a:ext>
            </a:extLst>
          </p:cNvPr>
          <p:cNvSpPr txBox="1"/>
          <p:nvPr/>
        </p:nvSpPr>
        <p:spPr>
          <a:xfrm>
            <a:off x="177553" y="4894054"/>
            <a:ext cx="1518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Top 2</a:t>
            </a:r>
          </a:p>
          <a:p>
            <a:r>
              <a:rPr lang="it-IT" dirty="0"/>
              <a:t>deep</a:t>
            </a:r>
          </a:p>
          <a:p>
            <a:r>
              <a:rPr lang="it-IT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81592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51" name="Rectangle 825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7F94D0-A0EA-287D-9895-1FB1823CF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10" y="1292299"/>
            <a:ext cx="7450043" cy="350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53" name="Right Triangle 825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55" name="Rectangle 825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3F92DD-ECF9-0C5A-415A-009D6668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refinement: combination of features</a:t>
            </a:r>
          </a:p>
        </p:txBody>
      </p:sp>
    </p:spTree>
    <p:extLst>
      <p:ext uri="{BB962C8B-B14F-4D97-AF65-F5344CB8AC3E}">
        <p14:creationId xmlns:p14="http://schemas.microsoft.com/office/powerpoint/2010/main" val="315983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58" name="Rectangle 9257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6D14ADF-5426-AA1F-13CF-4C546BE19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216" y="3428538"/>
            <a:ext cx="5899670" cy="301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8BDE9DA-0151-12FD-BD29-D437EC988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216" y="238823"/>
            <a:ext cx="5901786" cy="295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60" name="Right Triangle 9259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62" name="Rectangle 9261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06855B-BE66-E78B-3FD2-8AA78F00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600" dirty="0"/>
              <a:t>Cross-dataset</a:t>
            </a:r>
            <a:br>
              <a:rPr lang="en-US" sz="4600" dirty="0"/>
            </a:br>
            <a:r>
              <a:rPr lang="en-US" sz="4600" dirty="0"/>
              <a:t>experimentation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0F8E98-CAD1-9DA4-9AF5-B9B0082C5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3" y="2998278"/>
            <a:ext cx="3232576" cy="195938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We decided to verify the efficiency of the 160x160 models on datasets with images of different resolutions.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The same models created for 160x160 images were used for 120x120 and 80x80 images.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Remarkable and satisfactory results were achieved for both image datasets.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03175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53FB26-A75B-F2F3-05EF-F4B4EDBF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Conclusions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5" name="Segnaposto contenuto 2">
            <a:extLst>
              <a:ext uri="{FF2B5EF4-FFF2-40B4-BE49-F238E27FC236}">
                <a16:creationId xmlns:a16="http://schemas.microsoft.com/office/drawing/2014/main" id="{078FCF35-E0D8-48D3-DB7D-7C310FDD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it-IT" sz="2400" dirty="0"/>
              <a:t>The </a:t>
            </a:r>
            <a:r>
              <a:rPr lang="it-IT" sz="2400" dirty="0" err="1"/>
              <a:t>most</a:t>
            </a:r>
            <a:r>
              <a:rPr lang="it-IT" sz="2400" dirty="0"/>
              <a:t> </a:t>
            </a:r>
            <a:r>
              <a:rPr lang="it-IT" sz="2400" dirty="0" err="1"/>
              <a:t>efficient</a:t>
            </a:r>
            <a:r>
              <a:rPr lang="it-IT" sz="2400" dirty="0"/>
              <a:t> </a:t>
            </a:r>
            <a:r>
              <a:rPr lang="it-IT" sz="2400" dirty="0" err="1"/>
              <a:t>classifier</a:t>
            </a:r>
            <a:r>
              <a:rPr lang="it-IT" sz="2400" dirty="0"/>
              <a:t> </a:t>
            </a:r>
            <a:r>
              <a:rPr lang="it-IT" sz="2400" dirty="0" err="1"/>
              <a:t>was</a:t>
            </a:r>
            <a:r>
              <a:rPr lang="it-IT" sz="2400" dirty="0"/>
              <a:t> Random </a:t>
            </a:r>
            <a:r>
              <a:rPr lang="it-IT" sz="2400" dirty="0" err="1"/>
              <a:t>Forest</a:t>
            </a:r>
            <a:r>
              <a:rPr lang="it-IT" sz="2400" dirty="0"/>
              <a:t>.</a:t>
            </a:r>
          </a:p>
          <a:p>
            <a:r>
              <a:rPr lang="it-IT" sz="2400" dirty="0"/>
              <a:t>Task 1:</a:t>
            </a:r>
          </a:p>
          <a:p>
            <a:pPr lvl="1"/>
            <a:r>
              <a:rPr lang="it-IT" sz="2000" dirty="0" err="1"/>
              <a:t>Handcrafted</a:t>
            </a:r>
            <a:r>
              <a:rPr lang="it-IT" sz="2000" dirty="0"/>
              <a:t>: CH, CH2, LM (&gt; 80%);</a:t>
            </a:r>
          </a:p>
          <a:p>
            <a:pPr lvl="1"/>
            <a:r>
              <a:rPr lang="it-IT" sz="2000" dirty="0"/>
              <a:t>Deep: </a:t>
            </a:r>
            <a:r>
              <a:rPr lang="it-IT" sz="2000" dirty="0" err="1"/>
              <a:t>DarkNet</a:t>
            </a:r>
            <a:r>
              <a:rPr lang="it-IT" sz="2000" dirty="0"/>
              <a:t> 53, </a:t>
            </a:r>
            <a:r>
              <a:rPr lang="it-IT" sz="2000" dirty="0" err="1"/>
              <a:t>DenseNet</a:t>
            </a:r>
            <a:r>
              <a:rPr lang="it-IT" sz="2000" dirty="0"/>
              <a:t> 201, EfficientNet-b0, Inception-ResNet-v2 (&gt; 90%);</a:t>
            </a:r>
          </a:p>
          <a:p>
            <a:pPr lvl="1"/>
            <a:r>
              <a:rPr lang="it-IT" sz="2000" dirty="0" err="1"/>
              <a:t>Combinations</a:t>
            </a:r>
            <a:r>
              <a:rPr lang="it-IT" sz="2000" dirty="0"/>
              <a:t>: CHd6-DenseNet 201-EfficientNet-b0 (&gt; 95%)</a:t>
            </a:r>
          </a:p>
          <a:p>
            <a:r>
              <a:rPr lang="it-IT" sz="2400" dirty="0"/>
              <a:t>Task 2:</a:t>
            </a:r>
          </a:p>
          <a:p>
            <a:pPr lvl="1"/>
            <a:r>
              <a:rPr lang="it-IT" sz="2000" dirty="0"/>
              <a:t>80x80: &gt; 80%;</a:t>
            </a:r>
          </a:p>
          <a:p>
            <a:pPr lvl="1"/>
            <a:r>
              <a:rPr lang="it-IT" sz="2000" dirty="0"/>
              <a:t>120x120: &gt; 90%.</a:t>
            </a:r>
          </a:p>
          <a:p>
            <a:r>
              <a:rPr lang="it-IT" sz="2400" dirty="0" err="1"/>
              <a:t>Proposed</a:t>
            </a:r>
            <a:r>
              <a:rPr lang="it-IT" sz="2400" dirty="0"/>
              <a:t> </a:t>
            </a:r>
            <a:r>
              <a:rPr lang="it-IT" sz="2400" dirty="0" err="1"/>
              <a:t>solution</a:t>
            </a:r>
            <a:r>
              <a:rPr lang="it-IT" sz="2400" dirty="0"/>
              <a:t>: Random </a:t>
            </a:r>
            <a:r>
              <a:rPr lang="it-IT" sz="2400" dirty="0" err="1"/>
              <a:t>Forest</a:t>
            </a:r>
            <a:r>
              <a:rPr lang="it-IT" sz="2400" dirty="0"/>
              <a:t> + CHd6-DenseNet 201-EfficientNet-b0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84145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53FB26-A75B-F2F3-05EF-F4B4EDBF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Conclusions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5" name="Segnaposto contenuto 2">
            <a:extLst>
              <a:ext uri="{FF2B5EF4-FFF2-40B4-BE49-F238E27FC236}">
                <a16:creationId xmlns:a16="http://schemas.microsoft.com/office/drawing/2014/main" id="{078FCF35-E0D8-48D3-DB7D-7C310FDD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combination of features has:</a:t>
            </a:r>
          </a:p>
          <a:p>
            <a:pPr lvl="1"/>
            <a:r>
              <a:rPr lang="en-US" sz="2000" dirty="0"/>
              <a:t>improved the overall results;</a:t>
            </a:r>
          </a:p>
          <a:p>
            <a:pPr lvl="1"/>
            <a:r>
              <a:rPr lang="en-US" sz="2000" dirty="0"/>
              <a:t>allowed the establishment of a suitable pipeline for the studied tasks.</a:t>
            </a:r>
          </a:p>
          <a:p>
            <a:r>
              <a:rPr lang="en-US" sz="2400" dirty="0"/>
              <a:t>The proposed model is reliable for the classification of histopathological images, even in a clinical environment with images of different resolutions.</a:t>
            </a:r>
          </a:p>
          <a:p>
            <a:r>
              <a:rPr lang="en-US" sz="2400" dirty="0"/>
              <a:t>The state of the art has been improved in the context of the studied dataset.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930026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738</Words>
  <Application>Microsoft Office PowerPoint</Application>
  <PresentationFormat>Widescreen</PresentationFormat>
  <Paragraphs>243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Tema di Office</vt:lpstr>
      <vt:lpstr>​Gastric Cancer Image Classification: a Comparative Analysis and Feature Fusion Strategies</vt:lpstr>
      <vt:lpstr>Introduction</vt:lpstr>
      <vt:lpstr>Dataset: GasHisSDB</vt:lpstr>
      <vt:lpstr>Extracted features</vt:lpstr>
      <vt:lpstr>Best results obtained</vt:lpstr>
      <vt:lpstr>A refinement: combination of features</vt:lpstr>
      <vt:lpstr>Cross-dataset experimentation</vt:lpstr>
      <vt:lpstr>Conclusions</vt:lpstr>
      <vt:lpstr>Conclusions</vt:lpstr>
      <vt:lpstr>Future developments</vt:lpstr>
      <vt:lpstr>Thank you all for your attention.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Usai</dc:creator>
  <cp:lastModifiedBy>Marco Usai</cp:lastModifiedBy>
  <cp:revision>104</cp:revision>
  <dcterms:created xsi:type="dcterms:W3CDTF">2022-08-25T15:33:27Z</dcterms:created>
  <dcterms:modified xsi:type="dcterms:W3CDTF">2024-08-09T13:04:05Z</dcterms:modified>
</cp:coreProperties>
</file>