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61" r:id="rId5"/>
    <p:sldId id="264" r:id="rId6"/>
    <p:sldId id="265" r:id="rId7"/>
    <p:sldId id="266" r:id="rId8"/>
    <p:sldId id="270" r:id="rId9"/>
    <p:sldId id="268" r:id="rId10"/>
    <p:sldId id="271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8A3F57DE-DB53-43D6-9483-BC9302DC779F}">
          <p14:sldIdLst>
            <p14:sldId id="256"/>
            <p14:sldId id="269"/>
            <p14:sldId id="259"/>
            <p14:sldId id="261"/>
            <p14:sldId id="264"/>
            <p14:sldId id="265"/>
            <p14:sldId id="266"/>
            <p14:sldId id="270"/>
            <p14:sldId id="268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D288A6-8993-136D-8072-57852A0A5E33}" name="Andrea Loddo" initials="AL" userId="d7fa2b40eed1802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15DA5-B001-4AB8-8A37-FB4A25ABCF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966DB5-26B8-426A-A961-0F772FDFB1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Il </a:t>
          </a:r>
          <a:r>
            <a:rPr lang="en-US" dirty="0" err="1"/>
            <a:t>tumore</a:t>
          </a:r>
          <a:r>
            <a:rPr lang="en-US" dirty="0"/>
            <a:t> </a:t>
          </a:r>
          <a:r>
            <a:rPr lang="en-US" dirty="0" err="1"/>
            <a:t>gastrico</a:t>
          </a:r>
          <a:r>
            <a:rPr lang="en-US" dirty="0"/>
            <a:t> è il quinto </a:t>
          </a:r>
          <a:r>
            <a:rPr lang="en-US" dirty="0" err="1"/>
            <a:t>tumore</a:t>
          </a:r>
          <a:r>
            <a:rPr lang="en-US" dirty="0"/>
            <a:t> </a:t>
          </a:r>
          <a:r>
            <a:rPr lang="en-US" dirty="0" err="1"/>
            <a:t>più</a:t>
          </a:r>
          <a:r>
            <a:rPr lang="en-US" dirty="0"/>
            <a:t> </a:t>
          </a:r>
          <a:r>
            <a:rPr lang="en-US" dirty="0" err="1"/>
            <a:t>diffuso</a:t>
          </a:r>
          <a:r>
            <a:rPr lang="en-US" dirty="0"/>
            <a:t> al mondo, </a:t>
          </a:r>
          <a:r>
            <a:rPr lang="en-US" dirty="0" err="1"/>
            <a:t>nonché</a:t>
          </a:r>
          <a:r>
            <a:rPr lang="en-US" dirty="0"/>
            <a:t> il quarto </a:t>
          </a:r>
          <a:r>
            <a:rPr lang="en-US" dirty="0" err="1"/>
            <a:t>più</a:t>
          </a:r>
          <a:r>
            <a:rPr lang="en-US" dirty="0"/>
            <a:t> </a:t>
          </a:r>
          <a:r>
            <a:rPr lang="en-US" dirty="0" err="1"/>
            <a:t>letale</a:t>
          </a:r>
          <a:r>
            <a:rPr lang="en-US" dirty="0"/>
            <a:t>. </a:t>
          </a:r>
        </a:p>
      </dgm:t>
    </dgm:pt>
    <dgm:pt modelId="{1074DE90-6025-411B-AD88-A8207BA6F562}" type="parTrans" cxnId="{08CF56B4-19C2-4747-9D0C-11DC783854E2}">
      <dgm:prSet/>
      <dgm:spPr/>
      <dgm:t>
        <a:bodyPr/>
        <a:lstStyle/>
        <a:p>
          <a:endParaRPr lang="en-US"/>
        </a:p>
      </dgm:t>
    </dgm:pt>
    <dgm:pt modelId="{79278F94-E8BD-4204-90CA-5618EF8BE390}" type="sibTrans" cxnId="{08CF56B4-19C2-4747-9D0C-11DC783854E2}">
      <dgm:prSet/>
      <dgm:spPr/>
      <dgm:t>
        <a:bodyPr/>
        <a:lstStyle/>
        <a:p>
          <a:endParaRPr lang="en-US"/>
        </a:p>
      </dgm:t>
    </dgm:pt>
    <dgm:pt modelId="{6E24F60D-2D4B-47AF-8A6D-6C5D2B5E7F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medici, dato l’ingente carico di lavoro, potrebbero diagnosticare in modo errato la patologia, perciò necessitano di un supporto che riduca al minimo tale possibilità di errore. </a:t>
          </a:r>
        </a:p>
      </dgm:t>
    </dgm:pt>
    <dgm:pt modelId="{E703AB8E-830D-4384-BD32-E776B4C1180D}" type="parTrans" cxnId="{FB2B661F-0DCE-46C9-83EC-B8EDDA848391}">
      <dgm:prSet/>
      <dgm:spPr/>
      <dgm:t>
        <a:bodyPr/>
        <a:lstStyle/>
        <a:p>
          <a:endParaRPr lang="en-US"/>
        </a:p>
      </dgm:t>
    </dgm:pt>
    <dgm:pt modelId="{052D1AB3-634D-4722-9048-DD66B81A1EA5}" type="sibTrans" cxnId="{FB2B661F-0DCE-46C9-83EC-B8EDDA848391}">
      <dgm:prSet/>
      <dgm:spPr/>
      <dgm:t>
        <a:bodyPr/>
        <a:lstStyle/>
        <a:p>
          <a:endParaRPr lang="en-US"/>
        </a:p>
      </dgm:t>
    </dgm:pt>
    <dgm:pt modelId="{F8EAF5EB-CB5B-417A-A911-63FCA1116E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 </a:t>
          </a:r>
          <a:r>
            <a:rPr lang="en-US" dirty="0" err="1"/>
            <a:t>tecnologia</a:t>
          </a:r>
          <a:r>
            <a:rPr lang="en-US" dirty="0"/>
            <a:t> informatica </a:t>
          </a:r>
          <a:r>
            <a:rPr lang="en-US" dirty="0" err="1"/>
            <a:t>si</a:t>
          </a:r>
          <a:r>
            <a:rPr lang="en-US" dirty="0"/>
            <a:t> è </a:t>
          </a:r>
          <a:r>
            <a:rPr lang="en-US" dirty="0" err="1"/>
            <a:t>evoluta</a:t>
          </a:r>
          <a:r>
            <a:rPr lang="en-US" dirty="0"/>
            <a:t> a </a:t>
          </a:r>
          <a:r>
            <a:rPr lang="en-US" dirty="0" err="1"/>
            <a:t>tal</a:t>
          </a:r>
          <a:r>
            <a:rPr lang="en-US" dirty="0"/>
            <a:t> punto da </a:t>
          </a:r>
          <a:r>
            <a:rPr lang="en-US" dirty="0" err="1"/>
            <a:t>poterli</a:t>
          </a:r>
          <a:r>
            <a:rPr lang="en-US" dirty="0"/>
            <a:t> </a:t>
          </a:r>
          <a:r>
            <a:rPr lang="en-US" dirty="0" err="1"/>
            <a:t>assistere</a:t>
          </a:r>
          <a:r>
            <a:rPr lang="en-US" dirty="0"/>
            <a:t> </a:t>
          </a:r>
          <a:r>
            <a:rPr lang="en-US" dirty="0" err="1"/>
            <a:t>mediante</a:t>
          </a:r>
          <a:r>
            <a:rPr lang="en-US" dirty="0"/>
            <a:t> </a:t>
          </a:r>
          <a:r>
            <a:rPr lang="en-US" dirty="0" err="1"/>
            <a:t>tecniche</a:t>
          </a:r>
          <a:r>
            <a:rPr lang="en-US" dirty="0"/>
            <a:t> </a:t>
          </a:r>
          <a:r>
            <a:rPr lang="en-US" dirty="0" err="1"/>
            <a:t>automatiche</a:t>
          </a:r>
          <a:r>
            <a:rPr lang="en-US" dirty="0"/>
            <a:t> di </a:t>
          </a:r>
          <a:r>
            <a:rPr lang="en-US" dirty="0" err="1"/>
            <a:t>apprendimento</a:t>
          </a:r>
          <a:r>
            <a:rPr lang="en-US" dirty="0"/>
            <a:t> e </a:t>
          </a:r>
          <a:r>
            <a:rPr lang="en-US" dirty="0" err="1"/>
            <a:t>classificazione</a:t>
          </a:r>
          <a:r>
            <a:rPr lang="en-US" dirty="0"/>
            <a:t>.</a:t>
          </a:r>
        </a:p>
      </dgm:t>
    </dgm:pt>
    <dgm:pt modelId="{590A3C75-D9AC-4080-8D70-21BDE3AB0907}" type="parTrans" cxnId="{DD91EE41-1875-487B-8A53-2AA0EBF6C7D2}">
      <dgm:prSet/>
      <dgm:spPr/>
      <dgm:t>
        <a:bodyPr/>
        <a:lstStyle/>
        <a:p>
          <a:endParaRPr lang="en-US"/>
        </a:p>
      </dgm:t>
    </dgm:pt>
    <dgm:pt modelId="{2C21BC8A-C0CD-42BA-BB3F-D24914632176}" type="sibTrans" cxnId="{DD91EE41-1875-487B-8A53-2AA0EBF6C7D2}">
      <dgm:prSet/>
      <dgm:spPr/>
      <dgm:t>
        <a:bodyPr/>
        <a:lstStyle/>
        <a:p>
          <a:endParaRPr lang="en-US"/>
        </a:p>
      </dgm:t>
    </dgm:pt>
    <dgm:pt modelId="{97B3E0C9-91B4-4D97-8A7D-519627E24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L’obiettivo</a:t>
          </a:r>
          <a:r>
            <a:rPr lang="en-US" dirty="0"/>
            <a:t> è </a:t>
          </a:r>
          <a:r>
            <a:rPr lang="en-US" dirty="0" err="1"/>
            <a:t>quello</a:t>
          </a:r>
          <a:r>
            <a:rPr lang="en-US" dirty="0"/>
            <a:t> di </a:t>
          </a:r>
          <a:r>
            <a:rPr lang="en-US" dirty="0" err="1"/>
            <a:t>ottimizzare</a:t>
          </a:r>
          <a:r>
            <a:rPr lang="en-US" dirty="0"/>
            <a:t> </a:t>
          </a:r>
          <a:r>
            <a:rPr lang="en-US" dirty="0" err="1"/>
            <a:t>tali</a:t>
          </a:r>
          <a:r>
            <a:rPr lang="en-US" dirty="0"/>
            <a:t> </a:t>
          </a:r>
          <a:r>
            <a:rPr lang="en-US" dirty="0" err="1"/>
            <a:t>tecniche</a:t>
          </a:r>
          <a:r>
            <a:rPr lang="en-US" dirty="0"/>
            <a:t> per </a:t>
          </a:r>
          <a:r>
            <a:rPr lang="en-US" dirty="0" err="1"/>
            <a:t>ottenere</a:t>
          </a:r>
          <a:r>
            <a:rPr lang="en-US" dirty="0"/>
            <a:t> </a:t>
          </a:r>
          <a:r>
            <a:rPr lang="en-US" dirty="0" err="1"/>
            <a:t>dei</a:t>
          </a:r>
          <a:r>
            <a:rPr lang="en-US" dirty="0"/>
            <a:t> </a:t>
          </a:r>
          <a:r>
            <a:rPr lang="en-US" dirty="0" err="1"/>
            <a:t>risultati</a:t>
          </a:r>
          <a:r>
            <a:rPr lang="en-US" dirty="0"/>
            <a:t> </a:t>
          </a:r>
          <a:r>
            <a:rPr lang="en-US" dirty="0" err="1"/>
            <a:t>più</a:t>
          </a:r>
          <a:r>
            <a:rPr lang="en-US" dirty="0"/>
            <a:t> </a:t>
          </a:r>
          <a:r>
            <a:rPr lang="en-US" dirty="0" err="1"/>
            <a:t>soddisfacenti</a:t>
          </a:r>
          <a:r>
            <a:rPr lang="en-US" dirty="0"/>
            <a:t> </a:t>
          </a:r>
          <a:r>
            <a:rPr lang="en-US" dirty="0" err="1"/>
            <a:t>possibile</a:t>
          </a:r>
          <a:r>
            <a:rPr lang="en-US" dirty="0"/>
            <a:t>.</a:t>
          </a:r>
        </a:p>
      </dgm:t>
    </dgm:pt>
    <dgm:pt modelId="{5679801B-952D-42F3-9050-CA0C02E8604B}" type="parTrans" cxnId="{AF5AD6AC-BF0B-4FE9-B812-623271550D2E}">
      <dgm:prSet/>
      <dgm:spPr/>
      <dgm:t>
        <a:bodyPr/>
        <a:lstStyle/>
        <a:p>
          <a:endParaRPr lang="en-US"/>
        </a:p>
      </dgm:t>
    </dgm:pt>
    <dgm:pt modelId="{5C6C2AB4-3C68-4775-9799-5D95AC269B17}" type="sibTrans" cxnId="{AF5AD6AC-BF0B-4FE9-B812-623271550D2E}">
      <dgm:prSet/>
      <dgm:spPr/>
      <dgm:t>
        <a:bodyPr/>
        <a:lstStyle/>
        <a:p>
          <a:endParaRPr lang="en-US"/>
        </a:p>
      </dgm:t>
    </dgm:pt>
    <dgm:pt modelId="{C03F747A-6C71-4177-8095-507315061739}" type="pres">
      <dgm:prSet presAssocID="{F2C15DA5-B001-4AB8-8A37-FB4A25ABCF26}" presName="root" presStyleCnt="0">
        <dgm:presLayoutVars>
          <dgm:dir/>
          <dgm:resizeHandles val="exact"/>
        </dgm:presLayoutVars>
      </dgm:prSet>
      <dgm:spPr/>
    </dgm:pt>
    <dgm:pt modelId="{4C3FB6EF-19CC-45EF-A207-483ECDCC6000}" type="pres">
      <dgm:prSet presAssocID="{84966DB5-26B8-426A-A961-0F772FDFB119}" presName="compNode" presStyleCnt="0"/>
      <dgm:spPr/>
    </dgm:pt>
    <dgm:pt modelId="{3898FF4C-96E3-4BE6-ABDC-6E3ABD284553}" type="pres">
      <dgm:prSet presAssocID="{84966DB5-26B8-426A-A961-0F772FDFB119}" presName="bgRect" presStyleLbl="bgShp" presStyleIdx="0" presStyleCnt="4"/>
      <dgm:spPr/>
    </dgm:pt>
    <dgm:pt modelId="{CA43142A-6BED-495D-8415-01A16E8B6BFC}" type="pres">
      <dgm:prSet presAssocID="{84966DB5-26B8-426A-A961-0F772FDFB1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D02B1E9-0EE6-4978-9FAB-760B14F39605}" type="pres">
      <dgm:prSet presAssocID="{84966DB5-26B8-426A-A961-0F772FDFB119}" presName="spaceRect" presStyleCnt="0"/>
      <dgm:spPr/>
    </dgm:pt>
    <dgm:pt modelId="{7F41F565-2BE5-4FFF-9184-A18E0F8E0DD5}" type="pres">
      <dgm:prSet presAssocID="{84966DB5-26B8-426A-A961-0F772FDFB119}" presName="parTx" presStyleLbl="revTx" presStyleIdx="0" presStyleCnt="4">
        <dgm:presLayoutVars>
          <dgm:chMax val="0"/>
          <dgm:chPref val="0"/>
        </dgm:presLayoutVars>
      </dgm:prSet>
      <dgm:spPr/>
    </dgm:pt>
    <dgm:pt modelId="{9A651B4E-B4A8-4EE4-ABBF-AD43122C5B89}" type="pres">
      <dgm:prSet presAssocID="{79278F94-E8BD-4204-90CA-5618EF8BE390}" presName="sibTrans" presStyleCnt="0"/>
      <dgm:spPr/>
    </dgm:pt>
    <dgm:pt modelId="{94D9C97D-D534-40F0-AAC3-D4B0E35384C3}" type="pres">
      <dgm:prSet presAssocID="{6E24F60D-2D4B-47AF-8A6D-6C5D2B5E7F7B}" presName="compNode" presStyleCnt="0"/>
      <dgm:spPr/>
    </dgm:pt>
    <dgm:pt modelId="{A9C35564-8D59-43B4-8132-A066C05B6F1B}" type="pres">
      <dgm:prSet presAssocID="{6E24F60D-2D4B-47AF-8A6D-6C5D2B5E7F7B}" presName="bgRect" presStyleLbl="bgShp" presStyleIdx="1" presStyleCnt="4"/>
      <dgm:spPr/>
    </dgm:pt>
    <dgm:pt modelId="{FEC7EA78-ACC0-45F5-8FB6-A935DE8D79A3}" type="pres">
      <dgm:prSet presAssocID="{6E24F60D-2D4B-47AF-8A6D-6C5D2B5E7F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6CD0237C-47F2-47D3-B993-93E62F572A7A}" type="pres">
      <dgm:prSet presAssocID="{6E24F60D-2D4B-47AF-8A6D-6C5D2B5E7F7B}" presName="spaceRect" presStyleCnt="0"/>
      <dgm:spPr/>
    </dgm:pt>
    <dgm:pt modelId="{48DED5F4-BD31-44B2-B223-9BED38AD00FE}" type="pres">
      <dgm:prSet presAssocID="{6E24F60D-2D4B-47AF-8A6D-6C5D2B5E7F7B}" presName="parTx" presStyleLbl="revTx" presStyleIdx="1" presStyleCnt="4">
        <dgm:presLayoutVars>
          <dgm:chMax val="0"/>
          <dgm:chPref val="0"/>
        </dgm:presLayoutVars>
      </dgm:prSet>
      <dgm:spPr/>
    </dgm:pt>
    <dgm:pt modelId="{9D3F274D-7BE6-4343-859F-9743BE13DC8A}" type="pres">
      <dgm:prSet presAssocID="{052D1AB3-634D-4722-9048-DD66B81A1EA5}" presName="sibTrans" presStyleCnt="0"/>
      <dgm:spPr/>
    </dgm:pt>
    <dgm:pt modelId="{C2EDCF2B-DE3D-4ACD-8368-670C14702D88}" type="pres">
      <dgm:prSet presAssocID="{F8EAF5EB-CB5B-417A-A911-63FCA1116E76}" presName="compNode" presStyleCnt="0"/>
      <dgm:spPr/>
    </dgm:pt>
    <dgm:pt modelId="{334E1825-4D20-4CF2-BAFD-6ABEC954D644}" type="pres">
      <dgm:prSet presAssocID="{F8EAF5EB-CB5B-417A-A911-63FCA1116E76}" presName="bgRect" presStyleLbl="bgShp" presStyleIdx="2" presStyleCnt="4"/>
      <dgm:spPr/>
    </dgm:pt>
    <dgm:pt modelId="{646C98CB-B6B6-40AD-9C4B-E89400BE507B}" type="pres">
      <dgm:prSet presAssocID="{F8EAF5EB-CB5B-417A-A911-63FCA1116E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85B004-F249-43C2-88A7-CE6B913F7ECF}" type="pres">
      <dgm:prSet presAssocID="{F8EAF5EB-CB5B-417A-A911-63FCA1116E76}" presName="spaceRect" presStyleCnt="0"/>
      <dgm:spPr/>
    </dgm:pt>
    <dgm:pt modelId="{8049C087-91FC-44C8-9AFF-21DB0C260B6B}" type="pres">
      <dgm:prSet presAssocID="{F8EAF5EB-CB5B-417A-A911-63FCA1116E76}" presName="parTx" presStyleLbl="revTx" presStyleIdx="2" presStyleCnt="4">
        <dgm:presLayoutVars>
          <dgm:chMax val="0"/>
          <dgm:chPref val="0"/>
        </dgm:presLayoutVars>
      </dgm:prSet>
      <dgm:spPr/>
    </dgm:pt>
    <dgm:pt modelId="{E858E788-5A9B-4E81-80FE-34F13DF61E42}" type="pres">
      <dgm:prSet presAssocID="{2C21BC8A-C0CD-42BA-BB3F-D24914632176}" presName="sibTrans" presStyleCnt="0"/>
      <dgm:spPr/>
    </dgm:pt>
    <dgm:pt modelId="{85CFD87A-440C-4C13-8B1A-93A077875D32}" type="pres">
      <dgm:prSet presAssocID="{97B3E0C9-91B4-4D97-8A7D-519627E24408}" presName="compNode" presStyleCnt="0"/>
      <dgm:spPr/>
    </dgm:pt>
    <dgm:pt modelId="{3CE31F60-0C4E-47DD-AB79-D52720830CBC}" type="pres">
      <dgm:prSet presAssocID="{97B3E0C9-91B4-4D97-8A7D-519627E24408}" presName="bgRect" presStyleLbl="bgShp" presStyleIdx="3" presStyleCnt="4"/>
      <dgm:spPr/>
    </dgm:pt>
    <dgm:pt modelId="{C1A7D676-A2BB-4610-99E9-23C501130F20}" type="pres">
      <dgm:prSet presAssocID="{97B3E0C9-91B4-4D97-8A7D-519627E244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88E8B6F3-00F3-46A1-B2FB-713AFA259963}" type="pres">
      <dgm:prSet presAssocID="{97B3E0C9-91B4-4D97-8A7D-519627E24408}" presName="spaceRect" presStyleCnt="0"/>
      <dgm:spPr/>
    </dgm:pt>
    <dgm:pt modelId="{EDA87A4A-80CF-4100-9520-90355FEE1D3E}" type="pres">
      <dgm:prSet presAssocID="{97B3E0C9-91B4-4D97-8A7D-519627E244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719F1C-915C-4C6B-8255-8D66B511D633}" type="presOf" srcId="{F8EAF5EB-CB5B-417A-A911-63FCA1116E76}" destId="{8049C087-91FC-44C8-9AFF-21DB0C260B6B}" srcOrd="0" destOrd="0" presId="urn:microsoft.com/office/officeart/2018/2/layout/IconVerticalSolidList"/>
    <dgm:cxn modelId="{FB2B661F-0DCE-46C9-83EC-B8EDDA848391}" srcId="{F2C15DA5-B001-4AB8-8A37-FB4A25ABCF26}" destId="{6E24F60D-2D4B-47AF-8A6D-6C5D2B5E7F7B}" srcOrd="1" destOrd="0" parTransId="{E703AB8E-830D-4384-BD32-E776B4C1180D}" sibTransId="{052D1AB3-634D-4722-9048-DD66B81A1EA5}"/>
    <dgm:cxn modelId="{7E927C39-1F53-469B-B96D-5F728FE035D9}" type="presOf" srcId="{97B3E0C9-91B4-4D97-8A7D-519627E24408}" destId="{EDA87A4A-80CF-4100-9520-90355FEE1D3E}" srcOrd="0" destOrd="0" presId="urn:microsoft.com/office/officeart/2018/2/layout/IconVerticalSolidList"/>
    <dgm:cxn modelId="{4AB8825C-3B24-4569-95AE-C5BBF2C4F861}" type="presOf" srcId="{84966DB5-26B8-426A-A961-0F772FDFB119}" destId="{7F41F565-2BE5-4FFF-9184-A18E0F8E0DD5}" srcOrd="0" destOrd="0" presId="urn:microsoft.com/office/officeart/2018/2/layout/IconVerticalSolidList"/>
    <dgm:cxn modelId="{DD91EE41-1875-487B-8A53-2AA0EBF6C7D2}" srcId="{F2C15DA5-B001-4AB8-8A37-FB4A25ABCF26}" destId="{F8EAF5EB-CB5B-417A-A911-63FCA1116E76}" srcOrd="2" destOrd="0" parTransId="{590A3C75-D9AC-4080-8D70-21BDE3AB0907}" sibTransId="{2C21BC8A-C0CD-42BA-BB3F-D24914632176}"/>
    <dgm:cxn modelId="{F8B7164F-AC0E-46B2-88AB-3E43C88091BF}" type="presOf" srcId="{F2C15DA5-B001-4AB8-8A37-FB4A25ABCF26}" destId="{C03F747A-6C71-4177-8095-507315061739}" srcOrd="0" destOrd="0" presId="urn:microsoft.com/office/officeart/2018/2/layout/IconVerticalSolidList"/>
    <dgm:cxn modelId="{AF5AD6AC-BF0B-4FE9-B812-623271550D2E}" srcId="{F2C15DA5-B001-4AB8-8A37-FB4A25ABCF26}" destId="{97B3E0C9-91B4-4D97-8A7D-519627E24408}" srcOrd="3" destOrd="0" parTransId="{5679801B-952D-42F3-9050-CA0C02E8604B}" sibTransId="{5C6C2AB4-3C68-4775-9799-5D95AC269B17}"/>
    <dgm:cxn modelId="{08CF56B4-19C2-4747-9D0C-11DC783854E2}" srcId="{F2C15DA5-B001-4AB8-8A37-FB4A25ABCF26}" destId="{84966DB5-26B8-426A-A961-0F772FDFB119}" srcOrd="0" destOrd="0" parTransId="{1074DE90-6025-411B-AD88-A8207BA6F562}" sibTransId="{79278F94-E8BD-4204-90CA-5618EF8BE390}"/>
    <dgm:cxn modelId="{2ACC39BA-C140-40A8-8B3D-D924B6971909}" type="presOf" srcId="{6E24F60D-2D4B-47AF-8A6D-6C5D2B5E7F7B}" destId="{48DED5F4-BD31-44B2-B223-9BED38AD00FE}" srcOrd="0" destOrd="0" presId="urn:microsoft.com/office/officeart/2018/2/layout/IconVerticalSolidList"/>
    <dgm:cxn modelId="{84376B6E-2B74-4F41-A2D9-5DE3FFD63742}" type="presParOf" srcId="{C03F747A-6C71-4177-8095-507315061739}" destId="{4C3FB6EF-19CC-45EF-A207-483ECDCC6000}" srcOrd="0" destOrd="0" presId="urn:microsoft.com/office/officeart/2018/2/layout/IconVerticalSolidList"/>
    <dgm:cxn modelId="{FE191FFC-D315-4649-AD08-814B8ABE53FA}" type="presParOf" srcId="{4C3FB6EF-19CC-45EF-A207-483ECDCC6000}" destId="{3898FF4C-96E3-4BE6-ABDC-6E3ABD284553}" srcOrd="0" destOrd="0" presId="urn:microsoft.com/office/officeart/2018/2/layout/IconVerticalSolidList"/>
    <dgm:cxn modelId="{37760EE9-EFD8-45FA-B87C-4CE4DF18E132}" type="presParOf" srcId="{4C3FB6EF-19CC-45EF-A207-483ECDCC6000}" destId="{CA43142A-6BED-495D-8415-01A16E8B6BFC}" srcOrd="1" destOrd="0" presId="urn:microsoft.com/office/officeart/2018/2/layout/IconVerticalSolidList"/>
    <dgm:cxn modelId="{6AD74491-EE68-4A35-A610-8156B59F61EF}" type="presParOf" srcId="{4C3FB6EF-19CC-45EF-A207-483ECDCC6000}" destId="{1D02B1E9-0EE6-4978-9FAB-760B14F39605}" srcOrd="2" destOrd="0" presId="urn:microsoft.com/office/officeart/2018/2/layout/IconVerticalSolidList"/>
    <dgm:cxn modelId="{0193BD07-1142-40AC-9F70-1E5A9647B91C}" type="presParOf" srcId="{4C3FB6EF-19CC-45EF-A207-483ECDCC6000}" destId="{7F41F565-2BE5-4FFF-9184-A18E0F8E0DD5}" srcOrd="3" destOrd="0" presId="urn:microsoft.com/office/officeart/2018/2/layout/IconVerticalSolidList"/>
    <dgm:cxn modelId="{0DBB91A3-7797-4743-9077-55402BE11B5C}" type="presParOf" srcId="{C03F747A-6C71-4177-8095-507315061739}" destId="{9A651B4E-B4A8-4EE4-ABBF-AD43122C5B89}" srcOrd="1" destOrd="0" presId="urn:microsoft.com/office/officeart/2018/2/layout/IconVerticalSolidList"/>
    <dgm:cxn modelId="{EE952201-AA41-4645-8588-D6D87289F9FF}" type="presParOf" srcId="{C03F747A-6C71-4177-8095-507315061739}" destId="{94D9C97D-D534-40F0-AAC3-D4B0E35384C3}" srcOrd="2" destOrd="0" presId="urn:microsoft.com/office/officeart/2018/2/layout/IconVerticalSolidList"/>
    <dgm:cxn modelId="{1EE47611-9144-410C-892E-D773FCC9AEE7}" type="presParOf" srcId="{94D9C97D-D534-40F0-AAC3-D4B0E35384C3}" destId="{A9C35564-8D59-43B4-8132-A066C05B6F1B}" srcOrd="0" destOrd="0" presId="urn:microsoft.com/office/officeart/2018/2/layout/IconVerticalSolidList"/>
    <dgm:cxn modelId="{3BC20664-B7B7-4ECE-A7F3-ED06917A45B6}" type="presParOf" srcId="{94D9C97D-D534-40F0-AAC3-D4B0E35384C3}" destId="{FEC7EA78-ACC0-45F5-8FB6-A935DE8D79A3}" srcOrd="1" destOrd="0" presId="urn:microsoft.com/office/officeart/2018/2/layout/IconVerticalSolidList"/>
    <dgm:cxn modelId="{4270661A-261D-4324-BE63-52EB117F5626}" type="presParOf" srcId="{94D9C97D-D534-40F0-AAC3-D4B0E35384C3}" destId="{6CD0237C-47F2-47D3-B993-93E62F572A7A}" srcOrd="2" destOrd="0" presId="urn:microsoft.com/office/officeart/2018/2/layout/IconVerticalSolidList"/>
    <dgm:cxn modelId="{F9C3EA8E-1794-4432-93D1-C397F82408A6}" type="presParOf" srcId="{94D9C97D-D534-40F0-AAC3-D4B0E35384C3}" destId="{48DED5F4-BD31-44B2-B223-9BED38AD00FE}" srcOrd="3" destOrd="0" presId="urn:microsoft.com/office/officeart/2018/2/layout/IconVerticalSolidList"/>
    <dgm:cxn modelId="{E7FF0DE9-D549-4D7D-B1F1-7356322570D9}" type="presParOf" srcId="{C03F747A-6C71-4177-8095-507315061739}" destId="{9D3F274D-7BE6-4343-859F-9743BE13DC8A}" srcOrd="3" destOrd="0" presId="urn:microsoft.com/office/officeart/2018/2/layout/IconVerticalSolidList"/>
    <dgm:cxn modelId="{5DFFCFE7-08AB-4DE8-AAB8-2B51522AB336}" type="presParOf" srcId="{C03F747A-6C71-4177-8095-507315061739}" destId="{C2EDCF2B-DE3D-4ACD-8368-670C14702D88}" srcOrd="4" destOrd="0" presId="urn:microsoft.com/office/officeart/2018/2/layout/IconVerticalSolidList"/>
    <dgm:cxn modelId="{20AA944D-35B2-467E-8D5C-9ACF8BAE05DA}" type="presParOf" srcId="{C2EDCF2B-DE3D-4ACD-8368-670C14702D88}" destId="{334E1825-4D20-4CF2-BAFD-6ABEC954D644}" srcOrd="0" destOrd="0" presId="urn:microsoft.com/office/officeart/2018/2/layout/IconVerticalSolidList"/>
    <dgm:cxn modelId="{EF5C266F-2E9F-406D-B12C-F1422CC0709D}" type="presParOf" srcId="{C2EDCF2B-DE3D-4ACD-8368-670C14702D88}" destId="{646C98CB-B6B6-40AD-9C4B-E89400BE507B}" srcOrd="1" destOrd="0" presId="urn:microsoft.com/office/officeart/2018/2/layout/IconVerticalSolidList"/>
    <dgm:cxn modelId="{96A176CE-D894-47D2-93AA-0AA8FBF61696}" type="presParOf" srcId="{C2EDCF2B-DE3D-4ACD-8368-670C14702D88}" destId="{9E85B004-F249-43C2-88A7-CE6B913F7ECF}" srcOrd="2" destOrd="0" presId="urn:microsoft.com/office/officeart/2018/2/layout/IconVerticalSolidList"/>
    <dgm:cxn modelId="{9C6D8BFD-0DD4-42FF-A1BF-6FBFB1BD8D50}" type="presParOf" srcId="{C2EDCF2B-DE3D-4ACD-8368-670C14702D88}" destId="{8049C087-91FC-44C8-9AFF-21DB0C260B6B}" srcOrd="3" destOrd="0" presId="urn:microsoft.com/office/officeart/2018/2/layout/IconVerticalSolidList"/>
    <dgm:cxn modelId="{4D72B434-08C0-4068-B87E-4330C6A3CB86}" type="presParOf" srcId="{C03F747A-6C71-4177-8095-507315061739}" destId="{E858E788-5A9B-4E81-80FE-34F13DF61E42}" srcOrd="5" destOrd="0" presId="urn:microsoft.com/office/officeart/2018/2/layout/IconVerticalSolidList"/>
    <dgm:cxn modelId="{F0F13C0B-ABD4-4302-B1AA-6BB69BA9F074}" type="presParOf" srcId="{C03F747A-6C71-4177-8095-507315061739}" destId="{85CFD87A-440C-4C13-8B1A-93A077875D32}" srcOrd="6" destOrd="0" presId="urn:microsoft.com/office/officeart/2018/2/layout/IconVerticalSolidList"/>
    <dgm:cxn modelId="{595A49DD-836C-4C68-BE1F-44BC377E4BDA}" type="presParOf" srcId="{85CFD87A-440C-4C13-8B1A-93A077875D32}" destId="{3CE31F60-0C4E-47DD-AB79-D52720830CBC}" srcOrd="0" destOrd="0" presId="urn:microsoft.com/office/officeart/2018/2/layout/IconVerticalSolidList"/>
    <dgm:cxn modelId="{75ED4343-2F75-4565-A418-F57EE6703E32}" type="presParOf" srcId="{85CFD87A-440C-4C13-8B1A-93A077875D32}" destId="{C1A7D676-A2BB-4610-99E9-23C501130F20}" srcOrd="1" destOrd="0" presId="urn:microsoft.com/office/officeart/2018/2/layout/IconVerticalSolidList"/>
    <dgm:cxn modelId="{B886EACC-482B-4E53-8905-87D319AB634B}" type="presParOf" srcId="{85CFD87A-440C-4C13-8B1A-93A077875D32}" destId="{88E8B6F3-00F3-46A1-B2FB-713AFA259963}" srcOrd="2" destOrd="0" presId="urn:microsoft.com/office/officeart/2018/2/layout/IconVerticalSolidList"/>
    <dgm:cxn modelId="{0F95D427-107A-474F-9CB5-9E9CF24EE8F3}" type="presParOf" srcId="{85CFD87A-440C-4C13-8B1A-93A077875D32}" destId="{EDA87A4A-80CF-4100-9520-90355FEE1D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8FF4C-96E3-4BE6-ABDC-6E3ABD28455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3142A-6BED-495D-8415-01A16E8B6BF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1F565-2BE5-4FFF-9184-A18E0F8E0DD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Il </a:t>
          </a:r>
          <a:r>
            <a:rPr lang="en-US" sz="1900" kern="1200" dirty="0" err="1"/>
            <a:t>tumore</a:t>
          </a:r>
          <a:r>
            <a:rPr lang="en-US" sz="1900" kern="1200" dirty="0"/>
            <a:t> </a:t>
          </a:r>
          <a:r>
            <a:rPr lang="en-US" sz="1900" kern="1200" dirty="0" err="1"/>
            <a:t>gastrico</a:t>
          </a:r>
          <a:r>
            <a:rPr lang="en-US" sz="1900" kern="1200" dirty="0"/>
            <a:t> è il quinto </a:t>
          </a:r>
          <a:r>
            <a:rPr lang="en-US" sz="1900" kern="1200" dirty="0" err="1"/>
            <a:t>tumore</a:t>
          </a:r>
          <a:r>
            <a:rPr lang="en-US" sz="1900" kern="1200" dirty="0"/>
            <a:t> </a:t>
          </a:r>
          <a:r>
            <a:rPr lang="en-US" sz="1900" kern="1200" dirty="0" err="1"/>
            <a:t>più</a:t>
          </a:r>
          <a:r>
            <a:rPr lang="en-US" sz="1900" kern="1200" dirty="0"/>
            <a:t> </a:t>
          </a:r>
          <a:r>
            <a:rPr lang="en-US" sz="1900" kern="1200" dirty="0" err="1"/>
            <a:t>diffuso</a:t>
          </a:r>
          <a:r>
            <a:rPr lang="en-US" sz="1900" kern="1200" dirty="0"/>
            <a:t> al mondo, </a:t>
          </a:r>
          <a:r>
            <a:rPr lang="en-US" sz="1900" kern="1200" dirty="0" err="1"/>
            <a:t>nonché</a:t>
          </a:r>
          <a:r>
            <a:rPr lang="en-US" sz="1900" kern="1200" dirty="0"/>
            <a:t> il quarto </a:t>
          </a:r>
          <a:r>
            <a:rPr lang="en-US" sz="1900" kern="1200" dirty="0" err="1"/>
            <a:t>più</a:t>
          </a:r>
          <a:r>
            <a:rPr lang="en-US" sz="1900" kern="1200" dirty="0"/>
            <a:t> </a:t>
          </a:r>
          <a:r>
            <a:rPr lang="en-US" sz="1900" kern="1200" dirty="0" err="1"/>
            <a:t>letale</a:t>
          </a:r>
          <a:r>
            <a:rPr lang="en-US" sz="1900" kern="1200" dirty="0"/>
            <a:t>. </a:t>
          </a:r>
        </a:p>
      </dsp:txBody>
      <dsp:txXfrm>
        <a:off x="1057183" y="1805"/>
        <a:ext cx="9458416" cy="915310"/>
      </dsp:txXfrm>
    </dsp:sp>
    <dsp:sp modelId="{A9C35564-8D59-43B4-8132-A066C05B6F1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7EA78-ACC0-45F5-8FB6-A935DE8D79A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ED5F4-BD31-44B2-B223-9BED38AD00F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 medici, dato l’ingente carico di lavoro, potrebbero diagnosticare in modo errato la patologia, perciò necessitano di un supporto che riduca al minimo tale possibilità di errore. </a:t>
          </a:r>
        </a:p>
      </dsp:txBody>
      <dsp:txXfrm>
        <a:off x="1057183" y="1145944"/>
        <a:ext cx="9458416" cy="915310"/>
      </dsp:txXfrm>
    </dsp:sp>
    <dsp:sp modelId="{334E1825-4D20-4CF2-BAFD-6ABEC954D64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C98CB-B6B6-40AD-9C4B-E89400BE507B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9C087-91FC-44C8-9AFF-21DB0C260B6B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 </a:t>
          </a:r>
          <a:r>
            <a:rPr lang="en-US" sz="1900" kern="1200" dirty="0" err="1"/>
            <a:t>tecnologia</a:t>
          </a:r>
          <a:r>
            <a:rPr lang="en-US" sz="1900" kern="1200" dirty="0"/>
            <a:t> informatica </a:t>
          </a:r>
          <a:r>
            <a:rPr lang="en-US" sz="1900" kern="1200" dirty="0" err="1"/>
            <a:t>si</a:t>
          </a:r>
          <a:r>
            <a:rPr lang="en-US" sz="1900" kern="1200" dirty="0"/>
            <a:t> è </a:t>
          </a:r>
          <a:r>
            <a:rPr lang="en-US" sz="1900" kern="1200" dirty="0" err="1"/>
            <a:t>evoluta</a:t>
          </a:r>
          <a:r>
            <a:rPr lang="en-US" sz="1900" kern="1200" dirty="0"/>
            <a:t> a </a:t>
          </a:r>
          <a:r>
            <a:rPr lang="en-US" sz="1900" kern="1200" dirty="0" err="1"/>
            <a:t>tal</a:t>
          </a:r>
          <a:r>
            <a:rPr lang="en-US" sz="1900" kern="1200" dirty="0"/>
            <a:t> punto da </a:t>
          </a:r>
          <a:r>
            <a:rPr lang="en-US" sz="1900" kern="1200" dirty="0" err="1"/>
            <a:t>poterli</a:t>
          </a:r>
          <a:r>
            <a:rPr lang="en-US" sz="1900" kern="1200" dirty="0"/>
            <a:t> </a:t>
          </a:r>
          <a:r>
            <a:rPr lang="en-US" sz="1900" kern="1200" dirty="0" err="1"/>
            <a:t>assistere</a:t>
          </a:r>
          <a:r>
            <a:rPr lang="en-US" sz="1900" kern="1200" dirty="0"/>
            <a:t> </a:t>
          </a:r>
          <a:r>
            <a:rPr lang="en-US" sz="1900" kern="1200" dirty="0" err="1"/>
            <a:t>mediante</a:t>
          </a:r>
          <a:r>
            <a:rPr lang="en-US" sz="1900" kern="1200" dirty="0"/>
            <a:t> </a:t>
          </a:r>
          <a:r>
            <a:rPr lang="en-US" sz="1900" kern="1200" dirty="0" err="1"/>
            <a:t>tecniche</a:t>
          </a:r>
          <a:r>
            <a:rPr lang="en-US" sz="1900" kern="1200" dirty="0"/>
            <a:t> </a:t>
          </a:r>
          <a:r>
            <a:rPr lang="en-US" sz="1900" kern="1200" dirty="0" err="1"/>
            <a:t>automatiche</a:t>
          </a:r>
          <a:r>
            <a:rPr lang="en-US" sz="1900" kern="1200" dirty="0"/>
            <a:t> di </a:t>
          </a:r>
          <a:r>
            <a:rPr lang="en-US" sz="1900" kern="1200" dirty="0" err="1"/>
            <a:t>apprendimento</a:t>
          </a:r>
          <a:r>
            <a:rPr lang="en-US" sz="1900" kern="1200" dirty="0"/>
            <a:t> e </a:t>
          </a:r>
          <a:r>
            <a:rPr lang="en-US" sz="1900" kern="1200" dirty="0" err="1"/>
            <a:t>classificazione</a:t>
          </a:r>
          <a:r>
            <a:rPr lang="en-US" sz="1900" kern="1200" dirty="0"/>
            <a:t>.</a:t>
          </a:r>
        </a:p>
      </dsp:txBody>
      <dsp:txXfrm>
        <a:off x="1057183" y="2290082"/>
        <a:ext cx="9458416" cy="915310"/>
      </dsp:txXfrm>
    </dsp:sp>
    <dsp:sp modelId="{3CE31F60-0C4E-47DD-AB79-D52720830CBC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A7D676-A2BB-4610-99E9-23C501130F20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7A4A-80CF-4100-9520-90355FEE1D3E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L’obiettivo</a:t>
          </a:r>
          <a:r>
            <a:rPr lang="en-US" sz="1900" kern="1200" dirty="0"/>
            <a:t> è </a:t>
          </a:r>
          <a:r>
            <a:rPr lang="en-US" sz="1900" kern="1200" dirty="0" err="1"/>
            <a:t>quello</a:t>
          </a:r>
          <a:r>
            <a:rPr lang="en-US" sz="1900" kern="1200" dirty="0"/>
            <a:t> di </a:t>
          </a:r>
          <a:r>
            <a:rPr lang="en-US" sz="1900" kern="1200" dirty="0" err="1"/>
            <a:t>ottimizzare</a:t>
          </a:r>
          <a:r>
            <a:rPr lang="en-US" sz="1900" kern="1200" dirty="0"/>
            <a:t> </a:t>
          </a:r>
          <a:r>
            <a:rPr lang="en-US" sz="1900" kern="1200" dirty="0" err="1"/>
            <a:t>tali</a:t>
          </a:r>
          <a:r>
            <a:rPr lang="en-US" sz="1900" kern="1200" dirty="0"/>
            <a:t> </a:t>
          </a:r>
          <a:r>
            <a:rPr lang="en-US" sz="1900" kern="1200" dirty="0" err="1"/>
            <a:t>tecniche</a:t>
          </a:r>
          <a:r>
            <a:rPr lang="en-US" sz="1900" kern="1200" dirty="0"/>
            <a:t> per </a:t>
          </a:r>
          <a:r>
            <a:rPr lang="en-US" sz="1900" kern="1200" dirty="0" err="1"/>
            <a:t>ottenere</a:t>
          </a:r>
          <a:r>
            <a:rPr lang="en-US" sz="1900" kern="1200" dirty="0"/>
            <a:t> </a:t>
          </a:r>
          <a:r>
            <a:rPr lang="en-US" sz="1900" kern="1200" dirty="0" err="1"/>
            <a:t>dei</a:t>
          </a:r>
          <a:r>
            <a:rPr lang="en-US" sz="1900" kern="1200" dirty="0"/>
            <a:t> </a:t>
          </a:r>
          <a:r>
            <a:rPr lang="en-US" sz="1900" kern="1200" dirty="0" err="1"/>
            <a:t>risultati</a:t>
          </a:r>
          <a:r>
            <a:rPr lang="en-US" sz="1900" kern="1200" dirty="0"/>
            <a:t> </a:t>
          </a:r>
          <a:r>
            <a:rPr lang="en-US" sz="1900" kern="1200" dirty="0" err="1"/>
            <a:t>più</a:t>
          </a:r>
          <a:r>
            <a:rPr lang="en-US" sz="1900" kern="1200" dirty="0"/>
            <a:t> </a:t>
          </a:r>
          <a:r>
            <a:rPr lang="en-US" sz="1900" kern="1200" dirty="0" err="1"/>
            <a:t>soddisfacenti</a:t>
          </a:r>
          <a:r>
            <a:rPr lang="en-US" sz="1900" kern="1200" dirty="0"/>
            <a:t> </a:t>
          </a:r>
          <a:r>
            <a:rPr lang="en-US" sz="1900" kern="1200" dirty="0" err="1"/>
            <a:t>possibile</a:t>
          </a:r>
          <a:r>
            <a:rPr lang="en-US" sz="1900" kern="1200" dirty="0"/>
            <a:t>.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1F87F-9F69-2FE8-529E-BBF23C17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826B5E-3051-CE47-5694-4045993B9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7A310B-6BDA-A3C0-1404-6970E2C0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69F93C-233A-B8A0-4EAB-E40D9506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56E39D-C48D-164A-5D70-94D78B8A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9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56595-DDA6-076F-958E-9D205AE7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8EE9D5-9EE5-2A0D-22FA-F5245E93F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09960D-62BC-522B-104F-7879B5D5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DFC7B-F104-194B-E475-73D644F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919379-51E1-8218-8446-B4F8CB0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44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6FB9D9-499B-6614-75F6-E0935F05C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C6A16B-E122-617C-7AB3-005743FA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628024-2616-EE9B-16C0-C2D391B2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04D273-F267-D48F-46EE-ED7B4B6B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A415A0-7C52-00F5-F47B-DE83733D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78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9AF2C-698C-8087-9F64-46B65F67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A3BA3B-34DD-D787-9947-F775A566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E9010-7226-C8F3-16EA-E920D780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0A945C-7DA5-74B8-F002-D7209ECD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DF484C-9FD1-9F28-A40B-A78A906F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348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2E4153-F12F-6AA1-4D32-76A98148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1185F0-D9D5-85D9-F8C5-9940B29A9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C55DFF-6B79-4FE0-55BB-FA47355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C51DE-2CAF-FACE-E257-E144D9A8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EF3187-D803-F528-5B68-80792ED0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05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3FF13-B330-316B-04E2-1C7AF89D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002E7A-7739-4035-0287-97A956238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F7B7EC-868B-4F6E-DB10-B26D2AC11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B77B59C-AB15-7E20-86E2-5943CF4F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A5A86C-BC74-71F3-AA43-316936C4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A2771B-03D4-D632-7785-90FCA18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83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460C1B-F4C6-6DD7-BF88-CBA6E3CB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9DCEC1-D5C4-1D4B-A2F6-2B47843A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15F6CA-10AB-DBD6-5575-2EACFEF9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A332332-34B2-E105-0643-D2F61BE54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B8BD81-0292-6D4C-FDDA-8F2E0A04F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034907-C8A4-E9E7-9AF5-20692898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39F41E-03BC-E1C8-44FF-D76C4CC6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527FB30-C755-DEDB-38EC-44632DBE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73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17C7B-67C4-1EE4-719D-1AF472E1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183F47-D85A-C8E3-8308-28F92A5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72024F-A0E9-1A1A-48C0-592C9211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ACBA7D-156D-F046-1EDD-72FA12E3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660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D5809F-13FD-8E30-D386-CA700BC4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D5A02B-425B-83A2-6BD9-5E5721FE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576995-DC7C-BB5A-11C0-7FE45142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73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F00B90-5E3E-808F-0D67-B1829070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701D20-DACC-4621-8A84-548D9638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A8F76B-1BFD-A6FE-5D10-B6AF2507F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181EF7-19C3-E76B-A01E-CE4B632F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33C6262-28C3-A1A8-6602-12FBD48C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12F70F6-66A9-998B-FE62-4840ECF1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631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C735B-D356-5BCD-A7BC-7540F3C81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3599120-9A6B-24DC-CE63-2EBA3473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DE33A6-685F-D066-100D-E9EA485F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231826-76B6-A7F3-888C-A84F6900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9462B1-8A41-0164-21BB-26F08C9F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47AB303-7A1E-1A89-5B8F-6DA2D941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982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DCAA459-9B55-9A77-3EBC-1013C795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4BA05F-CF66-4401-FA86-46F5CCE4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DDD2D5-9809-221A-D4F4-2FD40DE5A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348D-3CF6-42DF-9B31-CC0052903842}" type="datetimeFigureOut">
              <a:rPr lang="it-IT" smtClean="0"/>
              <a:t>15/09/2022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AA5D50-F3D8-009C-BC33-4917670AC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8C2639-69BA-DA1B-776E-7345225AD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10962-257A-4BCC-9DBA-98D5570B74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62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534EDC-5F39-31DA-2512-740978105E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0" r="-1" b="-1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stology / Histopathology">
            <a:extLst>
              <a:ext uri="{FF2B5EF4-FFF2-40B4-BE49-F238E27FC236}">
                <a16:creationId xmlns:a16="http://schemas.microsoft.com/office/drawing/2014/main" id="{30DA6C4C-23FF-B8CD-83BC-9734F9AD5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3" r="-1" b="25222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484CDD-678D-23FC-CBEA-69C09E08D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289" y="1012823"/>
            <a:ext cx="575854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i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Classificazione</a:t>
            </a:r>
            <a:r>
              <a:rPr lang="en-US" sz="2000" b="1" i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2000" b="1" i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immagini</a:t>
            </a:r>
            <a:r>
              <a:rPr lang="en-US" sz="2000" b="1" i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algn="l"/>
            <a:r>
              <a:rPr lang="en-US" sz="2000" b="1" i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istopatologiche</a:t>
            </a:r>
            <a:r>
              <a:rPr lang="en-US" sz="2000" b="1" i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con </a:t>
            </a:r>
          </a:p>
          <a:p>
            <a:pPr algn="l"/>
            <a:r>
              <a:rPr lang="en-US" sz="2000" b="1" i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tecniche</a:t>
            </a:r>
            <a:r>
              <a:rPr lang="en-US" sz="2000" b="1" i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2000" b="1" i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apprendimento</a:t>
            </a:r>
            <a:r>
              <a:rPr lang="en-US" sz="2000" b="1" i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1" i="1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miste</a:t>
            </a:r>
            <a:r>
              <a:rPr lang="en-US" sz="2000" b="1" i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 ​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5E9C36-45D8-8267-A18C-68799712F5EC}"/>
              </a:ext>
            </a:extLst>
          </p:cNvPr>
          <p:cNvSpPr txBox="1"/>
          <p:nvPr/>
        </p:nvSpPr>
        <p:spPr>
          <a:xfrm>
            <a:off x="78479" y="4053979"/>
            <a:ext cx="7119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spcAft>
                <a:spcPts val="600"/>
              </a:spcAft>
            </a:pPr>
            <a:r>
              <a:rPr lang="it-IT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Relatore</a:t>
            </a:r>
            <a:r>
              <a:rPr lang="it-IT" sz="18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		        </a:t>
            </a:r>
            <a:r>
              <a:rPr lang="it-IT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Studente</a:t>
            </a:r>
            <a:r>
              <a:rPr lang="it-IT" sz="1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it-IT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spcAft>
                <a:spcPts val="600"/>
              </a:spcAft>
            </a:pPr>
            <a:r>
              <a:rPr lang="it-IT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Dott. Andrea Loddo </a:t>
            </a:r>
            <a:r>
              <a:rPr lang="it-IT" sz="160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it-IT" sz="1600" dirty="0">
                <a:solidFill>
                  <a:schemeClr val="bg1"/>
                </a:solidFill>
                <a:latin typeface="Calibri" panose="020F0502020204030204" pitchFamily="34" charset="0"/>
              </a:rPr>
              <a:t>         	         </a:t>
            </a:r>
            <a:r>
              <a:rPr lang="it-IT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Marco Usai </a:t>
            </a:r>
            <a:endParaRPr lang="it-IT" sz="160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spcAft>
                <a:spcPts val="600"/>
              </a:spcAft>
            </a:pPr>
            <a:r>
              <a:rPr lang="it-IT" sz="16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Prof.ssa Cecilia di Ruberto	       60/61/65762 </a:t>
            </a:r>
            <a:endParaRPr lang="it-IT" sz="160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>
              <a:spcAft>
                <a:spcPts val="600"/>
              </a:spcAft>
            </a:pPr>
            <a:r>
              <a:rPr lang="it-IT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  <a:endParaRPr lang="it-IT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ctr" rtl="0" fontAlgn="base">
              <a:spcAft>
                <a:spcPts val="600"/>
              </a:spcAft>
            </a:pPr>
            <a:endParaRPr lang="it-IT" sz="1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spcAft>
                <a:spcPts val="600"/>
              </a:spcAft>
            </a:pPr>
            <a:r>
              <a:rPr lang="it-IT" sz="1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  Anno accademico: 2021-2022 </a:t>
            </a:r>
            <a:endParaRPr lang="it-IT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511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451A50-6794-6D4B-C97D-6F0BBC6B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DD1066-E571-7DF5-DCE5-C7E902CC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I lavori futuri che possono essere svolti a partire da questo lavoro sono molteplici. </a:t>
            </a:r>
          </a:p>
          <a:p>
            <a:r>
              <a:rPr lang="it-IT" sz="2400" dirty="0"/>
              <a:t>In particolare, si estenderà la classificazione su ulteriori feature e classificatori, andando a includere Vision Transformer di nuova generazione. </a:t>
            </a:r>
          </a:p>
          <a:p>
            <a:r>
              <a:rPr lang="it-IT" sz="2400" dirty="0"/>
              <a:t>Sviluppi addizionali riguardanti la problematica cross-dataset saranno realizzati per mezzo di test ed eventuali raffinamenti su nuovi dataset e differenti tipologie di colorazione. </a:t>
            </a:r>
          </a:p>
        </p:txBody>
      </p:sp>
    </p:spTree>
    <p:extLst>
      <p:ext uri="{BB962C8B-B14F-4D97-AF65-F5344CB8AC3E}">
        <p14:creationId xmlns:p14="http://schemas.microsoft.com/office/powerpoint/2010/main" val="110637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73" name="Rectangle 1027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ntelligenza artificiale, deep learning e machine learning, le differenze">
            <a:extLst>
              <a:ext uri="{FF2B5EF4-FFF2-40B4-BE49-F238E27FC236}">
                <a16:creationId xmlns:a16="http://schemas.microsoft.com/office/drawing/2014/main" id="{2F7CF781-F824-948C-27D0-8DAFDCB93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5" r="22059" b="231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5" name="Rectangle 1027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6F5963-14EC-0C6A-F734-F66746F2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FINE</a:t>
            </a:r>
            <a:br>
              <a:rPr lang="en-US" sz="4800"/>
            </a:br>
            <a:endParaRPr lang="en-US" sz="4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F1EDE4-A8F6-4F1F-B046-6AE94965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i="1"/>
              <a:t>Grazie</a:t>
            </a:r>
            <a:r>
              <a:rPr lang="en-US" sz="2000" i="1" dirty="0"/>
              <a:t> a tutti per </a:t>
            </a:r>
            <a:r>
              <a:rPr lang="en-US" sz="2000" i="1"/>
              <a:t>l’attenzione</a:t>
            </a:r>
            <a:r>
              <a:rPr lang="en-US" sz="2000" i="1" dirty="0"/>
              <a:t>.</a:t>
            </a:r>
          </a:p>
        </p:txBody>
      </p:sp>
      <p:sp>
        <p:nvSpPr>
          <p:cNvPr id="10277" name="Rectangle 102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79" name="Rectangle 102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51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6350E6-75F1-9FF7-5A56-8C57251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4EE4897-26FB-6718-8EDF-AE2145BC76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6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ibo, formaggio&#10;&#10;Descrizione generata automaticamente">
            <a:extLst>
              <a:ext uri="{FF2B5EF4-FFF2-40B4-BE49-F238E27FC236}">
                <a16:creationId xmlns:a16="http://schemas.microsoft.com/office/drawing/2014/main" id="{D4F1D8BF-5EE4-8908-3D78-45435881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70" y="3582515"/>
            <a:ext cx="1948389" cy="194838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8FE7EA1-B96F-C12E-0839-8789D051D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04" y="352903"/>
            <a:ext cx="1948388" cy="1948388"/>
          </a:xfrm>
          <a:prstGeom prst="rect">
            <a:avLst/>
          </a:prstGeom>
        </p:spPr>
      </p:pic>
      <p:sp>
        <p:nvSpPr>
          <p:cNvPr id="78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8B208C-122E-65D6-01BA-7834528A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865" y="704063"/>
            <a:ext cx="5642312" cy="1597228"/>
          </a:xfrm>
        </p:spPr>
        <p:txBody>
          <a:bodyPr>
            <a:normAutofit/>
          </a:bodyPr>
          <a:lstStyle/>
          <a:p>
            <a:r>
              <a:rPr lang="it-IT" sz="5400" dirty="0"/>
              <a:t>Dataset: </a:t>
            </a:r>
            <a:r>
              <a:rPr lang="it-IT" sz="5400" dirty="0" err="1"/>
              <a:t>GasHisSDB</a:t>
            </a:r>
            <a:endParaRPr lang="it-IT" sz="5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176E85-A3DF-0833-FED1-D19AD9A4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344" y="1971768"/>
            <a:ext cx="4505654" cy="2728198"/>
          </a:xfrm>
        </p:spPr>
        <p:txBody>
          <a:bodyPr anchor="t">
            <a:noAutofit/>
          </a:bodyPr>
          <a:lstStyle/>
          <a:p>
            <a:pPr marL="0" indent="0">
              <a:buClr>
                <a:srgbClr val="FEC266"/>
              </a:buClr>
              <a:buNone/>
            </a:pPr>
            <a:endParaRPr lang="it-IT" sz="1800" dirty="0"/>
          </a:p>
          <a:p>
            <a:pPr>
              <a:buClr>
                <a:srgbClr val="FEC266"/>
              </a:buClr>
            </a:pPr>
            <a:r>
              <a:rPr lang="it-IT" sz="2400" dirty="0"/>
              <a:t>Suddiviso in tre sottocartelle in base alla risoluzione delle immagini: 160, 120, 80.</a:t>
            </a:r>
          </a:p>
          <a:p>
            <a:pPr>
              <a:buClr>
                <a:srgbClr val="FEC266"/>
              </a:buClr>
            </a:pPr>
            <a:endParaRPr lang="it-IT" sz="2400" dirty="0"/>
          </a:p>
          <a:p>
            <a:pPr>
              <a:buClr>
                <a:srgbClr val="FEC266"/>
              </a:buClr>
            </a:pPr>
            <a:r>
              <a:rPr lang="it-IT" sz="2400" dirty="0"/>
              <a:t>Si affrontano due diversi task:</a:t>
            </a:r>
          </a:p>
          <a:p>
            <a:pPr lvl="1">
              <a:buClr>
                <a:srgbClr val="FEC266"/>
              </a:buClr>
            </a:pPr>
            <a:r>
              <a:rPr lang="it-IT" sz="1800" dirty="0"/>
              <a:t>Task 1: Classificazione di immagini 160x160</a:t>
            </a:r>
          </a:p>
          <a:p>
            <a:pPr lvl="1">
              <a:buClr>
                <a:srgbClr val="FEC266"/>
              </a:buClr>
            </a:pPr>
            <a:r>
              <a:rPr lang="it-IT" sz="1800" dirty="0"/>
              <a:t>Task 2: Sperimentazione cross-dataset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37E209-509B-5EF0-AE76-04139F515DDF}"/>
              </a:ext>
            </a:extLst>
          </p:cNvPr>
          <p:cNvSpPr txBox="1"/>
          <p:nvPr/>
        </p:nvSpPr>
        <p:spPr>
          <a:xfrm>
            <a:off x="1281643" y="2168945"/>
            <a:ext cx="1966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EC266"/>
              </a:buClr>
            </a:pPr>
            <a:endParaRPr lang="it-IT" dirty="0"/>
          </a:p>
          <a:p>
            <a:pPr>
              <a:buClr>
                <a:srgbClr val="FEC266"/>
              </a:buClr>
            </a:pPr>
            <a:r>
              <a:rPr lang="it-IT" dirty="0"/>
              <a:t>Immagini normali: </a:t>
            </a:r>
          </a:p>
          <a:p>
            <a:pPr>
              <a:buClr>
                <a:srgbClr val="FEC266"/>
              </a:buClr>
            </a:pPr>
            <a:r>
              <a:rPr lang="it-IT" dirty="0"/>
              <a:t>non contenenti </a:t>
            </a:r>
          </a:p>
          <a:p>
            <a:pPr>
              <a:buClr>
                <a:srgbClr val="FEC266"/>
              </a:buClr>
            </a:pPr>
            <a:r>
              <a:rPr lang="it-IT" dirty="0"/>
              <a:t>aree cancerogene. </a:t>
            </a:r>
          </a:p>
          <a:p>
            <a:pPr>
              <a:buClr>
                <a:srgbClr val="FEC266"/>
              </a:buClr>
            </a:pPr>
            <a:endParaRPr lang="it-IT" sz="1200" dirty="0"/>
          </a:p>
          <a:p>
            <a:pPr>
              <a:buClr>
                <a:srgbClr val="FEC266"/>
              </a:buClr>
            </a:pPr>
            <a:endParaRPr lang="it-IT" sz="1200" dirty="0"/>
          </a:p>
          <a:p>
            <a:pPr>
              <a:buClr>
                <a:srgbClr val="FEC266"/>
              </a:buClr>
            </a:pPr>
            <a:endParaRPr lang="it-IT" sz="12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DC89A32-E5A8-DED4-461B-953B2744D6A3}"/>
              </a:ext>
            </a:extLst>
          </p:cNvPr>
          <p:cNvSpPr txBox="1"/>
          <p:nvPr/>
        </p:nvSpPr>
        <p:spPr>
          <a:xfrm>
            <a:off x="1279604" y="5630551"/>
            <a:ext cx="2396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Immagini anormali: </a:t>
            </a:r>
          </a:p>
          <a:p>
            <a:r>
              <a:rPr lang="it-IT" sz="1800" dirty="0"/>
              <a:t>contenenti più del 50% </a:t>
            </a:r>
          </a:p>
          <a:p>
            <a:r>
              <a:rPr lang="it-IT" sz="1800" dirty="0"/>
              <a:t>di aree cancerogene.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384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1" name="Right Triangle 41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E35E0D-61A4-95C8-FF70-1B309707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it-IT" sz="6600"/>
              <a:t>Feature</a:t>
            </a:r>
            <a:br>
              <a:rPr lang="it-IT" sz="6600"/>
            </a:br>
            <a:r>
              <a:rPr lang="it-IT" sz="6600"/>
              <a:t>estratte</a:t>
            </a:r>
          </a:p>
        </p:txBody>
      </p:sp>
      <p:cxnSp>
        <p:nvCxnSpPr>
          <p:cNvPr id="4125" name="Straight Connector 412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DD2AE-BC6A-7D5D-94F2-F0BE1321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841" y="1257555"/>
            <a:ext cx="4702848" cy="3560260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buNone/>
            </a:pPr>
            <a:r>
              <a:rPr lang="it-IT" sz="3500" dirty="0" err="1"/>
              <a:t>Handcrafted</a:t>
            </a:r>
            <a:r>
              <a:rPr lang="it-IT" sz="3500" dirty="0"/>
              <a:t>:</a:t>
            </a:r>
          </a:p>
          <a:p>
            <a:pPr marL="0" indent="0">
              <a:buNone/>
            </a:pPr>
            <a:r>
              <a:rPr lang="it-IT" sz="3500" dirty="0"/>
              <a:t>	</a:t>
            </a:r>
            <a:r>
              <a:rPr lang="it-IT" sz="3400" dirty="0"/>
              <a:t>Texture:</a:t>
            </a:r>
            <a:endParaRPr lang="it-IT" sz="4500" dirty="0"/>
          </a:p>
          <a:p>
            <a:pPr lvl="2"/>
            <a:r>
              <a:rPr lang="it-IT" sz="3000" dirty="0"/>
              <a:t>LBP18</a:t>
            </a:r>
          </a:p>
          <a:p>
            <a:pPr lvl="2"/>
            <a:r>
              <a:rPr lang="it-IT" sz="3000" dirty="0"/>
              <a:t>GLCM</a:t>
            </a:r>
            <a:endParaRPr lang="it-IT" sz="3500" dirty="0"/>
          </a:p>
          <a:p>
            <a:pPr marL="0" indent="0">
              <a:buNone/>
            </a:pPr>
            <a:r>
              <a:rPr lang="it-IT" sz="4500" dirty="0"/>
              <a:t>	</a:t>
            </a:r>
            <a:r>
              <a:rPr lang="it-IT" sz="3400" dirty="0"/>
              <a:t>Colore:</a:t>
            </a:r>
          </a:p>
          <a:p>
            <a:pPr lvl="2"/>
            <a:r>
              <a:rPr lang="it-IT" sz="3000" dirty="0"/>
              <a:t>Feature di </a:t>
            </a:r>
            <a:r>
              <a:rPr lang="it-IT" sz="3000" dirty="0" err="1"/>
              <a:t>Haar</a:t>
            </a:r>
            <a:endParaRPr lang="it-IT" sz="3000" dirty="0"/>
          </a:p>
          <a:p>
            <a:pPr lvl="2"/>
            <a:r>
              <a:rPr lang="it-IT" sz="3000" dirty="0"/>
              <a:t>Istogramma del colore</a:t>
            </a:r>
          </a:p>
          <a:p>
            <a:pPr lvl="2"/>
            <a:r>
              <a:rPr lang="it-IT" sz="3000" dirty="0"/>
              <a:t>Auto-</a:t>
            </a:r>
            <a:r>
              <a:rPr lang="it-IT" sz="3000" dirty="0" err="1"/>
              <a:t>correlogram</a:t>
            </a:r>
            <a:endParaRPr lang="it-IT" sz="3500" dirty="0"/>
          </a:p>
          <a:p>
            <a:pPr marL="0" indent="0">
              <a:buNone/>
            </a:pPr>
            <a:r>
              <a:rPr lang="it-IT" sz="4500" dirty="0"/>
              <a:t>	</a:t>
            </a:r>
            <a:r>
              <a:rPr lang="it-IT" sz="3400" dirty="0"/>
              <a:t>Momenti invarianti:</a:t>
            </a:r>
          </a:p>
          <a:p>
            <a:pPr lvl="2"/>
            <a:r>
              <a:rPr lang="it-IT" sz="3000" dirty="0"/>
              <a:t>Momenti di </a:t>
            </a:r>
            <a:r>
              <a:rPr lang="it-IT" sz="3000" dirty="0" err="1"/>
              <a:t>Zernike</a:t>
            </a:r>
            <a:endParaRPr lang="it-IT" sz="3000" dirty="0"/>
          </a:p>
          <a:p>
            <a:pPr lvl="2"/>
            <a:r>
              <a:rPr lang="it-IT" sz="3000" dirty="0"/>
              <a:t>Momenti di </a:t>
            </a:r>
            <a:r>
              <a:rPr lang="it-IT" sz="3000" dirty="0" err="1"/>
              <a:t>Chebishev</a:t>
            </a:r>
            <a:r>
              <a:rPr lang="it-IT" sz="3000" dirty="0"/>
              <a:t> di prima specie</a:t>
            </a:r>
          </a:p>
          <a:p>
            <a:pPr lvl="2"/>
            <a:r>
              <a:rPr lang="it-IT" sz="3000" dirty="0"/>
              <a:t>Momenti di </a:t>
            </a:r>
            <a:r>
              <a:rPr lang="it-IT" sz="3000" dirty="0" err="1"/>
              <a:t>Chebishev</a:t>
            </a:r>
            <a:r>
              <a:rPr lang="it-IT" sz="3000" dirty="0"/>
              <a:t> di seconda specie</a:t>
            </a:r>
          </a:p>
          <a:p>
            <a:pPr lvl="2"/>
            <a:r>
              <a:rPr lang="it-IT" sz="3000" dirty="0"/>
              <a:t>Momenti di Legendre</a:t>
            </a:r>
            <a:endParaRPr lang="it-IT" sz="3500" dirty="0"/>
          </a:p>
          <a:p>
            <a:pPr marL="0" indent="0">
              <a:buNone/>
            </a:pPr>
            <a:endParaRPr lang="it-IT" sz="1600" dirty="0"/>
          </a:p>
          <a:p>
            <a:endParaRPr lang="it-IT" sz="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8586FC-009B-04D8-7729-743E22DDA20B}"/>
              </a:ext>
            </a:extLst>
          </p:cNvPr>
          <p:cNvSpPr txBox="1"/>
          <p:nvPr/>
        </p:nvSpPr>
        <p:spPr>
          <a:xfrm>
            <a:off x="9092245" y="1188637"/>
            <a:ext cx="2226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1700" dirty="0"/>
              <a:t>Deep: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DenseNet</a:t>
            </a:r>
            <a:r>
              <a:rPr lang="it-IT" sz="1400" dirty="0"/>
              <a:t> 201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EfficientNet-b0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AlexNet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DarkNet</a:t>
            </a:r>
            <a:r>
              <a:rPr lang="it-IT" sz="1400" dirty="0"/>
              <a:t> 53, 19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GoogleNet</a:t>
            </a:r>
            <a:endParaRPr lang="it-IT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Inception-v3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Inception-ResNet-v2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ResNet</a:t>
            </a:r>
            <a:r>
              <a:rPr lang="it-IT" sz="1400" dirty="0"/>
              <a:t> 101, 50, 18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VGG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Xception</a:t>
            </a:r>
            <a:endParaRPr lang="it-IT" sz="1400" dirty="0"/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7227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7184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EBEFC9-7DCD-0891-60E0-2F0158F58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Migliori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isultati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ottenuti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C48C927-94B2-FED4-CA0D-86E52A8C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38692"/>
              </p:ext>
            </p:extLst>
          </p:nvPr>
        </p:nvGraphicFramePr>
        <p:xfrm>
          <a:off x="1818957" y="1962944"/>
          <a:ext cx="8831124" cy="1332705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252550">
                  <a:extLst>
                    <a:ext uri="{9D8B030D-6E8A-4147-A177-3AD203B41FA5}">
                      <a16:colId xmlns:a16="http://schemas.microsoft.com/office/drawing/2014/main" val="2959241183"/>
                    </a:ext>
                  </a:extLst>
                </a:gridCol>
                <a:gridCol w="1301149">
                  <a:extLst>
                    <a:ext uri="{9D8B030D-6E8A-4147-A177-3AD203B41FA5}">
                      <a16:colId xmlns:a16="http://schemas.microsoft.com/office/drawing/2014/main" val="274292117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950882763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847438415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11846431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877809229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83085281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07515675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370731641"/>
                    </a:ext>
                  </a:extLst>
                </a:gridCol>
              </a:tblGrid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 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kNN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65.24%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71.84%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70.09%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57.79%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70.95%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27.71%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63.94%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0482926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SVM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72.51%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71.57%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90.60%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44.72%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79.97%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40.82%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67.66%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5150767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CHd6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Random Forest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78.11%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79.66%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85.76%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66.36%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82.60%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53.48%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76.06%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189898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Fine Tree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70.47%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75.94%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75.00%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63.50%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75.47%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38.38%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69.25%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46931"/>
                  </a:ext>
                </a:extLst>
              </a:tr>
              <a:tr h="2665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Ensemble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80.14%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81.88%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86.31%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70.67%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84.04%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57.95%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78.49%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52093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F8F5BD6-CE03-C6D9-FB88-AFEC78E0F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02728"/>
              </p:ext>
            </p:extLst>
          </p:nvPr>
        </p:nvGraphicFramePr>
        <p:xfrm>
          <a:off x="1818957" y="1658222"/>
          <a:ext cx="8831124" cy="304721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252550">
                  <a:extLst>
                    <a:ext uri="{9D8B030D-6E8A-4147-A177-3AD203B41FA5}">
                      <a16:colId xmlns:a16="http://schemas.microsoft.com/office/drawing/2014/main" val="226457804"/>
                    </a:ext>
                  </a:extLst>
                </a:gridCol>
                <a:gridCol w="1301149">
                  <a:extLst>
                    <a:ext uri="{9D8B030D-6E8A-4147-A177-3AD203B41FA5}">
                      <a16:colId xmlns:a16="http://schemas.microsoft.com/office/drawing/2014/main" val="1925773436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594839224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25403549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81844728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820122310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526106674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93309171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046897786"/>
                    </a:ext>
                  </a:extLst>
                </a:gridCol>
              </a:tblGrid>
              <a:tr h="3047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Features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Classificators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 err="1">
                          <a:effectLst/>
                        </a:rPr>
                        <a:t>Accuracy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Precision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Recall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 err="1">
                          <a:effectLst/>
                        </a:rPr>
                        <a:t>Specificity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F-Score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MCC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BACC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04716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CE34716-1189-BA34-70E5-2CDB99EF0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75205"/>
              </p:ext>
            </p:extLst>
          </p:nvPr>
        </p:nvGraphicFramePr>
        <p:xfrm>
          <a:off x="1818957" y="4152028"/>
          <a:ext cx="8831123" cy="2534521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320404">
                  <a:extLst>
                    <a:ext uri="{9D8B030D-6E8A-4147-A177-3AD203B41FA5}">
                      <a16:colId xmlns:a16="http://schemas.microsoft.com/office/drawing/2014/main" val="2473599790"/>
                    </a:ext>
                  </a:extLst>
                </a:gridCol>
                <a:gridCol w="1233294">
                  <a:extLst>
                    <a:ext uri="{9D8B030D-6E8A-4147-A177-3AD203B41FA5}">
                      <a16:colId xmlns:a16="http://schemas.microsoft.com/office/drawing/2014/main" val="226216585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638775706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608527380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69366667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70119952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3149442745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4061217294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430885673"/>
                    </a:ext>
                  </a:extLst>
                </a:gridCol>
              </a:tblGrid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 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Ensemble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40.14%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61.14%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3.20%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96.88%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6.08%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0.21%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50.04%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885064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Fine Tree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84.92%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87.51%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87.60%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80.80%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87.56%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68.42%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84.20%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0873305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DenseNet 201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kNN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88.21%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89.04%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91.84%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82.63%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90.42%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75.16%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87.23%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127975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Random Forest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91.93%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92.61%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94.20%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88.46%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93.40%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83.05%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91.33%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928645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SVM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94.43%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95.41%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95.39%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92.95%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95.40%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88.33%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94.17%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7895358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7705760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Ensemble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41.87%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84.62%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4.91%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98.63%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9.28%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9.39%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51.77%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82196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Fine Tree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78.79%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82.62%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82.29%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73.41%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82.46%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55.64%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77.85%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245599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EfficientNet-b0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kNN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87.53%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89.01%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90.60%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82.82%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89.80%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73.79%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86.71%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885183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 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Random Forest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89.89%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89.96%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93.77%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83.92%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91.83%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78.71%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88.85%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6573804"/>
                  </a:ext>
                </a:extLst>
              </a:tr>
              <a:tr h="230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 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SVM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93.84%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94.69%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95.16%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>
                          <a:effectLst/>
                        </a:rPr>
                        <a:t>91.81%</a:t>
                      </a:r>
                      <a:endParaRPr lang="it-IT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solidFill>
                            <a:schemeClr val="accent6"/>
                          </a:solidFill>
                          <a:effectLst/>
                        </a:rPr>
                        <a:t>94.93%</a:t>
                      </a:r>
                      <a:endParaRPr lang="it-IT" sz="1400" b="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87.09%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b="0" dirty="0">
                          <a:effectLst/>
                        </a:rPr>
                        <a:t>93.49%</a:t>
                      </a:r>
                      <a:endParaRPr lang="it-IT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111269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A36655C-64BE-27F8-858D-D96F8168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27868"/>
              </p:ext>
            </p:extLst>
          </p:nvPr>
        </p:nvGraphicFramePr>
        <p:xfrm>
          <a:off x="1818957" y="3865008"/>
          <a:ext cx="8831123" cy="287020"/>
        </p:xfrm>
        <a:graphic>
          <a:graphicData uri="http://schemas.openxmlformats.org/drawingml/2006/table">
            <a:tbl>
              <a:tblPr firstRow="1" firstCol="1">
                <a:tableStyleId>{0505E3EF-67EA-436B-97B2-0124C06EBD24}</a:tableStyleId>
              </a:tblPr>
              <a:tblGrid>
                <a:gridCol w="1320404">
                  <a:extLst>
                    <a:ext uri="{9D8B030D-6E8A-4147-A177-3AD203B41FA5}">
                      <a16:colId xmlns:a16="http://schemas.microsoft.com/office/drawing/2014/main" val="1294169273"/>
                    </a:ext>
                  </a:extLst>
                </a:gridCol>
                <a:gridCol w="1233294">
                  <a:extLst>
                    <a:ext uri="{9D8B030D-6E8A-4147-A177-3AD203B41FA5}">
                      <a16:colId xmlns:a16="http://schemas.microsoft.com/office/drawing/2014/main" val="973723298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781405815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711822740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226546409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354349821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43294760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670883932"/>
                    </a:ext>
                  </a:extLst>
                </a:gridCol>
                <a:gridCol w="896775">
                  <a:extLst>
                    <a:ext uri="{9D8B030D-6E8A-4147-A177-3AD203B41FA5}">
                      <a16:colId xmlns:a16="http://schemas.microsoft.com/office/drawing/2014/main" val="1884143428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Features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 err="1">
                          <a:effectLst/>
                        </a:rPr>
                        <a:t>Classificators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Accuracy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Precision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Recall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>
                          <a:effectLst/>
                        </a:rPr>
                        <a:t>Specificity</a:t>
                      </a:r>
                      <a:endParaRPr lang="it-IT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F-Score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MCC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050" dirty="0">
                          <a:effectLst/>
                        </a:rPr>
                        <a:t>BACC</a:t>
                      </a:r>
                      <a:endParaRPr lang="it-IT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514136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F8D7AE-2CEF-5CCC-9CCB-A0344E5CFDC1}"/>
              </a:ext>
            </a:extLst>
          </p:cNvPr>
          <p:cNvSpPr txBox="1"/>
          <p:nvPr/>
        </p:nvSpPr>
        <p:spPr>
          <a:xfrm>
            <a:off x="177553" y="1962943"/>
            <a:ext cx="151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</a:t>
            </a:r>
          </a:p>
          <a:p>
            <a:r>
              <a:rPr lang="it-IT" dirty="0"/>
              <a:t>feature</a:t>
            </a:r>
          </a:p>
          <a:p>
            <a:r>
              <a:rPr lang="it-IT" dirty="0" err="1"/>
              <a:t>handcrafted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C2E089-66EC-4BF2-2D41-5C2DAC9FBBB9}"/>
              </a:ext>
            </a:extLst>
          </p:cNvPr>
          <p:cNvSpPr txBox="1"/>
          <p:nvPr/>
        </p:nvSpPr>
        <p:spPr>
          <a:xfrm>
            <a:off x="177553" y="4894054"/>
            <a:ext cx="1518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Top 2</a:t>
            </a:r>
          </a:p>
          <a:p>
            <a:r>
              <a:rPr lang="it-IT" dirty="0"/>
              <a:t>feature</a:t>
            </a:r>
          </a:p>
          <a:p>
            <a:r>
              <a:rPr lang="it-IT" dirty="0"/>
              <a:t>deep</a:t>
            </a:r>
          </a:p>
        </p:txBody>
      </p:sp>
    </p:spTree>
    <p:extLst>
      <p:ext uri="{BB962C8B-B14F-4D97-AF65-F5344CB8AC3E}">
        <p14:creationId xmlns:p14="http://schemas.microsoft.com/office/powerpoint/2010/main" val="18159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51" name="Rectangle 825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F94D0-A0EA-287D-9895-1FB1823C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10" y="1292299"/>
            <a:ext cx="7450043" cy="35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53" name="Right Triangle 825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55" name="Rectangle 825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3F92DD-ECF9-0C5A-415A-009D6668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affinamento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combinazione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315983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58" name="Rectangle 925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6D14ADF-5426-AA1F-13CF-4C546BE1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6" y="3428538"/>
            <a:ext cx="5899670" cy="30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8BDE9DA-0151-12FD-BD29-D437EC988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6" y="238823"/>
            <a:ext cx="5901786" cy="29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60" name="Right Triangle 925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62" name="Rectangle 9261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06855B-BE66-E78B-3FD2-8AA78F00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600" dirty="0" err="1"/>
              <a:t>Sperimentazione</a:t>
            </a:r>
            <a:r>
              <a:rPr lang="en-US" sz="4600" dirty="0"/>
              <a:t> cross-dataset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0F8E98-CAD1-9DA4-9AF5-B9B0082C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it-IT" sz="1600" dirty="0"/>
              <a:t>Si decide di verificare l’efficienza dei modelli 160x160 su dataset con immagini di risoluzione differente. </a:t>
            </a:r>
          </a:p>
          <a:p>
            <a:pPr>
              <a:spcAft>
                <a:spcPts val="600"/>
              </a:spcAft>
            </a:pPr>
            <a:r>
              <a:rPr lang="it-IT" sz="1600" dirty="0"/>
              <a:t>Utilizzo degli stessi modelli creati per le immagini da 160x160, per immagini da 120x120 e 80x80.</a:t>
            </a:r>
          </a:p>
          <a:p>
            <a:pPr>
              <a:spcAft>
                <a:spcPts val="600"/>
              </a:spcAft>
            </a:pPr>
            <a:r>
              <a:rPr lang="it-IT" sz="1600" dirty="0"/>
              <a:t>Risultati notevoli e soddisfacenti per entrambi i dataset di immagini.</a:t>
            </a:r>
          </a:p>
        </p:txBody>
      </p:sp>
    </p:spTree>
    <p:extLst>
      <p:ext uri="{BB962C8B-B14F-4D97-AF65-F5344CB8AC3E}">
        <p14:creationId xmlns:p14="http://schemas.microsoft.com/office/powerpoint/2010/main" val="103175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3FB26-A75B-F2F3-05EF-F4B4EDBF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5" name="Segnaposto contenuto 2">
            <a:extLst>
              <a:ext uri="{FF2B5EF4-FFF2-40B4-BE49-F238E27FC236}">
                <a16:creationId xmlns:a16="http://schemas.microsoft.com/office/drawing/2014/main" id="{078FCF35-E0D8-48D3-DB7D-7C310FDD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Il classificatore più efficiente è stato il Random </a:t>
            </a:r>
            <a:r>
              <a:rPr lang="it-IT" sz="2400" dirty="0" err="1"/>
              <a:t>Forest</a:t>
            </a:r>
            <a:r>
              <a:rPr lang="it-IT" sz="2400" dirty="0"/>
              <a:t>.</a:t>
            </a:r>
          </a:p>
          <a:p>
            <a:r>
              <a:rPr lang="it-IT" sz="2400" dirty="0"/>
              <a:t>Task 1:</a:t>
            </a:r>
          </a:p>
          <a:p>
            <a:pPr lvl="1"/>
            <a:r>
              <a:rPr lang="it-IT" sz="1800" dirty="0" err="1"/>
              <a:t>Handcrafted</a:t>
            </a:r>
            <a:r>
              <a:rPr lang="it-IT" sz="1800" dirty="0"/>
              <a:t>: CH, CH2, LM (&gt; 80%);</a:t>
            </a:r>
          </a:p>
          <a:p>
            <a:pPr lvl="1"/>
            <a:r>
              <a:rPr lang="it-IT" sz="1800" dirty="0"/>
              <a:t>Deep: </a:t>
            </a:r>
            <a:r>
              <a:rPr lang="it-IT" sz="1800" dirty="0" err="1"/>
              <a:t>DarkNet</a:t>
            </a:r>
            <a:r>
              <a:rPr lang="it-IT" sz="1800" dirty="0"/>
              <a:t> 53, </a:t>
            </a:r>
            <a:r>
              <a:rPr lang="it-IT" sz="1800" dirty="0" err="1"/>
              <a:t>DenseNet</a:t>
            </a:r>
            <a:r>
              <a:rPr lang="it-IT" sz="1800" dirty="0"/>
              <a:t> 201, EfficientNet-b0, Inception-ResNet-v2 (&gt; 90%);</a:t>
            </a:r>
          </a:p>
          <a:p>
            <a:pPr lvl="1"/>
            <a:r>
              <a:rPr lang="it-IT" sz="1800" dirty="0"/>
              <a:t>Combinazioni: CHd6-DenseNet 201-EfficientNet-b0 (&gt; 95%)</a:t>
            </a:r>
          </a:p>
          <a:p>
            <a:r>
              <a:rPr lang="it-IT" sz="2400" dirty="0"/>
              <a:t>Task 2:</a:t>
            </a:r>
          </a:p>
          <a:p>
            <a:pPr lvl="1"/>
            <a:r>
              <a:rPr lang="it-IT" sz="1800" dirty="0"/>
              <a:t>80x80: &gt; 80%;</a:t>
            </a:r>
          </a:p>
          <a:p>
            <a:pPr lvl="1"/>
            <a:r>
              <a:rPr lang="it-IT" sz="1800" dirty="0"/>
              <a:t>120x120: &gt; 90%.</a:t>
            </a:r>
          </a:p>
          <a:p>
            <a:r>
              <a:rPr lang="it-IT" sz="2400" dirty="0"/>
              <a:t>Soluzione proposta: Random </a:t>
            </a:r>
            <a:r>
              <a:rPr lang="it-IT" sz="2400" dirty="0" err="1"/>
              <a:t>Forest</a:t>
            </a:r>
            <a:r>
              <a:rPr lang="it-IT" sz="2400" dirty="0"/>
              <a:t> + CHd6-DenseNet 201-EfficientNet-b0</a:t>
            </a:r>
          </a:p>
          <a:p>
            <a:pPr marL="457200" lvl="1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84145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53FB26-A75B-F2F3-05EF-F4B4EDBF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5" name="Segnaposto contenuto 2">
            <a:extLst>
              <a:ext uri="{FF2B5EF4-FFF2-40B4-BE49-F238E27FC236}">
                <a16:creationId xmlns:a16="http://schemas.microsoft.com/office/drawing/2014/main" id="{078FCF35-E0D8-48D3-DB7D-7C310FDD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La combinazione tra feature ha:</a:t>
            </a:r>
          </a:p>
          <a:p>
            <a:pPr lvl="1"/>
            <a:r>
              <a:rPr lang="it-IT" sz="2000" dirty="0"/>
              <a:t>migliorato i risultati complessivi;</a:t>
            </a:r>
          </a:p>
          <a:p>
            <a:pPr lvl="1"/>
            <a:r>
              <a:rPr lang="it-IT" sz="2000" dirty="0"/>
              <a:t>permesso di stabilire una pipeline adatta ai task studiati.</a:t>
            </a:r>
          </a:p>
          <a:p>
            <a:r>
              <a:rPr lang="it-IT" sz="2400" dirty="0"/>
              <a:t>Il modello proposto è affidabile per la classificazione di immagini istopatologiche anche in un ambiente clinico con immagini a risoluzione differente.</a:t>
            </a:r>
          </a:p>
          <a:p>
            <a:r>
              <a:rPr lang="it-IT" sz="2400" dirty="0"/>
              <a:t>Si è migliorato lo stato dell'arte nel contesto del dataset studiato.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930026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776</Words>
  <Application>Microsoft Office PowerPoint</Application>
  <PresentationFormat>Widescreen</PresentationFormat>
  <Paragraphs>250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Tema di Office</vt:lpstr>
      <vt:lpstr>Presentazione standard di PowerPoint</vt:lpstr>
      <vt:lpstr>Problema</vt:lpstr>
      <vt:lpstr>Dataset: GasHisSDB</vt:lpstr>
      <vt:lpstr>Feature estratte</vt:lpstr>
      <vt:lpstr>Migliori risultati ottenuti</vt:lpstr>
      <vt:lpstr>Un affinamento: combinazione tra feature</vt:lpstr>
      <vt:lpstr>Sperimentazione cross-dataset</vt:lpstr>
      <vt:lpstr>Conclusioni</vt:lpstr>
      <vt:lpstr>Conclusioni</vt:lpstr>
      <vt:lpstr>Sviluppi futuri</vt:lpstr>
      <vt:lpstr>FINE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Usai</dc:creator>
  <cp:lastModifiedBy>MARCO USAI</cp:lastModifiedBy>
  <cp:revision>88</cp:revision>
  <dcterms:created xsi:type="dcterms:W3CDTF">2022-08-25T15:33:27Z</dcterms:created>
  <dcterms:modified xsi:type="dcterms:W3CDTF">2022-09-15T11:49:31Z</dcterms:modified>
</cp:coreProperties>
</file>