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91ED-BA3B-4396-9B6A-332ECD1AADD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ED07A-2139-4916-88E3-DCF915A1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1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最终，</a:t>
            </a:r>
            <a:r>
              <a:rPr lang="en-US" altLang="zh-CN" dirty="0" err="1"/>
              <a:t>MaptoUserPageTable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个函数没有用到。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8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9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ED07A-2139-4916-88E3-DCF915A14F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2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5416-1A8D-4562-BBBC-29AC269D22FE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EAD6-D16C-413A-8767-727D2B8DD69F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109A-85B7-4750-BC2C-71864CB01FD5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4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753-0F04-49C8-896D-83F3A348300A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A43-8AF7-444D-8E94-65276E88E333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8AE-CE0E-429E-9591-96BBBFEB1A1F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26B-C6BC-443E-9FEE-613E3E9C0C00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66F-DD3E-4D9E-9535-512933BF41E4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7AE7-9F11-402E-9E10-AA4DF4BE7D05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C6D0-45E5-424B-9C59-1792F5C1020E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8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2299-89E8-4D43-91FA-E20FE75FCD30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9C8A-E2ED-4982-B522-19A4870CB182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7323-D2A0-4D41-9971-874B785C9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相对虚实地址映射表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对象</a:t>
            </a:r>
            <a:r>
              <a:rPr lang="en-US" altLang="zh-CN" dirty="0"/>
              <a:t>   			</a:t>
            </a:r>
            <a:r>
              <a:rPr lang="en-US" altLang="zh-CN" dirty="0" err="1"/>
              <a:t>u_MemoryDescriptor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MemoryDescriptor</a:t>
            </a:r>
            <a:r>
              <a:rPr lang="zh-CN" altLang="en-US" dirty="0"/>
              <a:t>对象         </a:t>
            </a:r>
            <a:r>
              <a:rPr lang="en-US" altLang="zh-CN" dirty="0" err="1"/>
              <a:t>PageTable</a:t>
            </a:r>
            <a:r>
              <a:rPr lang="en-US" altLang="zh-CN" dirty="0"/>
              <a:t>*    </a:t>
            </a:r>
            <a:r>
              <a:rPr lang="en-US" altLang="zh-CN" dirty="0" err="1"/>
              <a:t>m_UserPageTableArray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0261A-95AF-72CF-593F-3967C251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7746" cy="365125"/>
          </a:xfrm>
        </p:spPr>
        <p:txBody>
          <a:bodyPr/>
          <a:lstStyle/>
          <a:p>
            <a:r>
              <a:rPr lang="zh-CN" altLang="en-US" dirty="0"/>
              <a:t>同济大学计算机系统操作系统内核实验    邓蓉     </a:t>
            </a:r>
            <a:r>
              <a:rPr lang="en-US" altLang="zh-CN" dirty="0"/>
              <a:t>2022-11-25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57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435133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118</a:t>
            </a:r>
            <a:r>
              <a:rPr lang="zh-CN" altLang="en-US" dirty="0"/>
              <a:t>行，</a:t>
            </a:r>
            <a:r>
              <a:rPr lang="en-US" altLang="zh-CN" b="1" dirty="0"/>
              <a:t> </a:t>
            </a:r>
            <a:r>
              <a:rPr lang="en-US" altLang="zh-CN" b="1" dirty="0" err="1"/>
              <a:t>ClearUserPageTable</a:t>
            </a:r>
            <a:r>
              <a:rPr lang="en-US" altLang="zh-CN" b="1" dirty="0"/>
              <a:t>()   </a:t>
            </a:r>
            <a:r>
              <a:rPr lang="zh-CN" altLang="en-US" b="1" dirty="0"/>
              <a:t>清空相对虚实地址映射表。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930" t="25587" r="49824" b="40405"/>
          <a:stretch/>
        </p:blipFill>
        <p:spPr>
          <a:xfrm>
            <a:off x="1925052" y="1636294"/>
            <a:ext cx="7716253" cy="4275497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1080D-6610-D564-B04B-FE47B9A4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2162"/>
            <a:ext cx="10515600" cy="435133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152</a:t>
            </a:r>
            <a:r>
              <a:rPr lang="zh-CN" altLang="en-US" dirty="0"/>
              <a:t>行，</a:t>
            </a:r>
            <a:r>
              <a:rPr lang="en-US" altLang="zh-CN" b="1" dirty="0" err="1"/>
              <a:t>MapToPageTable</a:t>
            </a:r>
            <a:r>
              <a:rPr lang="en-US" altLang="zh-CN" b="1" dirty="0"/>
              <a:t> ()   </a:t>
            </a:r>
            <a:r>
              <a:rPr lang="zh-CN" altLang="en-US" b="1" dirty="0"/>
              <a:t>用相对虚实地址映射表写用户态页表   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3952168"/>
            <a:ext cx="123825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5032"/>
                </a:solidFill>
                <a:latin typeface="Courier New" panose="02070309020205020404" pitchFamily="49" charset="0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u = </a:t>
            </a:r>
            <a:r>
              <a:rPr lang="en-US" altLang="zh-CN" b="1" dirty="0">
                <a:solidFill>
                  <a:srgbClr val="005032"/>
                </a:solidFill>
                <a:latin typeface="Courier New" panose="02070309020205020404" pitchFamily="49" charset="0"/>
              </a:rPr>
              <a:t>Kernel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Instance().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GetUser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PageTable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pUserPageTable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005032"/>
                </a:solidFill>
                <a:latin typeface="Courier New" panose="02070309020205020404" pitchFamily="49" charset="0"/>
              </a:rPr>
              <a:t>Machine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Instance().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GetUserPageTableArray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();//0x202,0x203</a:t>
            </a:r>
            <a:r>
              <a:rPr lang="zh-CN" alt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页表</a:t>
            </a:r>
            <a:endParaRPr lang="en-US" altLang="zh-CN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textAddress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u_procp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p_textp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!= NULL 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textAddress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u_procp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p_textp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x_caddr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 //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代码段起始地址，物理的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5875" y="2185555"/>
            <a:ext cx="27494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这是最重要的部分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0C4A4-D567-F2A2-24F0-CF4B492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6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9561" t="27854" r="15175" b="29879"/>
          <a:stretch/>
        </p:blipFill>
        <p:spPr>
          <a:xfrm>
            <a:off x="113212" y="1145406"/>
            <a:ext cx="11935328" cy="4186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8024" y="535968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写 </a:t>
            </a:r>
            <a:r>
              <a:rPr lang="en-US" altLang="zh-CN" dirty="0"/>
              <a:t>1024 * 2 </a:t>
            </a:r>
            <a:r>
              <a:rPr lang="zh-CN" altLang="en-US" dirty="0"/>
              <a:t>个</a:t>
            </a:r>
            <a:r>
              <a:rPr lang="en-US" altLang="zh-CN" dirty="0"/>
              <a:t>PTE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24549" y="2081739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这张逻辑页面是存在的</a:t>
            </a:r>
          </a:p>
        </p:txBody>
      </p:sp>
      <p:sp>
        <p:nvSpPr>
          <p:cNvPr id="7" name="矩形 6"/>
          <p:cNvSpPr/>
          <p:nvPr/>
        </p:nvSpPr>
        <p:spPr>
          <a:xfrm>
            <a:off x="6255624" y="2582482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正文段</a:t>
            </a:r>
          </a:p>
        </p:txBody>
      </p:sp>
      <p:sp>
        <p:nvSpPr>
          <p:cNvPr id="8" name="矩形 7"/>
          <p:cNvSpPr/>
          <p:nvPr/>
        </p:nvSpPr>
        <p:spPr>
          <a:xfrm>
            <a:off x="6573487" y="3707067"/>
            <a:ext cx="434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可交换部分的数据段页面和堆栈段页面</a:t>
            </a:r>
          </a:p>
        </p:txBody>
      </p:sp>
      <p:sp>
        <p:nvSpPr>
          <p:cNvPr id="9" name="矩形 8"/>
          <p:cNvSpPr/>
          <p:nvPr/>
        </p:nvSpPr>
        <p:spPr>
          <a:xfrm>
            <a:off x="9707518" y="3033016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 +</a:t>
            </a:r>
            <a:r>
              <a:rPr lang="zh-CN" altLang="en-US" dirty="0"/>
              <a:t>代码段起始页框号</a:t>
            </a:r>
          </a:p>
        </p:txBody>
      </p:sp>
      <p:sp>
        <p:nvSpPr>
          <p:cNvPr id="10" name="矩形 9"/>
          <p:cNvSpPr/>
          <p:nvPr/>
        </p:nvSpPr>
        <p:spPr>
          <a:xfrm>
            <a:off x="9411427" y="4150399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 +</a:t>
            </a:r>
            <a:r>
              <a:rPr lang="zh-CN" altLang="en-US" dirty="0"/>
              <a:t>可交换部分起始页框号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933CC-5F5D-FC0D-E7B9-A89ED83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5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3" t="63239" r="52281" b="24615"/>
          <a:stretch/>
        </p:blipFill>
        <p:spPr>
          <a:xfrm>
            <a:off x="838200" y="2767262"/>
            <a:ext cx="10515600" cy="22662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67845" y="2582596"/>
            <a:ext cx="663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 0#</a:t>
            </a:r>
            <a:r>
              <a:rPr lang="zh-CN" altLang="en-US" b="1" dirty="0"/>
              <a:t>逻辑页面 映射到 </a:t>
            </a:r>
            <a:r>
              <a:rPr lang="en-US" altLang="zh-CN" b="1" dirty="0"/>
              <a:t>0#</a:t>
            </a:r>
            <a:r>
              <a:rPr lang="zh-CN" altLang="en-US" b="1" dirty="0"/>
              <a:t>页框，这里放内核会调用的用户态函数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4976266" y="415472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 </a:t>
            </a:r>
            <a:r>
              <a:rPr lang="zh-CN" altLang="en-US" b="1" dirty="0"/>
              <a:t>刷新 </a:t>
            </a:r>
            <a:r>
              <a:rPr lang="en-US" altLang="zh-CN" b="1" dirty="0"/>
              <a:t>TLB</a:t>
            </a:r>
            <a:endParaRPr lang="zh-CN" altLang="en-US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C380B-3316-FEDE-006F-F2D265D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3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943" r="55088" b="12066"/>
          <a:stretch/>
        </p:blipFill>
        <p:spPr>
          <a:xfrm>
            <a:off x="320843" y="224590"/>
            <a:ext cx="5968016" cy="63526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5110" y="529389"/>
            <a:ext cx="445025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/>
              <a:t>18</a:t>
            </a:r>
            <a:r>
              <a:rPr lang="zh-CN" altLang="en-US" sz="2600" dirty="0"/>
              <a:t>处</a:t>
            </a:r>
            <a:r>
              <a:rPr lang="en-US" altLang="zh-CN" sz="2600" dirty="0"/>
              <a:t>match</a:t>
            </a:r>
            <a:r>
              <a:rPr lang="zh-CN" altLang="en-US" sz="2600" dirty="0"/>
              <a:t>分布在 </a:t>
            </a:r>
            <a:r>
              <a:rPr lang="en-US" altLang="zh-CN" sz="2600" dirty="0"/>
              <a:t>2 </a:t>
            </a:r>
            <a:r>
              <a:rPr lang="zh-CN" altLang="en-US" sz="2600" dirty="0"/>
              <a:t>个源文件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MemoryDescriptor.cpp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ProcessManager.cpp</a:t>
            </a:r>
            <a:endParaRPr lang="zh-CN" altLang="en-US" sz="26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05362-A33C-2CD5-EEAE-021A7BD0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9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ProcessManager.cpp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第一处：</a:t>
            </a:r>
            <a:r>
              <a:rPr lang="en-US" altLang="zh-CN" dirty="0" err="1"/>
              <a:t>NewProc</a:t>
            </a:r>
            <a:r>
              <a:rPr lang="zh-CN" altLang="en-US" dirty="0"/>
              <a:t>（），创建子进程。</a:t>
            </a:r>
            <a:endParaRPr lang="en-US" altLang="zh-CN" dirty="0"/>
          </a:p>
          <a:p>
            <a:pPr lvl="1"/>
            <a:r>
              <a:rPr lang="zh-CN" altLang="en-US" dirty="0"/>
              <a:t>过程开始的时候，为子进程申请两张虚实地址映射表（</a:t>
            </a:r>
            <a:r>
              <a:rPr lang="en-US" altLang="zh-CN" dirty="0"/>
              <a:t>84</a:t>
            </a:r>
            <a:r>
              <a:rPr lang="zh-CN" altLang="en-US" dirty="0"/>
              <a:t>行）。</a:t>
            </a:r>
            <a:endParaRPr lang="en-US" altLang="zh-CN" dirty="0"/>
          </a:p>
          <a:p>
            <a:pPr lvl="1"/>
            <a:r>
              <a:rPr lang="zh-CN" altLang="en-US" dirty="0"/>
              <a:t>将父进程的虚实地址映射表复制给子进程（</a:t>
            </a:r>
            <a:r>
              <a:rPr lang="en-US" altLang="zh-CN" dirty="0"/>
              <a:t>88</a:t>
            </a:r>
            <a:r>
              <a:rPr lang="zh-CN" altLang="en-US" dirty="0"/>
              <a:t>行）。</a:t>
            </a:r>
            <a:endParaRPr lang="en-US" altLang="zh-CN" dirty="0"/>
          </a:p>
          <a:p>
            <a:pPr lvl="1"/>
            <a:r>
              <a:rPr lang="zh-CN" altLang="en-US" dirty="0"/>
              <a:t>拷贝进程图像期间，父进程的</a:t>
            </a:r>
            <a:r>
              <a:rPr lang="en-US" altLang="zh-CN" dirty="0" err="1"/>
              <a:t>m_UserPageTableArray</a:t>
            </a:r>
            <a:r>
              <a:rPr lang="zh-CN" altLang="en-US" dirty="0"/>
              <a:t>指向子进程的相对地址映照表。复制完成后恢复父进程的相对虚实映射表指针：</a:t>
            </a:r>
            <a:r>
              <a:rPr lang="en-US" altLang="zh-CN" dirty="0" err="1"/>
              <a:t>u.u_MemoryDescriptor.m_UserPageTableArray</a:t>
            </a:r>
            <a:r>
              <a:rPr lang="en-US" altLang="zh-CN" dirty="0"/>
              <a:t> = </a:t>
            </a:r>
            <a:r>
              <a:rPr lang="en-US" altLang="zh-CN" dirty="0" err="1"/>
              <a:t>pgTable</a:t>
            </a:r>
            <a:r>
              <a:rPr lang="en-US" altLang="zh-CN" dirty="0"/>
              <a:t>; </a:t>
            </a:r>
            <a:r>
              <a:rPr lang="zh-CN" altLang="en-US" dirty="0"/>
              <a:t>（</a:t>
            </a:r>
            <a:r>
              <a:rPr lang="en-US" altLang="zh-CN" dirty="0"/>
              <a:t>127</a:t>
            </a:r>
            <a:r>
              <a:rPr lang="zh-CN" altLang="en-US" dirty="0"/>
              <a:t>行）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0A50E-380E-2325-A1E5-67334F01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8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MemoryDescriptor.cpp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行。  </a:t>
            </a:r>
            <a:r>
              <a:rPr lang="en-US" altLang="zh-CN" dirty="0"/>
              <a:t>Initialize( 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初始化</a:t>
            </a:r>
            <a:r>
              <a:rPr lang="en-US" altLang="zh-CN" dirty="0" err="1"/>
              <a:t>MemoryDescriptor</a:t>
            </a:r>
            <a:r>
              <a:rPr lang="zh-CN" altLang="en-US" dirty="0"/>
              <a:t>对象的时候，分配</a:t>
            </a:r>
            <a:r>
              <a:rPr lang="en-US" altLang="zh-CN" dirty="0"/>
              <a:t>2</a:t>
            </a:r>
            <a:r>
              <a:rPr lang="zh-CN" altLang="en-US" dirty="0"/>
              <a:t>个页框装相对虚实地址映射表。计算其起始地址，赋值</a:t>
            </a:r>
            <a:r>
              <a:rPr lang="en-US" altLang="zh-CN" dirty="0" err="1"/>
              <a:t>m_UserPageTableArray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EDAE8-0909-240A-4AC4-C09ED49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2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MemoryDescriptor.cpp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行。  </a:t>
            </a:r>
            <a:r>
              <a:rPr lang="en-US" altLang="zh-CN" dirty="0"/>
              <a:t>Initialize( 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初始化</a:t>
            </a:r>
            <a:r>
              <a:rPr lang="en-US" altLang="zh-CN" dirty="0" err="1"/>
              <a:t>MemoryDescriptor</a:t>
            </a:r>
            <a:r>
              <a:rPr lang="zh-CN" altLang="en-US" dirty="0"/>
              <a:t>对象的时候，分配</a:t>
            </a:r>
            <a:r>
              <a:rPr lang="en-US" altLang="zh-CN" dirty="0"/>
              <a:t>2</a:t>
            </a:r>
            <a:r>
              <a:rPr lang="zh-CN" altLang="en-US" dirty="0"/>
              <a:t>个页框装相对虚实地址映射表。计算其起始地址，赋值</a:t>
            </a:r>
            <a:r>
              <a:rPr lang="en-US" altLang="zh-CN" dirty="0" err="1"/>
              <a:t>m_UserPageTableArray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行。  </a:t>
            </a:r>
            <a:r>
              <a:rPr lang="en-US" altLang="zh-CN" dirty="0"/>
              <a:t>Release( 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释放</a:t>
            </a:r>
            <a:r>
              <a:rPr lang="en-US" altLang="zh-CN" dirty="0" err="1"/>
              <a:t>MemoryDescriptor</a:t>
            </a:r>
            <a:r>
              <a:rPr lang="zh-CN" altLang="en-US" dirty="0"/>
              <a:t>对象的时候，释放相对虚实地址映射表。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34</a:t>
            </a:r>
            <a:r>
              <a:rPr lang="zh-CN" altLang="en-US" dirty="0"/>
              <a:t>行。  </a:t>
            </a:r>
            <a:r>
              <a:rPr lang="en-US" altLang="zh-CN" dirty="0" err="1"/>
              <a:t>MapEntry</a:t>
            </a:r>
            <a:r>
              <a:rPr lang="en-US" altLang="zh-CN" dirty="0"/>
              <a:t>( 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MapEntry</a:t>
            </a:r>
            <a:r>
              <a:rPr lang="en-US" altLang="zh-CN" b="1" dirty="0"/>
              <a:t>(unsigned long </a:t>
            </a:r>
            <a:r>
              <a:rPr lang="en-US" altLang="zh-CN" b="1" dirty="0" err="1"/>
              <a:t>virtualAddress</a:t>
            </a:r>
            <a:r>
              <a:rPr lang="en-US" altLang="zh-CN" b="1" dirty="0"/>
              <a:t>,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size, unsigned long </a:t>
            </a:r>
            <a:r>
              <a:rPr lang="en-US" altLang="zh-CN" b="1" dirty="0" err="1"/>
              <a:t>phyPageIdx</a:t>
            </a:r>
            <a:r>
              <a:rPr lang="en-US" altLang="zh-CN" b="1" dirty="0"/>
              <a:t>, bool </a:t>
            </a:r>
            <a:r>
              <a:rPr lang="en-US" altLang="zh-CN" b="1" dirty="0" err="1"/>
              <a:t>isReadWrite</a:t>
            </a:r>
            <a:r>
              <a:rPr lang="en-US" altLang="zh-CN" b="1" dirty="0"/>
              <a:t>)</a:t>
            </a:r>
          </a:p>
          <a:p>
            <a:pPr marL="457200" lvl="1" indent="0">
              <a:buNone/>
            </a:pPr>
            <a:r>
              <a:rPr lang="zh-CN" altLang="en-US" b="1" dirty="0"/>
              <a:t>写页表，</a:t>
            </a:r>
            <a:r>
              <a:rPr lang="en-US" altLang="zh-CN" b="1" dirty="0" err="1"/>
              <a:t>virtualAddress</a:t>
            </a:r>
            <a:r>
              <a:rPr lang="en-US" altLang="zh-CN" b="1" dirty="0"/>
              <a:t>&gt;&gt;12</a:t>
            </a:r>
            <a:r>
              <a:rPr lang="zh-CN" altLang="en-US" b="1" dirty="0"/>
              <a:t>开始；</a:t>
            </a:r>
            <a:r>
              <a:rPr lang="en-US" altLang="zh-CN" b="1" dirty="0"/>
              <a:t>size </a:t>
            </a:r>
            <a:r>
              <a:rPr lang="zh-CN" altLang="en-US" b="1" dirty="0"/>
              <a:t>上取整，写这么多</a:t>
            </a:r>
            <a:r>
              <a:rPr lang="en-US" altLang="zh-CN" b="1" dirty="0"/>
              <a:t>PTE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 err="1"/>
              <a:t>phyPageIdx</a:t>
            </a:r>
            <a:r>
              <a:rPr lang="zh-CN" altLang="en-US" b="1" dirty="0"/>
              <a:t>是</a:t>
            </a:r>
            <a:r>
              <a:rPr lang="en-US" altLang="zh-CN" b="1" dirty="0"/>
              <a:t>base</a:t>
            </a:r>
            <a:r>
              <a:rPr lang="zh-CN" altLang="en-US" b="1" dirty="0"/>
              <a:t>，</a:t>
            </a:r>
            <a:r>
              <a:rPr lang="en-US" altLang="zh-CN" b="1" dirty="0" err="1"/>
              <a:t>isReadWrite</a:t>
            </a:r>
            <a:r>
              <a:rPr lang="zh-CN" altLang="en-US" b="1" dirty="0"/>
              <a:t>是</a:t>
            </a:r>
            <a:r>
              <a:rPr lang="en-US" altLang="zh-CN" b="1" dirty="0"/>
              <a:t>RO</a:t>
            </a:r>
            <a:r>
              <a:rPr lang="zh-CN" altLang="en-US" b="1" dirty="0"/>
              <a:t>或</a:t>
            </a:r>
            <a:r>
              <a:rPr lang="en-US" altLang="zh-CN" b="1" dirty="0"/>
              <a:t>RW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849F8-654D-CBE9-A8C4-F305CD8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32" y="-200359"/>
            <a:ext cx="10515600" cy="1325563"/>
          </a:xfrm>
        </p:spPr>
        <p:txBody>
          <a:bodyPr/>
          <a:lstStyle/>
          <a:p>
            <a:r>
              <a:rPr lang="en-US" altLang="zh-CN" dirty="0"/>
              <a:t>MemoryDescriptor.cpp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31" y="923256"/>
            <a:ext cx="4563980" cy="4563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34</a:t>
            </a:r>
            <a:r>
              <a:rPr lang="zh-CN" altLang="en-US" dirty="0"/>
              <a:t>行。  </a:t>
            </a:r>
            <a:r>
              <a:rPr lang="en-US" altLang="zh-CN" dirty="0" err="1"/>
              <a:t>MapEntry</a:t>
            </a:r>
            <a:r>
              <a:rPr lang="en-US" altLang="zh-CN" dirty="0"/>
              <a:t>( 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280" t="16033" r="25965" b="30202"/>
          <a:stretch/>
        </p:blipFill>
        <p:spPr>
          <a:xfrm>
            <a:off x="104273" y="1500839"/>
            <a:ext cx="10379243" cy="5325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6656" y="478575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逻辑页面不可写</a:t>
            </a:r>
          </a:p>
        </p:txBody>
      </p:sp>
      <p:sp>
        <p:nvSpPr>
          <p:cNvPr id="7" name="矩形 6"/>
          <p:cNvSpPr/>
          <p:nvPr/>
        </p:nvSpPr>
        <p:spPr>
          <a:xfrm>
            <a:off x="7883472" y="4647251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写代码段逻辑页面的</a:t>
            </a:r>
            <a:r>
              <a:rPr lang="en-US" altLang="zh-CN" sz="1200" dirty="0"/>
              <a:t>PTE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883473" y="5312290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写数据段逻辑页面的</a:t>
            </a:r>
            <a:r>
              <a:rPr lang="en-US" altLang="zh-CN" sz="1200" dirty="0"/>
              <a:t>PTE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304608" y="5931054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写堆栈段逻辑页面的</a:t>
            </a:r>
            <a:r>
              <a:rPr lang="en-US" altLang="zh-CN" sz="1200" dirty="0"/>
              <a:t>PTE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818158" y="1799461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对指定逻辑段，写其对应的</a:t>
            </a:r>
            <a:r>
              <a:rPr lang="en-US" altLang="zh-CN" sz="1200" dirty="0"/>
              <a:t>PTE</a:t>
            </a:r>
            <a:endParaRPr lang="zh-CN" altLang="en-US" sz="1200" dirty="0"/>
          </a:p>
        </p:txBody>
      </p:sp>
      <p:sp>
        <p:nvSpPr>
          <p:cNvPr id="11" name="右大括号 10"/>
          <p:cNvSpPr/>
          <p:nvPr/>
        </p:nvSpPr>
        <p:spPr>
          <a:xfrm>
            <a:off x="9658428" y="4515313"/>
            <a:ext cx="316444" cy="21815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32961" y="5097967"/>
            <a:ext cx="225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最终，这</a:t>
            </a:r>
            <a:r>
              <a:rPr lang="en-US" altLang="zh-CN" b="1" dirty="0"/>
              <a:t>3</a:t>
            </a:r>
            <a:r>
              <a:rPr lang="zh-CN" altLang="en-US" b="1" dirty="0"/>
              <a:t>个函数没有用到。</a:t>
            </a:r>
            <a:r>
              <a:rPr lang="en-US" altLang="zh-CN" b="1" dirty="0" err="1"/>
              <a:t>MapToPageTable</a:t>
            </a:r>
            <a:r>
              <a:rPr lang="en-US" altLang="zh-CN" b="1" dirty="0"/>
              <a:t> ()</a:t>
            </a:r>
            <a:r>
              <a:rPr lang="zh-CN" altLang="en-US" b="1" dirty="0"/>
              <a:t>取代了它们的功能。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20" y="218289"/>
            <a:ext cx="5442130" cy="12486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33724" y="2867835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EstablishUserPageTable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调用此函数</a:t>
            </a:r>
            <a:endParaRPr lang="zh-CN" altLang="en-US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1587DEC0-5FFA-B18D-F952-E886784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87" t="17451" r="35723" b="31987"/>
          <a:stretch/>
        </p:blipFill>
        <p:spPr>
          <a:xfrm>
            <a:off x="436728" y="1473958"/>
            <a:ext cx="8611737" cy="500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6728" y="147810"/>
            <a:ext cx="11041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MemoryDescriptor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EstablishUserPageTable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 </a:t>
            </a:r>
          </a:p>
          <a:p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textVirtualAddress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textSize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dataVirtualAddress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dataSize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stackSize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7" name="矩形 6"/>
          <p:cNvSpPr/>
          <p:nvPr/>
        </p:nvSpPr>
        <p:spPr>
          <a:xfrm>
            <a:off x="9351751" y="505853"/>
            <a:ext cx="23716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已知虚空间分布，写相对虚实地址映射表</a:t>
            </a:r>
          </a:p>
        </p:txBody>
      </p:sp>
      <p:sp>
        <p:nvSpPr>
          <p:cNvPr id="8" name="矩形 7"/>
          <p:cNvSpPr/>
          <p:nvPr/>
        </p:nvSpPr>
        <p:spPr>
          <a:xfrm>
            <a:off x="3410563" y="2592326"/>
            <a:ext cx="1572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系统调用的出错码</a:t>
            </a:r>
          </a:p>
        </p:txBody>
      </p:sp>
      <p:sp>
        <p:nvSpPr>
          <p:cNvPr id="9" name="矩形 8"/>
          <p:cNvSpPr/>
          <p:nvPr/>
        </p:nvSpPr>
        <p:spPr>
          <a:xfrm>
            <a:off x="3316472" y="3444441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清相对虚实地址映射表</a:t>
            </a:r>
          </a:p>
        </p:txBody>
      </p:sp>
      <p:sp>
        <p:nvSpPr>
          <p:cNvPr id="10" name="矩形 9"/>
          <p:cNvSpPr/>
          <p:nvPr/>
        </p:nvSpPr>
        <p:spPr>
          <a:xfrm>
            <a:off x="8076859" y="3697816"/>
            <a:ext cx="3978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追 </a:t>
            </a:r>
            <a:r>
              <a:rPr lang="en-US" altLang="zh-CN" dirty="0" err="1"/>
              <a:t>EstablishUserPageTable</a:t>
            </a:r>
            <a:r>
              <a:rPr lang="en-US" altLang="zh-CN" dirty="0"/>
              <a:t>( ) </a:t>
            </a:r>
            <a:r>
              <a:rPr lang="zh-CN" altLang="en-US" dirty="0"/>
              <a:t>的调用点</a:t>
            </a:r>
          </a:p>
        </p:txBody>
      </p:sp>
      <p:sp>
        <p:nvSpPr>
          <p:cNvPr id="11" name="下箭头 10"/>
          <p:cNvSpPr/>
          <p:nvPr/>
        </p:nvSpPr>
        <p:spPr>
          <a:xfrm>
            <a:off x="9835451" y="4126727"/>
            <a:ext cx="230588" cy="31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14F6A-45B8-BC34-EF7B-58B62ACA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8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9035" t="78866" r="29299" b="2996"/>
          <a:stretch/>
        </p:blipFill>
        <p:spPr>
          <a:xfrm>
            <a:off x="190498" y="2229851"/>
            <a:ext cx="11811004" cy="2245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8588" y="4823936"/>
            <a:ext cx="8005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r>
              <a:rPr lang="zh-CN" altLang="en-US" dirty="0"/>
              <a:t>！     </a:t>
            </a:r>
            <a:endParaRPr lang="en-US" altLang="zh-CN" dirty="0"/>
          </a:p>
          <a:p>
            <a:r>
              <a:rPr lang="en-US" altLang="zh-CN" dirty="0"/>
              <a:t>exec </a:t>
            </a:r>
            <a:r>
              <a:rPr lang="zh-CN" altLang="en-US" dirty="0"/>
              <a:t>将可执行程序装入进程虚地址空间</a:t>
            </a:r>
            <a:r>
              <a:rPr lang="zh-CN" altLang="en-US"/>
              <a:t>，要刷新、重写相对</a:t>
            </a:r>
            <a:r>
              <a:rPr lang="zh-CN" altLang="en-US" dirty="0"/>
              <a:t>虚实地址映射表。</a:t>
            </a:r>
            <a:endParaRPr lang="en-US" altLang="zh-CN" dirty="0"/>
          </a:p>
          <a:p>
            <a:r>
              <a:rPr lang="en-US" altLang="zh-CN" dirty="0" err="1"/>
              <a:t>SStack</a:t>
            </a:r>
            <a:r>
              <a:rPr lang="zh-CN" altLang="en-US" dirty="0"/>
              <a:t>，栈空间扩展，会改动进程的虚地址空间。</a:t>
            </a:r>
            <a:endParaRPr lang="en-US" altLang="zh-CN" dirty="0"/>
          </a:p>
          <a:p>
            <a:r>
              <a:rPr lang="en-US" altLang="zh-CN" dirty="0" err="1"/>
              <a:t>SBreak</a:t>
            </a:r>
            <a:r>
              <a:rPr lang="zh-CN" altLang="en-US" dirty="0"/>
              <a:t>，堆空间扩展，会改动进程的虚地址空间。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362A0-538C-FDA9-05D1-DF839A2B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61</a:t>
            </a:r>
            <a:r>
              <a:rPr lang="zh-CN" altLang="en-US" dirty="0"/>
              <a:t>行，</a:t>
            </a:r>
            <a:r>
              <a:rPr lang="en-US" altLang="zh-CN" b="1" dirty="0"/>
              <a:t> </a:t>
            </a:r>
            <a:r>
              <a:rPr lang="en-US" altLang="zh-CN" b="1" dirty="0" err="1"/>
              <a:t>GetUserPageTableArray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返回相对虚实地址映射表的起始地址。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519988" y="3267851"/>
            <a:ext cx="8971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5032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PageTable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MemoryDescriptor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GetUserPageTableArray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b="1" dirty="0" err="1">
                <a:solidFill>
                  <a:srgbClr val="0000C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m_UserPageTableArray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8FF1E-4B00-5A26-AFCC-30A3693B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同济大学计算机系统操作系统内核实验    邓蓉     </a:t>
            </a:r>
            <a:r>
              <a:rPr lang="en-US" altLang="zh-CN"/>
              <a:t>2022-11-25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753</Words>
  <Application>Microsoft Office PowerPoint</Application>
  <PresentationFormat>宽屏</PresentationFormat>
  <Paragraphs>89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Courier New</vt:lpstr>
      <vt:lpstr>Office 主题​​</vt:lpstr>
      <vt:lpstr>相对虚实地址映射表</vt:lpstr>
      <vt:lpstr>PowerPoint 演示文稿</vt:lpstr>
      <vt:lpstr>ProcessManager.cpp</vt:lpstr>
      <vt:lpstr>MemoryDescriptor.cpp</vt:lpstr>
      <vt:lpstr>MemoryDescriptor.cpp</vt:lpstr>
      <vt:lpstr>MemoryDescriptor.cpp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邓蓉</dc:creator>
  <cp:lastModifiedBy>蓉 邓</cp:lastModifiedBy>
  <cp:revision>21</cp:revision>
  <dcterms:created xsi:type="dcterms:W3CDTF">2021-10-19T07:45:06Z</dcterms:created>
  <dcterms:modified xsi:type="dcterms:W3CDTF">2022-11-24T11:51:55Z</dcterms:modified>
</cp:coreProperties>
</file>