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34"/>
  </p:notesMasterIdLst>
  <p:handoutMasterIdLst>
    <p:handoutMasterId r:id="rId35"/>
  </p:handoutMasterIdLst>
  <p:sldIdLst>
    <p:sldId id="1587" r:id="rId3"/>
    <p:sldId id="5136" r:id="rId4"/>
    <p:sldId id="5137" r:id="rId5"/>
    <p:sldId id="5142" r:id="rId6"/>
    <p:sldId id="5138" r:id="rId7"/>
    <p:sldId id="5143" r:id="rId8"/>
    <p:sldId id="5144" r:id="rId9"/>
    <p:sldId id="5145" r:id="rId10"/>
    <p:sldId id="5146" r:id="rId11"/>
    <p:sldId id="5147" r:id="rId12"/>
    <p:sldId id="5148" r:id="rId13"/>
    <p:sldId id="5149" r:id="rId14"/>
    <p:sldId id="5150" r:id="rId15"/>
    <p:sldId id="5151" r:id="rId16"/>
    <p:sldId id="5152" r:id="rId17"/>
    <p:sldId id="5153" r:id="rId18"/>
    <p:sldId id="5154" r:id="rId19"/>
    <p:sldId id="5155" r:id="rId20"/>
    <p:sldId id="5156" r:id="rId21"/>
    <p:sldId id="5157" r:id="rId22"/>
    <p:sldId id="5158" r:id="rId23"/>
    <p:sldId id="5159" r:id="rId24"/>
    <p:sldId id="5160" r:id="rId25"/>
    <p:sldId id="5162" r:id="rId26"/>
    <p:sldId id="5166" r:id="rId27"/>
    <p:sldId id="5167" r:id="rId28"/>
    <p:sldId id="5168" r:id="rId29"/>
    <p:sldId id="5169" r:id="rId30"/>
    <p:sldId id="5163" r:id="rId31"/>
    <p:sldId id="5164" r:id="rId32"/>
    <p:sldId id="5165" r:id="rId33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5136"/>
            <p14:sldId id="5137"/>
            <p14:sldId id="5142"/>
            <p14:sldId id="5138"/>
            <p14:sldId id="5143"/>
            <p14:sldId id="5144"/>
            <p14:sldId id="5145"/>
            <p14:sldId id="5146"/>
            <p14:sldId id="5147"/>
            <p14:sldId id="5148"/>
            <p14:sldId id="5149"/>
            <p14:sldId id="5150"/>
            <p14:sldId id="5151"/>
            <p14:sldId id="5152"/>
            <p14:sldId id="5153"/>
            <p14:sldId id="5154"/>
            <p14:sldId id="5155"/>
            <p14:sldId id="5156"/>
            <p14:sldId id="5157"/>
            <p14:sldId id="5158"/>
            <p14:sldId id="5159"/>
            <p14:sldId id="5160"/>
            <p14:sldId id="5162"/>
            <p14:sldId id="5166"/>
            <p14:sldId id="5167"/>
            <p14:sldId id="5168"/>
            <p14:sldId id="5169"/>
            <p14:sldId id="5163"/>
            <p14:sldId id="5164"/>
            <p14:sldId id="51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875" autoAdjust="0"/>
  </p:normalViewPr>
  <p:slideViewPr>
    <p:cSldViewPr>
      <p:cViewPr varScale="1">
        <p:scale>
          <a:sx n="83" d="100"/>
          <a:sy n="83" d="100"/>
        </p:scale>
        <p:origin x="72" y="560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2023/10/25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E4C340-2B5F-4D73-8A87-EA3DCDAB9A77}"/>
              </a:ext>
            </a:extLst>
          </p:cNvPr>
          <p:cNvSpPr txBox="1"/>
          <p:nvPr/>
        </p:nvSpPr>
        <p:spPr>
          <a:xfrm>
            <a:off x="1115616" y="1640362"/>
            <a:ext cx="6984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交互式</a:t>
            </a:r>
            <a:r>
              <a: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SQL</a:t>
            </a:r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（</a:t>
            </a:r>
            <a:r>
              <a: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2</a:t>
            </a:r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）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CE47B25-5444-4F07-9ACE-EBC7F48130F5}"/>
              </a:ext>
            </a:extLst>
          </p:cNvPr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0C733D5-3D59-42A2-B7A7-D0068ECF1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D5583D8-3239-4E35-B073-AC4DCCF20DF6}"/>
              </a:ext>
            </a:extLst>
          </p:cNvPr>
          <p:cNvGrpSpPr/>
          <p:nvPr/>
        </p:nvGrpSpPr>
        <p:grpSpPr>
          <a:xfrm>
            <a:off x="6820780" y="34612"/>
            <a:ext cx="2323220" cy="626967"/>
            <a:chOff x="5853448" y="-22066"/>
            <a:chExt cx="2967025" cy="83595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C83128-0001-48E3-88CE-A051BBAA5008}"/>
                </a:ext>
              </a:extLst>
            </p:cNvPr>
            <p:cNvSpPr txBox="1"/>
            <p:nvPr/>
          </p:nvSpPr>
          <p:spPr>
            <a:xfrm>
              <a:off x="5853448" y="25982"/>
              <a:ext cx="2967025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</a:p>
          </p:txBody>
        </p:sp>
        <p:pic>
          <p:nvPicPr>
            <p:cNvPr id="13" name="图形 12" descr="原子">
              <a:extLst>
                <a:ext uri="{FF2B5EF4-FFF2-40B4-BE49-F238E27FC236}">
                  <a16:creationId xmlns:a16="http://schemas.microsoft.com/office/drawing/2014/main" id="{BF6D1F0E-B54A-4DF1-A688-9B8D53DFA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14" name="文本框 11">
            <a:extLst>
              <a:ext uri="{FF2B5EF4-FFF2-40B4-BE49-F238E27FC236}">
                <a16:creationId xmlns:a16="http://schemas.microsoft.com/office/drawing/2014/main" id="{D33F08C2-551B-4A7D-95A2-CAFACA3E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8545" y="3871398"/>
            <a:ext cx="571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2023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年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10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月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24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日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Heiti SC Medium" charset="-122"/>
            </a:endParaRPr>
          </a:p>
        </p:txBody>
      </p:sp>
      <p:sp>
        <p:nvSpPr>
          <p:cNvPr id="22" name="副标题 3074">
            <a:extLst>
              <a:ext uri="{FF2B5EF4-FFF2-40B4-BE49-F238E27FC236}">
                <a16:creationId xmlns:a16="http://schemas.microsoft.com/office/drawing/2014/main" id="{5658695E-E912-4C9B-B0CF-2FD0F4B59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851227"/>
            <a:ext cx="5714999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DML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（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-apple-system"/>
              </a:rPr>
              <a:t>data manipulation language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-apple-system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92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771550"/>
            <a:ext cx="7416824" cy="410445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查询块：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SELECT &lt;A&gt;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FROM  &lt;R&gt;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WHERE &lt;F&gt;</a:t>
            </a:r>
          </a:p>
          <a:p>
            <a:pPr>
              <a:lnSpc>
                <a:spcPct val="120000"/>
              </a:lnSpc>
            </a:pPr>
            <a:r>
              <a:rPr lang="zh-CN" altLang="en-US" sz="1800" dirty="0"/>
              <a:t>子查询（嵌套查询）：一个查询块嵌套在另一查询块的条件之中。上层的查询块又称为外层查询或父查询或主查询，下层查询块又称为内层查询或子查询。</a:t>
            </a: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子查询一般跟在</a:t>
            </a:r>
            <a:r>
              <a:rPr lang="en-US" altLang="zh-CN" sz="1800" dirty="0">
                <a:solidFill>
                  <a:srgbClr val="FF0000"/>
                </a:solidFill>
              </a:rPr>
              <a:t>IN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SOME</a:t>
            </a:r>
            <a:r>
              <a:rPr lang="zh-CN" altLang="en-US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</a:rPr>
              <a:t>ANY</a:t>
            </a:r>
            <a:r>
              <a:rPr lang="zh-CN" altLang="en-US" sz="1800" dirty="0">
                <a:solidFill>
                  <a:srgbClr val="FF0000"/>
                </a:solidFill>
              </a:rPr>
              <a:t>）、</a:t>
            </a:r>
            <a:r>
              <a:rPr lang="en-US" altLang="zh-CN" sz="1800" dirty="0">
                <a:solidFill>
                  <a:srgbClr val="FF0000"/>
                </a:solidFill>
              </a:rPr>
              <a:t>ALL</a:t>
            </a:r>
            <a:r>
              <a:rPr lang="zh-CN" altLang="en-US" sz="1800" dirty="0">
                <a:solidFill>
                  <a:srgbClr val="FF0000"/>
                </a:solidFill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EXIST</a:t>
            </a:r>
            <a:r>
              <a:rPr lang="zh-CN" altLang="en-US" sz="1800" dirty="0">
                <a:solidFill>
                  <a:srgbClr val="FF0000"/>
                </a:solidFill>
              </a:rPr>
              <a:t>等谓词后面</a:t>
            </a:r>
            <a:r>
              <a:rPr lang="zh-CN" altLang="en-US" sz="1800" dirty="0"/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SQL</a:t>
            </a:r>
            <a:r>
              <a:rPr lang="zh-CN" altLang="en-US" sz="1800" dirty="0"/>
              <a:t>语言允许多层嵌套查询。</a:t>
            </a:r>
          </a:p>
          <a:p>
            <a:pPr>
              <a:lnSpc>
                <a:spcPct val="120000"/>
              </a:lnSpc>
            </a:pPr>
            <a:r>
              <a:rPr lang="zh-CN" altLang="en-US" sz="1800" dirty="0"/>
              <a:t>嵌套查询的求解方法是由里向外处理。即每个子查询在其上一级查询处理之前求解，子查询的结果用于建立其父查询的查找条件。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9731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843558"/>
            <a:ext cx="7416824" cy="4104456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student(no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gender</a:t>
            </a:r>
            <a:r>
              <a:rPr lang="zh-CN" altLang="en-US" sz="2000" dirty="0"/>
              <a:t>，</a:t>
            </a:r>
            <a:r>
              <a:rPr lang="en-US" altLang="zh-CN" sz="2000" dirty="0"/>
              <a:t>age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course(no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credit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score(</a:t>
            </a:r>
            <a:r>
              <a:rPr lang="en-US" altLang="zh-CN" sz="2000" dirty="0" err="1"/>
              <a:t>s_no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c_no</a:t>
            </a:r>
            <a:r>
              <a:rPr lang="zh-CN" altLang="en-US" sz="2000" dirty="0"/>
              <a:t>，</a:t>
            </a:r>
            <a:r>
              <a:rPr lang="en-US" altLang="zh-CN" sz="2000" dirty="0"/>
              <a:t>score)</a:t>
            </a:r>
          </a:p>
          <a:p>
            <a:pPr marL="0" indent="0">
              <a:buNone/>
            </a:pPr>
            <a:r>
              <a:rPr lang="en-US" altLang="zh-CN" sz="2000" dirty="0"/>
              <a:t>dept(no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name) </a:t>
            </a:r>
          </a:p>
          <a:p>
            <a:pPr marL="0" indent="0">
              <a:buNone/>
            </a:pPr>
            <a:r>
              <a:rPr lang="zh-CN" altLang="en-US" sz="2000" dirty="0"/>
              <a:t>查询选修了数据库课程的学生号、成绩</a:t>
            </a:r>
            <a:endParaRPr lang="en-US" altLang="zh-CN" sz="2000" dirty="0"/>
          </a:p>
          <a:p>
            <a:r>
              <a:rPr lang="en-US" altLang="zh-CN" sz="2000" dirty="0"/>
              <a:t>SELECT </a:t>
            </a:r>
            <a:r>
              <a:rPr lang="en-US" altLang="zh-CN" sz="2000" dirty="0" err="1"/>
              <a:t>s_no</a:t>
            </a:r>
            <a:r>
              <a:rPr lang="zh-CN" altLang="en-US" sz="2000" dirty="0"/>
              <a:t>， </a:t>
            </a:r>
            <a:r>
              <a:rPr lang="en-US" altLang="zh-CN" sz="2000" dirty="0"/>
              <a:t>score</a:t>
            </a:r>
          </a:p>
          <a:p>
            <a:pPr marL="0" indent="0">
              <a:buNone/>
            </a:pPr>
            <a:r>
              <a:rPr lang="en-US" altLang="zh-CN" sz="2000" dirty="0"/>
              <a:t>      	FROM score</a:t>
            </a:r>
          </a:p>
          <a:p>
            <a:pPr marL="0" indent="0">
              <a:buNone/>
            </a:pPr>
            <a:r>
              <a:rPr lang="en-US" altLang="zh-CN" sz="2000" dirty="0"/>
              <a:t>       	WHERE  </a:t>
            </a:r>
            <a:r>
              <a:rPr lang="en-US" altLang="zh-CN" sz="2000" dirty="0" err="1"/>
              <a:t>c_no</a:t>
            </a:r>
            <a:r>
              <a:rPr lang="en-US" altLang="zh-CN" sz="2000" dirty="0"/>
              <a:t> IN</a:t>
            </a:r>
          </a:p>
          <a:p>
            <a:pPr marL="0" indent="0">
              <a:buNone/>
            </a:pPr>
            <a:r>
              <a:rPr lang="en-US" altLang="zh-CN" sz="2000" dirty="0"/>
              <a:t>          		(</a:t>
            </a:r>
            <a:r>
              <a:rPr lang="en-US" altLang="zh-CN" sz="2000" dirty="0">
                <a:solidFill>
                  <a:srgbClr val="FF0000"/>
                </a:solidFill>
              </a:rPr>
              <a:t>SELECT no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		FROM  course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		 WHERE name=‘Database’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315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03598"/>
            <a:ext cx="7416824" cy="288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相关子查询</a:t>
            </a:r>
          </a:p>
          <a:p>
            <a:r>
              <a:rPr lang="zh-CN" altLang="en-US" sz="2400" dirty="0"/>
              <a:t>当一个子查询的判断条件涉及到一个来自外部查询的列时，称为相关子查询。</a:t>
            </a:r>
          </a:p>
          <a:p>
            <a:r>
              <a:rPr lang="zh-CN" altLang="en-US" sz="2400" dirty="0"/>
              <a:t>带</a:t>
            </a:r>
            <a:r>
              <a:rPr lang="zh-CN" altLang="en-US" sz="2400" dirty="0">
                <a:solidFill>
                  <a:srgbClr val="FF0000"/>
                </a:solidFill>
              </a:rPr>
              <a:t>存在谓词</a:t>
            </a:r>
            <a:r>
              <a:rPr lang="zh-CN" altLang="en-US" sz="2400" dirty="0"/>
              <a:t>的子查询只产生逻辑值</a:t>
            </a:r>
          </a:p>
          <a:p>
            <a:r>
              <a:rPr lang="zh-CN" altLang="en-US" sz="2400" dirty="0"/>
              <a:t>存在谓词</a:t>
            </a:r>
            <a:r>
              <a:rPr lang="en-US" altLang="zh-CN" sz="2400" dirty="0"/>
              <a:t>EXISTS</a:t>
            </a:r>
            <a:r>
              <a:rPr lang="zh-CN" altLang="en-US" sz="2400" dirty="0"/>
              <a:t>作用</a:t>
            </a:r>
            <a:r>
              <a:rPr lang="en-US" altLang="zh-CN" sz="2400" dirty="0"/>
              <a:t>:  </a:t>
            </a:r>
            <a:r>
              <a:rPr lang="zh-CN" altLang="en-US" sz="2400" dirty="0"/>
              <a:t>若内层查询结果非空，则外层的</a:t>
            </a:r>
            <a:r>
              <a:rPr lang="en-US" altLang="zh-CN" sz="2400" dirty="0"/>
              <a:t>WHERE</a:t>
            </a:r>
            <a:r>
              <a:rPr lang="zh-CN" altLang="en-US" sz="2400" dirty="0"/>
              <a:t>子句返回真值，否则返回假值。</a:t>
            </a:r>
          </a:p>
        </p:txBody>
      </p:sp>
    </p:spTree>
    <p:extLst>
      <p:ext uri="{BB962C8B-B14F-4D97-AF65-F5344CB8AC3E}">
        <p14:creationId xmlns:p14="http://schemas.microsoft.com/office/powerpoint/2010/main" val="234358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699542"/>
            <a:ext cx="7416824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条件连接查询 </a:t>
            </a:r>
          </a:p>
          <a:p>
            <a:r>
              <a:rPr lang="zh-CN" altLang="en-US" sz="1800" dirty="0"/>
              <a:t>连接条件的一般格式为：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[&lt;</a:t>
            </a:r>
            <a:r>
              <a:rPr lang="zh-CN" altLang="en-US" sz="1800" dirty="0"/>
              <a:t>表名</a:t>
            </a:r>
            <a:r>
              <a:rPr lang="en-US" altLang="zh-CN" sz="1800" dirty="0"/>
              <a:t>1&gt;.]&lt;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1&gt;  &lt;</a:t>
            </a:r>
            <a:r>
              <a:rPr lang="zh-CN" altLang="en-US" sz="1800" dirty="0"/>
              <a:t>比较运算符</a:t>
            </a:r>
            <a:r>
              <a:rPr lang="en-US" altLang="zh-CN" sz="1800" dirty="0"/>
              <a:t>&gt;  [&lt;</a:t>
            </a:r>
            <a:r>
              <a:rPr lang="zh-CN" altLang="en-US" sz="1800" dirty="0"/>
              <a:t>表名</a:t>
            </a:r>
            <a:r>
              <a:rPr lang="en-US" altLang="zh-CN" sz="1800" dirty="0"/>
              <a:t>2&gt;.]&lt;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2&gt;</a:t>
            </a:r>
          </a:p>
          <a:p>
            <a:r>
              <a:rPr lang="zh-CN" altLang="en-US" sz="1800" dirty="0"/>
              <a:t>当连接运算符为</a:t>
            </a:r>
            <a:r>
              <a:rPr lang="en-US" altLang="zh-CN" sz="1800" dirty="0"/>
              <a:t>=</a:t>
            </a:r>
            <a:r>
              <a:rPr lang="zh-CN" altLang="en-US" sz="1800" dirty="0"/>
              <a:t>时，称为等值连接。</a:t>
            </a:r>
          </a:p>
          <a:p>
            <a:pPr marL="0" indent="0">
              <a:buNone/>
            </a:pPr>
            <a:r>
              <a:rPr lang="zh-CN" altLang="en-US" sz="1800" dirty="0"/>
              <a:t>例</a:t>
            </a:r>
            <a:r>
              <a:rPr lang="en-US" altLang="zh-CN" sz="1800" dirty="0"/>
              <a:t>:  student(no</a:t>
            </a:r>
            <a:r>
              <a:rPr lang="zh-CN" altLang="en-US" sz="1800" dirty="0"/>
              <a:t>，</a:t>
            </a:r>
            <a:r>
              <a:rPr lang="en-US" altLang="zh-CN" sz="1800" dirty="0"/>
              <a:t>name</a:t>
            </a:r>
            <a:r>
              <a:rPr lang="zh-CN" altLang="en-US" sz="1800" dirty="0"/>
              <a:t>，</a:t>
            </a:r>
            <a:r>
              <a:rPr lang="en-US" altLang="zh-CN" sz="1800" dirty="0"/>
              <a:t>gender</a:t>
            </a:r>
            <a:r>
              <a:rPr lang="zh-CN" altLang="en-US" sz="1800" dirty="0"/>
              <a:t>，</a:t>
            </a:r>
            <a:r>
              <a:rPr lang="en-US" altLang="zh-CN" sz="1800" dirty="0"/>
              <a:t>age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d_no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course(no</a:t>
            </a:r>
            <a:r>
              <a:rPr lang="zh-CN" altLang="en-US" sz="1800" dirty="0"/>
              <a:t>，</a:t>
            </a:r>
            <a:r>
              <a:rPr lang="en-US" altLang="zh-CN" sz="1800" dirty="0"/>
              <a:t>name</a:t>
            </a:r>
            <a:r>
              <a:rPr lang="zh-CN" altLang="en-US" sz="1800" dirty="0"/>
              <a:t>，</a:t>
            </a:r>
            <a:r>
              <a:rPr lang="en-US" altLang="zh-CN" sz="1800" dirty="0"/>
              <a:t>credit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d_no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score(</a:t>
            </a:r>
            <a:r>
              <a:rPr lang="en-US" altLang="zh-CN" sz="1800" dirty="0" err="1"/>
              <a:t>s_no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c_no</a:t>
            </a:r>
            <a:r>
              <a:rPr lang="zh-CN" altLang="en-US" sz="1800" dirty="0"/>
              <a:t>，</a:t>
            </a:r>
            <a:r>
              <a:rPr lang="en-US" altLang="zh-CN" sz="1800" dirty="0"/>
              <a:t>score)</a:t>
            </a:r>
          </a:p>
          <a:p>
            <a:pPr marL="0" indent="0">
              <a:buNone/>
            </a:pPr>
            <a:r>
              <a:rPr lang="en-US" altLang="zh-CN" sz="1800" dirty="0"/>
              <a:t>dept(no</a:t>
            </a:r>
            <a:r>
              <a:rPr lang="zh-CN" altLang="en-US" sz="1800" dirty="0"/>
              <a:t>，</a:t>
            </a:r>
            <a:r>
              <a:rPr lang="en-US" altLang="zh-CN" sz="1800" dirty="0"/>
              <a:t>name) </a:t>
            </a:r>
          </a:p>
          <a:p>
            <a:pPr marL="0" indent="0">
              <a:buNone/>
            </a:pPr>
            <a:r>
              <a:rPr lang="zh-CN" altLang="en-US" sz="1800" dirty="0"/>
              <a:t>查询每个学生的情况及其选课成绩。</a:t>
            </a:r>
          </a:p>
          <a:p>
            <a:r>
              <a:rPr lang="zh-CN" altLang="en-US" sz="1800" dirty="0"/>
              <a:t>	</a:t>
            </a:r>
            <a:r>
              <a:rPr lang="en-US" altLang="zh-CN" sz="1800" dirty="0"/>
              <a:t>SELECT  student. no</a:t>
            </a:r>
            <a:r>
              <a:rPr lang="zh-CN" altLang="en-US" sz="1800" dirty="0"/>
              <a:t>，</a:t>
            </a:r>
            <a:r>
              <a:rPr lang="en-US" altLang="zh-CN" sz="1800" dirty="0"/>
              <a:t>name</a:t>
            </a:r>
            <a:r>
              <a:rPr lang="zh-CN" altLang="en-US" sz="1800" dirty="0"/>
              <a:t>，</a:t>
            </a:r>
            <a:r>
              <a:rPr lang="en-US" altLang="zh-CN" sz="1800" dirty="0"/>
              <a:t>gender</a:t>
            </a:r>
            <a:r>
              <a:rPr lang="zh-CN" altLang="en-US" sz="1800" dirty="0"/>
              <a:t>，</a:t>
            </a:r>
            <a:r>
              <a:rPr lang="en-US" altLang="zh-CN" sz="1800" dirty="0"/>
              <a:t>age</a:t>
            </a:r>
            <a:r>
              <a:rPr lang="zh-CN" altLang="en-US" sz="1800" dirty="0"/>
              <a:t>，</a:t>
            </a:r>
          </a:p>
          <a:p>
            <a:pPr marL="0" indent="0">
              <a:buNone/>
            </a:pPr>
            <a:r>
              <a:rPr lang="zh-CN" altLang="en-US" sz="1800" dirty="0"/>
              <a:t>                                     </a:t>
            </a:r>
            <a:r>
              <a:rPr lang="en-US" altLang="zh-CN" sz="1800" dirty="0" err="1"/>
              <a:t>d_no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c_no</a:t>
            </a:r>
            <a:r>
              <a:rPr lang="zh-CN" altLang="en-US" sz="1800" dirty="0"/>
              <a:t>，</a:t>
            </a:r>
            <a:r>
              <a:rPr lang="en-US" altLang="zh-CN" sz="1800" dirty="0"/>
              <a:t>score</a:t>
            </a:r>
          </a:p>
          <a:p>
            <a:pPr marL="0" indent="0">
              <a:buNone/>
            </a:pPr>
            <a:r>
              <a:rPr lang="en-US" altLang="zh-CN" sz="1800" dirty="0"/>
              <a:t> 	FROM  student</a:t>
            </a:r>
            <a:r>
              <a:rPr lang="zh-CN" altLang="en-US" sz="1800" dirty="0"/>
              <a:t>，</a:t>
            </a:r>
            <a:r>
              <a:rPr lang="en-US" altLang="zh-CN" sz="1800" dirty="0"/>
              <a:t>score</a:t>
            </a:r>
          </a:p>
          <a:p>
            <a:pPr marL="0" indent="0">
              <a:buNone/>
            </a:pPr>
            <a:r>
              <a:rPr lang="en-US" altLang="zh-CN" sz="1800" dirty="0"/>
              <a:t> 	WHERE  </a:t>
            </a:r>
            <a:r>
              <a:rPr lang="en-US" altLang="zh-CN" sz="1800" dirty="0">
                <a:solidFill>
                  <a:srgbClr val="FF0000"/>
                </a:solidFill>
              </a:rPr>
              <a:t>student. no=Score. </a:t>
            </a:r>
            <a:r>
              <a:rPr lang="en-US" altLang="zh-CN" sz="1800" dirty="0" err="1">
                <a:solidFill>
                  <a:srgbClr val="FF0000"/>
                </a:solidFill>
              </a:rPr>
              <a:t>s_no</a:t>
            </a:r>
            <a:r>
              <a:rPr lang="zh-CN" altLang="en-US" sz="1800" dirty="0"/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390342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20384"/>
            <a:ext cx="7416824" cy="345638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自身连接查询（是连接查询的一种，连接查询有很种类型，在实际应用中也比较广泛，</a:t>
            </a:r>
            <a:r>
              <a:rPr lang="zh-CN" altLang="en-US" sz="2000" dirty="0">
                <a:solidFill>
                  <a:srgbClr val="0070C0"/>
                </a:solidFill>
              </a:rPr>
              <a:t>建议同学课后自学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例：找出年龄比“</a:t>
            </a:r>
            <a:r>
              <a:rPr lang="en-US" altLang="zh-CN" sz="2000" dirty="0"/>
              <a:t>Jerry”</a:t>
            </a:r>
            <a:r>
              <a:rPr lang="zh-CN" altLang="en-US" sz="2000" dirty="0"/>
              <a:t>同学大的同学的姓名及年龄。</a:t>
            </a:r>
          </a:p>
          <a:p>
            <a:pPr marL="0" indent="0">
              <a:buNone/>
            </a:pPr>
            <a:r>
              <a:rPr lang="en-US" altLang="zh-CN" sz="2000" dirty="0"/>
              <a:t>SELECT  name</a:t>
            </a:r>
            <a:r>
              <a:rPr lang="zh-CN" altLang="en-US" sz="2000" dirty="0"/>
              <a:t>，</a:t>
            </a:r>
            <a:r>
              <a:rPr lang="en-US" altLang="zh-CN" sz="2000" dirty="0"/>
              <a:t>age</a:t>
            </a:r>
          </a:p>
          <a:p>
            <a:pPr marL="0" indent="0">
              <a:buNone/>
            </a:pPr>
            <a:r>
              <a:rPr lang="en-US" altLang="zh-CN" sz="2000" dirty="0"/>
              <a:t>FROM student </a:t>
            </a:r>
            <a:r>
              <a:rPr lang="en-US" altLang="zh-CN" sz="2000" dirty="0">
                <a:solidFill>
                  <a:srgbClr val="0070C0"/>
                </a:solidFill>
              </a:rPr>
              <a:t>AS</a:t>
            </a:r>
            <a:r>
              <a:rPr lang="en-US" altLang="zh-CN" sz="2000" dirty="0"/>
              <a:t> s1</a:t>
            </a:r>
            <a:r>
              <a:rPr lang="zh-CN" altLang="en-US" sz="2000" dirty="0"/>
              <a:t>，</a:t>
            </a:r>
            <a:r>
              <a:rPr lang="en-US" altLang="zh-CN" sz="2000" dirty="0"/>
              <a:t>student </a:t>
            </a:r>
            <a:r>
              <a:rPr lang="en-US" altLang="zh-CN" sz="2000" dirty="0">
                <a:solidFill>
                  <a:srgbClr val="0070C0"/>
                </a:solidFill>
              </a:rPr>
              <a:t>AS</a:t>
            </a:r>
            <a:r>
              <a:rPr lang="en-US" altLang="zh-CN" sz="2000" dirty="0"/>
              <a:t> s2</a:t>
            </a:r>
          </a:p>
          <a:p>
            <a:pPr marL="0" indent="0">
              <a:buNone/>
            </a:pPr>
            <a:r>
              <a:rPr lang="en-US" altLang="zh-CN" sz="2000" dirty="0"/>
              <a:t>WHERE s1.age &gt; s2.age AND s2.name =‘Jerry’</a:t>
            </a:r>
            <a:r>
              <a:rPr lang="zh-CN" altLang="en-US" sz="20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63608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自然连接与外连接 </a:t>
            </a:r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自然连接</a:t>
            </a:r>
            <a:r>
              <a:rPr lang="en-US" altLang="zh-CN" sz="2400" dirty="0"/>
              <a:t>(NATURAL JOIN)</a:t>
            </a:r>
            <a:r>
              <a:rPr lang="zh-CN" altLang="en-US" sz="2400" dirty="0"/>
              <a:t>：等值连接中把重复属性列去掉</a:t>
            </a:r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外连接：</a:t>
            </a:r>
          </a:p>
          <a:p>
            <a:r>
              <a:rPr lang="zh-CN" altLang="en-US" sz="2400" dirty="0"/>
              <a:t>左外连接</a:t>
            </a:r>
            <a:r>
              <a:rPr lang="en-US" altLang="zh-CN" sz="2400" dirty="0"/>
              <a:t>LEFT [OUTER] JOIN</a:t>
            </a:r>
            <a:r>
              <a:rPr lang="zh-CN" altLang="en-US" sz="2400" dirty="0"/>
              <a:t>，保留左关系的所有元组。</a:t>
            </a:r>
          </a:p>
          <a:p>
            <a:r>
              <a:rPr lang="zh-CN" altLang="en-US" sz="2400" dirty="0"/>
              <a:t>右外连接</a:t>
            </a:r>
            <a:r>
              <a:rPr lang="en-US" altLang="zh-CN" sz="2400" dirty="0"/>
              <a:t>RIGHT [OUTER] JOIN</a:t>
            </a:r>
            <a:r>
              <a:rPr lang="zh-CN" altLang="en-US" sz="2400" dirty="0"/>
              <a:t>，保留右关系的所有元组。</a:t>
            </a:r>
          </a:p>
          <a:p>
            <a:r>
              <a:rPr lang="zh-CN" altLang="en-US" sz="2400" dirty="0"/>
              <a:t>全外连接</a:t>
            </a:r>
            <a:r>
              <a:rPr lang="en-US" altLang="zh-CN" sz="2400" dirty="0"/>
              <a:t>FULL [OUTER] JOIN</a:t>
            </a:r>
            <a:r>
              <a:rPr lang="zh-CN" altLang="en-US" sz="2400" dirty="0"/>
              <a:t>，保留左右两关系的所有元组。 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079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集合运算</a:t>
            </a:r>
          </a:p>
          <a:p>
            <a:pPr marL="0" indent="0">
              <a:buNone/>
            </a:pPr>
            <a:r>
              <a:rPr lang="en-US" altLang="zh-CN" dirty="0"/>
              <a:t>UNION   </a:t>
            </a:r>
            <a:r>
              <a:rPr lang="zh-CN" altLang="en-US" dirty="0"/>
              <a:t>（并）</a:t>
            </a:r>
            <a:r>
              <a:rPr lang="en-US" altLang="zh-CN" dirty="0"/>
              <a:t>INTERSECT </a:t>
            </a:r>
            <a:r>
              <a:rPr lang="zh-CN" altLang="en-US" dirty="0"/>
              <a:t>（交）</a:t>
            </a:r>
            <a:r>
              <a:rPr lang="en-US" altLang="zh-CN" dirty="0"/>
              <a:t>EXCEPT   </a:t>
            </a:r>
            <a:r>
              <a:rPr lang="zh-CN" altLang="en-US" dirty="0"/>
              <a:t>（差）</a:t>
            </a:r>
          </a:p>
          <a:p>
            <a:r>
              <a:rPr lang="zh-CN" altLang="en-US" dirty="0"/>
              <a:t>例：求选修了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号而没有选</a:t>
            </a:r>
            <a:r>
              <a:rPr lang="en-US" altLang="zh-CN" dirty="0"/>
              <a:t>3</a:t>
            </a:r>
            <a:r>
              <a:rPr lang="zh-CN" altLang="en-US" dirty="0"/>
              <a:t>号课程的学生号。</a:t>
            </a:r>
          </a:p>
          <a:p>
            <a:pPr marL="0" indent="0">
              <a:buNone/>
            </a:pPr>
            <a:r>
              <a:rPr lang="en-US" altLang="zh-CN" dirty="0"/>
              <a:t>(SELECT </a:t>
            </a:r>
            <a:r>
              <a:rPr lang="en-US" altLang="zh-CN" dirty="0" err="1"/>
              <a:t>s_no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FROM  Score</a:t>
            </a:r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c_no</a:t>
            </a:r>
            <a:r>
              <a:rPr lang="en-US" altLang="zh-CN" dirty="0"/>
              <a:t> =’1’ OR  </a:t>
            </a:r>
            <a:r>
              <a:rPr lang="en-US" altLang="zh-CN" dirty="0" err="1"/>
              <a:t>c_no</a:t>
            </a:r>
            <a:r>
              <a:rPr lang="en-US" altLang="zh-CN" dirty="0"/>
              <a:t> =’2’)</a:t>
            </a:r>
          </a:p>
          <a:p>
            <a:pPr marL="0" indent="0">
              <a:buNone/>
            </a:pPr>
            <a:r>
              <a:rPr lang="en-US" altLang="zh-CN" dirty="0"/>
              <a:t>          EXCEPT</a:t>
            </a:r>
          </a:p>
          <a:p>
            <a:pPr marL="0" indent="0">
              <a:buNone/>
            </a:pPr>
            <a:r>
              <a:rPr lang="en-US" altLang="zh-CN" dirty="0"/>
              <a:t>	(SELECT </a:t>
            </a:r>
            <a:r>
              <a:rPr lang="en-US" altLang="zh-CN" dirty="0" err="1"/>
              <a:t>s_no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FROM    Score</a:t>
            </a:r>
          </a:p>
          <a:p>
            <a:pPr marL="0" indent="0">
              <a:buNone/>
            </a:pPr>
            <a:r>
              <a:rPr lang="en-US" altLang="zh-CN" dirty="0"/>
              <a:t>	WHERE  </a:t>
            </a:r>
            <a:r>
              <a:rPr lang="en-US" altLang="zh-CN" dirty="0" err="1"/>
              <a:t>c_no</a:t>
            </a:r>
            <a:r>
              <a:rPr lang="en-US" altLang="zh-CN" dirty="0"/>
              <a:t> =‘3’)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8058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folHlink"/>
                </a:solidFill>
              </a:rPr>
              <a:t>插入数据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1" dirty="0"/>
              <a:t>1. </a:t>
            </a:r>
            <a:r>
              <a:rPr lang="zh-CN" altLang="en-US" sz="2000" b="1" dirty="0"/>
              <a:t>插入单个元组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hlink"/>
                </a:solidFill>
              </a:rPr>
              <a:t>格式：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INSERT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      INTO </a:t>
            </a:r>
            <a:r>
              <a:rPr lang="en-US" altLang="zh-CN" sz="2000" b="1" dirty="0">
                <a:latin typeface="宋体" pitchFamily="2" charset="-122"/>
              </a:rPr>
              <a:t>&lt;</a:t>
            </a:r>
            <a:r>
              <a:rPr lang="zh-CN" altLang="en-US" sz="2000" b="1" dirty="0">
                <a:latin typeface="宋体" pitchFamily="2" charset="-122"/>
              </a:rPr>
              <a:t>表名</a:t>
            </a:r>
            <a:r>
              <a:rPr lang="en-US" altLang="zh-CN" sz="2000" b="1" dirty="0">
                <a:latin typeface="宋体" pitchFamily="2" charset="-122"/>
              </a:rPr>
              <a:t>&gt; [</a:t>
            </a: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&lt;</a:t>
            </a:r>
            <a:r>
              <a:rPr lang="zh-CN" altLang="en-US" sz="2000" b="1" dirty="0">
                <a:latin typeface="宋体" pitchFamily="2" charset="-122"/>
              </a:rPr>
              <a:t>属性列</a:t>
            </a:r>
            <a:r>
              <a:rPr lang="en-US" altLang="zh-CN" sz="2000" b="1" dirty="0">
                <a:latin typeface="宋体" pitchFamily="2" charset="-122"/>
              </a:rPr>
              <a:t>1&gt; [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&lt;</a:t>
            </a:r>
            <a:r>
              <a:rPr lang="zh-CN" altLang="en-US" sz="2000" b="1" dirty="0">
                <a:latin typeface="宋体" pitchFamily="2" charset="-122"/>
              </a:rPr>
              <a:t>属性列</a:t>
            </a:r>
            <a:r>
              <a:rPr lang="en-US" altLang="zh-CN" sz="2000" b="1" dirty="0">
                <a:latin typeface="宋体" pitchFamily="2" charset="-122"/>
              </a:rPr>
              <a:t>2&gt;</a:t>
            </a:r>
            <a:r>
              <a:rPr lang="en-US" altLang="zh-CN" sz="2000" b="1" dirty="0">
                <a:latin typeface="Tahoma" panose="020B0604030504040204" pitchFamily="34" charset="0"/>
              </a:rPr>
              <a:t>…</a:t>
            </a:r>
            <a:r>
              <a:rPr lang="en-US" altLang="zh-CN" sz="2000" b="1" dirty="0">
                <a:latin typeface="宋体" pitchFamily="2" charset="-122"/>
              </a:rPr>
              <a:t>)]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   VALUES </a:t>
            </a:r>
            <a:r>
              <a:rPr lang="en-US" altLang="zh-CN" sz="2000" b="1" dirty="0">
                <a:latin typeface="宋体" pitchFamily="2" charset="-122"/>
              </a:rPr>
              <a:t>(&lt;</a:t>
            </a:r>
            <a:r>
              <a:rPr lang="zh-CN" altLang="en-US" sz="2000" b="1" dirty="0">
                <a:latin typeface="宋体" pitchFamily="2" charset="-122"/>
              </a:rPr>
              <a:t>常量</a:t>
            </a:r>
            <a:r>
              <a:rPr lang="en-US" altLang="zh-CN" sz="2000" b="1" dirty="0">
                <a:latin typeface="宋体" pitchFamily="2" charset="-122"/>
              </a:rPr>
              <a:t>1&gt;[,&lt;</a:t>
            </a:r>
            <a:r>
              <a:rPr lang="zh-CN" altLang="en-US" sz="2000" b="1" dirty="0">
                <a:latin typeface="宋体" pitchFamily="2" charset="-122"/>
              </a:rPr>
              <a:t>常量</a:t>
            </a:r>
            <a:r>
              <a:rPr lang="en-US" altLang="zh-CN" sz="2000" b="1" dirty="0">
                <a:latin typeface="宋体" pitchFamily="2" charset="-122"/>
              </a:rPr>
              <a:t>2&gt;]</a:t>
            </a:r>
            <a:r>
              <a:rPr lang="en-US" altLang="zh-CN" sz="2000" b="1" dirty="0">
                <a:latin typeface="Tahoma" panose="020B0604030504040204" pitchFamily="34" charset="0"/>
              </a:rPr>
              <a:t>…</a:t>
            </a:r>
            <a:r>
              <a:rPr lang="en-US" altLang="zh-CN" sz="2000" b="1" dirty="0">
                <a:latin typeface="宋体" pitchFamily="2" charset="-122"/>
              </a:rPr>
              <a:t>);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folHlink"/>
                </a:solidFill>
                <a:latin typeface="宋体" pitchFamily="2" charset="-122"/>
              </a:rPr>
              <a:t>说明</a:t>
            </a:r>
            <a:r>
              <a:rPr lang="zh-CN" altLang="en-US" sz="2000" b="1" dirty="0">
                <a:solidFill>
                  <a:schemeClr val="folHlink"/>
                </a:solidFill>
                <a:latin typeface="宋体" pitchFamily="2" charset="-122"/>
                <a:sym typeface="Wingdings" panose="05000000000000000000" pitchFamily="2" charset="2"/>
              </a:rPr>
              <a:t>：</a:t>
            </a:r>
            <a:endParaRPr lang="en-US" altLang="zh-CN" sz="2000" b="1" dirty="0">
              <a:solidFill>
                <a:schemeClr val="folHlink"/>
              </a:solidFill>
              <a:latin typeface="宋体" pitchFamily="2" charset="-122"/>
              <a:sym typeface="Wingdings" panose="05000000000000000000" pitchFamily="2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latin typeface="宋体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latin typeface="宋体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000" b="1" dirty="0">
                <a:latin typeface="宋体" pitchFamily="2" charset="-122"/>
                <a:sym typeface="Wingdings" panose="05000000000000000000" pitchFamily="2" charset="2"/>
              </a:rPr>
              <a:t>）若插入全部属性，则属性列可省略。</a:t>
            </a:r>
            <a:endParaRPr lang="en-US" altLang="zh-CN" sz="2000" b="1" dirty="0">
              <a:latin typeface="宋体" pitchFamily="2" charset="-122"/>
              <a:sym typeface="Wingdings" panose="05000000000000000000" pitchFamily="2" charset="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latin typeface="宋体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latin typeface="宋体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000" b="1" dirty="0">
                <a:latin typeface="宋体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2000" b="1" dirty="0">
                <a:latin typeface="宋体" pitchFamily="2" charset="-122"/>
              </a:rPr>
              <a:t>表定义中说明为</a:t>
            </a:r>
            <a:r>
              <a:rPr lang="en-US" altLang="zh-CN" sz="2000" b="1" dirty="0">
                <a:latin typeface="宋体" pitchFamily="2" charset="-122"/>
              </a:rPr>
              <a:t>NOT NULL</a:t>
            </a:r>
            <a:r>
              <a:rPr lang="zh-CN" altLang="en-US" sz="2000" b="1" dirty="0">
                <a:latin typeface="宋体" pitchFamily="2" charset="-122"/>
              </a:rPr>
              <a:t>的列不能取空值。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）属性值与相对应的属性列的数据类型要匹配。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）向参照表中插入元组，关系系统自动支持：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·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000" b="1" dirty="0"/>
              <a:t>实体完整性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/>
              <a:t>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·</a:t>
            </a:r>
            <a:r>
              <a:rPr lang="en-US" altLang="zh-CN" sz="2000" b="1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000" b="1" dirty="0"/>
              <a:t>参照完整性</a:t>
            </a:r>
          </a:p>
        </p:txBody>
      </p:sp>
    </p:spTree>
    <p:extLst>
      <p:ext uri="{BB962C8B-B14F-4D97-AF65-F5344CB8AC3E}">
        <p14:creationId xmlns:p14="http://schemas.microsoft.com/office/powerpoint/2010/main" val="755525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800080"/>
                </a:solidFill>
              </a:rPr>
              <a:t>插入子查询结果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格式：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INSERT</a:t>
            </a:r>
            <a:r>
              <a:rPr lang="en-US" altLang="zh-CN" sz="2000" b="1" dirty="0">
                <a:latin typeface="宋体" pitchFamily="2" charset="-122"/>
              </a:rPr>
              <a:t>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INTO</a:t>
            </a:r>
            <a:r>
              <a:rPr lang="en-US" altLang="zh-CN" sz="2000" b="1" dirty="0">
                <a:latin typeface="宋体" pitchFamily="2" charset="-122"/>
              </a:rPr>
              <a:t> &lt;</a:t>
            </a:r>
            <a:r>
              <a:rPr lang="zh-CN" altLang="en-US" sz="2000" b="1" dirty="0">
                <a:latin typeface="宋体" pitchFamily="2" charset="-122"/>
              </a:rPr>
              <a:t>表名</a:t>
            </a:r>
            <a:r>
              <a:rPr lang="en-US" altLang="zh-CN" sz="2000" b="1" dirty="0">
                <a:latin typeface="宋体" pitchFamily="2" charset="-122"/>
              </a:rPr>
              <a:t>&gt; [(&lt;</a:t>
            </a:r>
            <a:r>
              <a:rPr lang="zh-CN" altLang="en-US" sz="2000" b="1" dirty="0">
                <a:latin typeface="宋体" pitchFamily="2" charset="-122"/>
              </a:rPr>
              <a:t>属性列</a:t>
            </a:r>
            <a:r>
              <a:rPr lang="en-US" altLang="zh-CN" sz="2000" b="1" dirty="0">
                <a:latin typeface="宋体" pitchFamily="2" charset="-122"/>
              </a:rPr>
              <a:t>1&gt;[,&lt;</a:t>
            </a:r>
            <a:r>
              <a:rPr lang="zh-CN" altLang="en-US" sz="2000" b="1" dirty="0">
                <a:latin typeface="宋体" pitchFamily="2" charset="-122"/>
              </a:rPr>
              <a:t>属性列</a:t>
            </a:r>
            <a:r>
              <a:rPr lang="en-US" altLang="zh-CN" sz="2000" b="1" dirty="0">
                <a:latin typeface="宋体" pitchFamily="2" charset="-122"/>
              </a:rPr>
              <a:t>2&gt;</a:t>
            </a:r>
            <a:r>
              <a:rPr lang="en-US" altLang="zh-CN" sz="2000" b="1" dirty="0">
                <a:latin typeface="Tahoma" panose="020B0604030504040204" pitchFamily="34" charset="0"/>
              </a:rPr>
              <a:t>…</a:t>
            </a:r>
            <a:r>
              <a:rPr lang="en-US" altLang="zh-CN" sz="2000" b="1" dirty="0">
                <a:latin typeface="宋体" pitchFamily="2" charset="-122"/>
              </a:rPr>
              <a:t>)]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  </a:t>
            </a:r>
            <a:r>
              <a:rPr lang="zh-CN" altLang="en-US" sz="2000" b="1" dirty="0">
                <a:latin typeface="宋体" pitchFamily="2" charset="-122"/>
              </a:rPr>
              <a:t>子查询；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18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宋体" pitchFamily="2" charset="-122"/>
              </a:rPr>
              <a:t>修改数据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格式：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UPDATE</a:t>
            </a:r>
            <a:r>
              <a:rPr lang="en-US" altLang="zh-CN" sz="2000" b="1" dirty="0">
                <a:latin typeface="宋体" pitchFamily="2" charset="-122"/>
              </a:rPr>
              <a:t> &lt;</a:t>
            </a:r>
            <a:r>
              <a:rPr lang="zh-CN" altLang="en-US" sz="2000" b="1" dirty="0">
                <a:latin typeface="宋体" pitchFamily="2" charset="-122"/>
              </a:rPr>
              <a:t>表名</a:t>
            </a:r>
            <a:r>
              <a:rPr lang="en-US" altLang="zh-CN" sz="2000" b="1" dirty="0">
                <a:latin typeface="宋体" pitchFamily="2" charset="-122"/>
              </a:rPr>
              <a:t>&gt;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      SET </a:t>
            </a:r>
            <a:r>
              <a:rPr lang="en-US" altLang="zh-CN" sz="2000" b="1" dirty="0">
                <a:latin typeface="宋体" pitchFamily="2" charset="-122"/>
              </a:rPr>
              <a:t>&lt;</a:t>
            </a:r>
            <a:r>
              <a:rPr lang="zh-CN" altLang="en-US" sz="2000" b="1" dirty="0">
                <a:latin typeface="宋体" pitchFamily="2" charset="-122"/>
              </a:rPr>
              <a:t>列名</a:t>
            </a:r>
            <a:r>
              <a:rPr lang="en-US" altLang="zh-CN" sz="2000" b="1" dirty="0">
                <a:latin typeface="宋体" pitchFamily="2" charset="-122"/>
              </a:rPr>
              <a:t>&gt;=&lt;</a:t>
            </a:r>
            <a:r>
              <a:rPr lang="zh-CN" altLang="en-US" sz="2000" b="1" dirty="0">
                <a:latin typeface="宋体" pitchFamily="2" charset="-122"/>
              </a:rPr>
              <a:t>表达式</a:t>
            </a:r>
            <a:r>
              <a:rPr lang="en-US" altLang="zh-CN" sz="2000" b="1" dirty="0">
                <a:latin typeface="宋体" pitchFamily="2" charset="-122"/>
              </a:rPr>
              <a:t>&gt;[,&lt;</a:t>
            </a:r>
            <a:r>
              <a:rPr lang="zh-CN" altLang="en-US" sz="2000" b="1" dirty="0">
                <a:latin typeface="宋体" pitchFamily="2" charset="-122"/>
              </a:rPr>
              <a:t>列名</a:t>
            </a:r>
            <a:r>
              <a:rPr lang="en-US" altLang="zh-CN" sz="2000" b="1" dirty="0">
                <a:latin typeface="宋体" pitchFamily="2" charset="-122"/>
              </a:rPr>
              <a:t>&gt;=&lt;</a:t>
            </a:r>
            <a:r>
              <a:rPr lang="zh-CN" altLang="en-US" sz="2000" b="1" dirty="0">
                <a:latin typeface="宋体" pitchFamily="2" charset="-122"/>
              </a:rPr>
              <a:t>表达式</a:t>
            </a:r>
            <a:r>
              <a:rPr lang="en-US" altLang="zh-CN" sz="2000" b="1" dirty="0">
                <a:latin typeface="宋体" pitchFamily="2" charset="-122"/>
              </a:rPr>
              <a:t>&gt;]</a:t>
            </a:r>
            <a:r>
              <a:rPr lang="en-US" altLang="zh-CN" sz="2000" b="1" dirty="0">
                <a:latin typeface="Tahoma" panose="020B0604030504040204" pitchFamily="34" charset="0"/>
              </a:rPr>
              <a:t>…</a:t>
            </a:r>
            <a:endParaRPr lang="en-US" altLang="zh-CN" sz="2000" b="1" dirty="0">
              <a:latin typeface="宋体" pitchFamily="2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  [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WHERE</a:t>
            </a:r>
            <a:r>
              <a:rPr lang="en-US" altLang="zh-CN" sz="2000" b="1" dirty="0">
                <a:latin typeface="宋体" pitchFamily="2" charset="-122"/>
              </a:rPr>
              <a:t> &lt;</a:t>
            </a:r>
            <a:r>
              <a:rPr lang="zh-CN" altLang="en-US" sz="2000" b="1" dirty="0">
                <a:latin typeface="宋体" pitchFamily="2" charset="-122"/>
              </a:rPr>
              <a:t>条件</a:t>
            </a:r>
            <a:r>
              <a:rPr lang="en-US" altLang="zh-CN" sz="2000" b="1" dirty="0">
                <a:latin typeface="宋体" pitchFamily="2" charset="-122"/>
              </a:rPr>
              <a:t>&gt;];</a:t>
            </a:r>
            <a:br>
              <a:rPr lang="en-US" altLang="zh-CN" sz="2000" b="1" dirty="0">
                <a:latin typeface="宋体" pitchFamily="2" charset="-122"/>
              </a:rPr>
            </a:br>
            <a:br>
              <a:rPr lang="en-US" altLang="zh-CN" sz="2000" b="1" dirty="0">
                <a:latin typeface="宋体" pitchFamily="2" charset="-122"/>
              </a:rPr>
            </a:br>
            <a:r>
              <a:rPr lang="en-US" altLang="zh-CN" sz="2000" b="1" dirty="0">
                <a:latin typeface="宋体" pitchFamily="2" charset="-122"/>
              </a:rPr>
              <a:t>      update &lt;</a:t>
            </a:r>
            <a:r>
              <a:rPr lang="en-US" altLang="zh-CN" sz="2000" b="1" dirty="0" err="1">
                <a:latin typeface="宋体" pitchFamily="2" charset="-122"/>
              </a:rPr>
              <a:t>table_name</a:t>
            </a:r>
            <a:r>
              <a:rPr lang="en-US" altLang="zh-CN" sz="2000" b="1" dirty="0">
                <a:latin typeface="宋体" pitchFamily="2" charset="-122"/>
              </a:rPr>
              <a:t>&gt; set &lt;column1,column2…&gt;= sub selection </a:t>
            </a:r>
            <a:br>
              <a:rPr lang="en-US" altLang="zh-CN" sz="2000" b="1" dirty="0">
                <a:latin typeface="宋体" pitchFamily="2" charset="-122"/>
              </a:rPr>
            </a:br>
            <a:r>
              <a:rPr lang="en-US" altLang="zh-CN" sz="2000" b="1" dirty="0">
                <a:latin typeface="宋体" pitchFamily="2" charset="-122"/>
              </a:rPr>
              <a:t>	[where&lt;condition&gt;]</a:t>
            </a:r>
          </a:p>
          <a:p>
            <a:pPr eaLnBrk="1" hangingPunct="1">
              <a:lnSpc>
                <a:spcPct val="8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330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交互式</a:t>
            </a:r>
            <a:r>
              <a:rPr lang="en-US" altLang="zh-CN" dirty="0"/>
              <a:t>SQL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C8484FE-8F6D-4EE0-A4F5-1D52C4305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1707654"/>
            <a:ext cx="4896544" cy="2160240"/>
          </a:xfrm>
        </p:spPr>
        <p:txBody>
          <a:bodyPr/>
          <a:lstStyle/>
          <a:p>
            <a:r>
              <a:rPr lang="en-US" altLang="zh-CN" dirty="0"/>
              <a:t>DDL</a:t>
            </a:r>
            <a:r>
              <a:rPr lang="zh-CN" altLang="en-US" dirty="0"/>
              <a:t>与</a:t>
            </a:r>
            <a:r>
              <a:rPr lang="en-US" altLang="zh-CN" dirty="0"/>
              <a:t>DML</a:t>
            </a:r>
          </a:p>
          <a:p>
            <a:r>
              <a:rPr lang="en-US" altLang="zh-CN" dirty="0"/>
              <a:t>DML</a:t>
            </a:r>
            <a:r>
              <a:rPr lang="zh-CN" altLang="en-US" dirty="0"/>
              <a:t>语句介绍与使用</a:t>
            </a:r>
            <a:endParaRPr lang="en-US" altLang="zh-CN" dirty="0"/>
          </a:p>
          <a:p>
            <a:r>
              <a:rPr lang="zh-CN" altLang="en-US" dirty="0"/>
              <a:t>实验示范</a:t>
            </a:r>
            <a:endParaRPr lang="en-US" altLang="zh-CN" dirty="0"/>
          </a:p>
          <a:p>
            <a:r>
              <a:rPr lang="zh-CN" altLang="en-US" dirty="0"/>
              <a:t>上机练习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918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9582"/>
            <a:ext cx="7416824" cy="3456384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宋体" pitchFamily="2" charset="-122"/>
              </a:rPr>
              <a:t>删除数据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</a:rPr>
              <a:t>格式：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DELETE 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FROM</a:t>
            </a:r>
            <a:r>
              <a:rPr lang="en-US" altLang="zh-CN" sz="2000" b="1" dirty="0">
                <a:latin typeface="宋体" pitchFamily="2" charset="-122"/>
              </a:rPr>
              <a:t> &lt;</a:t>
            </a:r>
            <a:r>
              <a:rPr lang="zh-CN" altLang="en-US" sz="2000" b="1" dirty="0">
                <a:latin typeface="宋体" pitchFamily="2" charset="-122"/>
              </a:rPr>
              <a:t>表名</a:t>
            </a:r>
            <a:r>
              <a:rPr lang="en-US" altLang="zh-CN" sz="2000" b="1" dirty="0">
                <a:latin typeface="宋体" pitchFamily="2" charset="-122"/>
              </a:rPr>
              <a:t>&gt;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      [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WHERE</a:t>
            </a:r>
            <a:r>
              <a:rPr lang="en-US" altLang="zh-CN" sz="2000" b="1" dirty="0">
                <a:latin typeface="宋体" pitchFamily="2" charset="-122"/>
              </a:rPr>
              <a:t> &lt;</a:t>
            </a:r>
            <a:r>
              <a:rPr lang="zh-CN" altLang="en-US" sz="2000" b="1" dirty="0">
                <a:latin typeface="宋体" pitchFamily="2" charset="-122"/>
              </a:rPr>
              <a:t>条件</a:t>
            </a:r>
            <a:r>
              <a:rPr lang="en-US" altLang="zh-CN" sz="2000" b="1" dirty="0">
                <a:latin typeface="宋体" pitchFamily="2" charset="-122"/>
              </a:rPr>
              <a:t>&gt;];</a:t>
            </a:r>
            <a:endParaRPr lang="en-US" altLang="zh-CN" sz="2000" b="1" dirty="0">
              <a:solidFill>
                <a:schemeClr val="hlink"/>
              </a:solidFill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371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15566"/>
            <a:ext cx="7776864" cy="4032448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folHlink"/>
                </a:solidFill>
                <a:latin typeface="宋体" pitchFamily="2" charset="-122"/>
              </a:rPr>
              <a:t>创建与使用视图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1. </a:t>
            </a:r>
            <a:r>
              <a:rPr lang="zh-CN" altLang="en-US" sz="1600" b="1" dirty="0">
                <a:latin typeface="宋体" pitchFamily="2" charset="-122"/>
              </a:rPr>
              <a:t>创建</a:t>
            </a:r>
            <a:r>
              <a:rPr lang="zh-CN" altLang="en-US" sz="1600" b="1" dirty="0"/>
              <a:t>视图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/>
              <a:t>一般格式：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600" b="1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CREATE</a:t>
            </a:r>
            <a:r>
              <a:rPr lang="en-US" altLang="zh-CN" sz="1600" b="1" dirty="0"/>
              <a:t>  </a:t>
            </a:r>
            <a:r>
              <a:rPr lang="en-US" altLang="zh-CN" sz="1600" b="1" dirty="0">
                <a:solidFill>
                  <a:srgbClr val="FF0000"/>
                </a:solidFill>
              </a:rPr>
              <a:t>VIEW</a:t>
            </a:r>
            <a:r>
              <a:rPr lang="en-US" altLang="zh-CN" sz="1600" b="1" dirty="0"/>
              <a:t>  &lt;</a:t>
            </a:r>
            <a:r>
              <a:rPr lang="zh-CN" altLang="en-US" sz="1600" b="1" dirty="0"/>
              <a:t>视图名</a:t>
            </a:r>
            <a:r>
              <a:rPr lang="en-US" altLang="zh-CN" sz="1600" b="1" dirty="0"/>
              <a:t>&gt;  [(&lt;</a:t>
            </a:r>
            <a:r>
              <a:rPr lang="zh-CN" altLang="en-US" sz="1600" b="1" dirty="0"/>
              <a:t>视图列名</a:t>
            </a:r>
            <a:r>
              <a:rPr lang="en-US" altLang="zh-CN" sz="1600" b="1" dirty="0"/>
              <a:t>&gt;[,&lt;</a:t>
            </a:r>
            <a:r>
              <a:rPr lang="zh-CN" altLang="en-US" sz="1600" b="1" dirty="0"/>
              <a:t>视图列名</a:t>
            </a:r>
            <a:r>
              <a:rPr lang="en-US" altLang="zh-CN" sz="1600" b="1" dirty="0"/>
              <a:t>&gt;]…)]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AS</a:t>
            </a:r>
            <a:r>
              <a:rPr lang="en-US" altLang="zh-CN" sz="1600" b="1" dirty="0"/>
              <a:t> &lt;</a:t>
            </a:r>
            <a:r>
              <a:rPr lang="zh-CN" altLang="en-US" sz="1600" b="1" dirty="0">
                <a:solidFill>
                  <a:schemeClr val="hlink"/>
                </a:solidFill>
              </a:rPr>
              <a:t>子查询</a:t>
            </a:r>
            <a:r>
              <a:rPr lang="en-US" altLang="zh-CN" sz="1600" b="1" dirty="0"/>
              <a:t>&gt;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    [</a:t>
            </a:r>
            <a:r>
              <a:rPr lang="en-US" altLang="zh-CN" sz="1600" b="1" dirty="0">
                <a:solidFill>
                  <a:srgbClr val="FF0000"/>
                </a:solidFill>
              </a:rPr>
              <a:t>WITH  CHECK  OPTION</a:t>
            </a:r>
            <a:r>
              <a:rPr lang="en-US" altLang="zh-CN" sz="1600" b="1" dirty="0"/>
              <a:t>]</a:t>
            </a:r>
            <a:r>
              <a:rPr lang="zh-CN" altLang="en-US" sz="1600" b="1" dirty="0"/>
              <a:t>；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/>
              <a:t>其中：子查询可以是任意复杂的</a:t>
            </a:r>
            <a:r>
              <a:rPr lang="en-US" altLang="zh-CN" sz="1600" b="1" dirty="0"/>
              <a:t>SELECT</a:t>
            </a:r>
            <a:r>
              <a:rPr lang="zh-CN" altLang="en-US" sz="1600" b="1" dirty="0"/>
              <a:t>语句，但通常不允许含有</a:t>
            </a:r>
            <a:endParaRPr lang="en-US" altLang="zh-CN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600" b="1" dirty="0"/>
              <a:t>ORDER BY</a:t>
            </a:r>
            <a:r>
              <a:rPr lang="zh-CN" altLang="en-US" sz="1600" b="1" dirty="0"/>
              <a:t>子句和</a:t>
            </a:r>
            <a:r>
              <a:rPr lang="en-US" altLang="zh-CN" sz="1600" b="1" dirty="0"/>
              <a:t>DISTINCT</a:t>
            </a:r>
            <a:r>
              <a:rPr lang="zh-CN" altLang="en-US" sz="1600" b="1" dirty="0"/>
              <a:t>短语。 </a:t>
            </a:r>
            <a:br>
              <a:rPr lang="zh-CN" altLang="en-US" sz="1600" b="1" dirty="0"/>
            </a:br>
            <a:r>
              <a:rPr lang="en-US" altLang="zh-CN" sz="1600" b="1" dirty="0"/>
              <a:t>WITH CHECK OPTION</a:t>
            </a:r>
            <a:r>
              <a:rPr lang="zh-CN" altLang="en-US" sz="1600" b="1" dirty="0"/>
              <a:t>表示对视图进行</a:t>
            </a:r>
            <a:r>
              <a:rPr lang="en-US" altLang="zh-CN" sz="1600" b="1" dirty="0"/>
              <a:t>UPDATE</a:t>
            </a:r>
            <a:r>
              <a:rPr lang="zh-CN" altLang="en-US" sz="1600" b="1" dirty="0"/>
              <a:t>、 </a:t>
            </a:r>
            <a:r>
              <a:rPr lang="en-US" altLang="zh-CN" sz="1600" b="1" dirty="0"/>
              <a:t>INSERT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DELETE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/>
              <a:t>操作时要保证更新、插入或删除的行满足视图定义中的谓词条件（即子</a:t>
            </a:r>
            <a:endParaRPr lang="en-US" altLang="zh-CN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/>
              <a:t>查询中的条件表达式）。</a:t>
            </a:r>
            <a:br>
              <a:rPr lang="zh-CN" altLang="en-US" sz="1600" b="1" dirty="0"/>
            </a:br>
            <a:endParaRPr lang="zh-CN" altLang="en-US" sz="1600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hlink"/>
                </a:solidFill>
              </a:rPr>
              <a:t>作用：</a:t>
            </a:r>
            <a:endParaRPr lang="zh-CN" altLang="en-US" sz="1600" b="1" dirty="0">
              <a:solidFill>
                <a:schemeClr val="hlink"/>
              </a:solidFill>
              <a:latin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latin typeface="+mn-ea"/>
              </a:rPr>
              <a:t>   </a:t>
            </a:r>
            <a:r>
              <a:rPr lang="zh-CN" altLang="en-US" sz="1600" dirty="0">
                <a:latin typeface="+mn-ea"/>
              </a:rPr>
              <a:t>命名一个视图，</a:t>
            </a:r>
            <a:r>
              <a:rPr lang="en-US" altLang="zh-CN" sz="1600" dirty="0">
                <a:latin typeface="+mn-ea"/>
              </a:rPr>
              <a:t>AS</a:t>
            </a:r>
            <a:r>
              <a:rPr lang="zh-CN" altLang="en-US" sz="1600" dirty="0">
                <a:latin typeface="+mn-ea"/>
              </a:rPr>
              <a:t>子句定义每次查看视图时将看到的数据，在任何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1600" dirty="0">
              <a:latin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+mn-ea"/>
              </a:rPr>
              <a:t>   时刻，视图的数据由对其查询定义求值的结果行构成。</a:t>
            </a:r>
          </a:p>
        </p:txBody>
      </p:sp>
    </p:spTree>
    <p:extLst>
      <p:ext uri="{BB962C8B-B14F-4D97-AF65-F5344CB8AC3E}">
        <p14:creationId xmlns:p14="http://schemas.microsoft.com/office/powerpoint/2010/main" val="3196252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15566"/>
            <a:ext cx="7776864" cy="403244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chemeClr val="folHlink"/>
                </a:solidFill>
              </a:rPr>
              <a:t>删除视图</a:t>
            </a:r>
            <a:r>
              <a:rPr lang="zh-CN" altLang="en-US" sz="1800" dirty="0"/>
              <a:t>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latin typeface="宋体" pitchFamily="2" charset="-122"/>
              </a:rPr>
              <a:t>DROP VIEW &lt;</a:t>
            </a:r>
            <a:r>
              <a:rPr lang="zh-CN" altLang="en-US" sz="1800" b="1" dirty="0">
                <a:latin typeface="宋体" pitchFamily="2" charset="-122"/>
              </a:rPr>
              <a:t>视图名</a:t>
            </a:r>
            <a:r>
              <a:rPr lang="en-US" altLang="zh-CN" sz="1800" b="1" dirty="0">
                <a:latin typeface="宋体" pitchFamily="2" charset="-122"/>
              </a:rPr>
              <a:t>&gt;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latin typeface="宋体" pitchFamily="2" charset="-122"/>
              </a:rPr>
              <a:t>[CASCADE | RESTRICT]</a:t>
            </a:r>
            <a:r>
              <a:rPr lang="en-US" altLang="zh-CN" sz="1800" dirty="0"/>
              <a:t>   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chemeClr val="hlink"/>
                </a:solidFill>
              </a:rPr>
              <a:t>注意</a:t>
            </a:r>
            <a:r>
              <a:rPr lang="zh-CN" altLang="en-US" sz="1800" dirty="0"/>
              <a:t>：</a:t>
            </a: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defRPr/>
            </a:pPr>
            <a:r>
              <a:rPr lang="zh-CN" altLang="en-US" sz="1800" b="1" dirty="0">
                <a:latin typeface="宋体" pitchFamily="2" charset="-122"/>
              </a:rPr>
              <a:t>视图删除后，视图的定义将从数据字典中自动删除。但要删除该视图导出的其他视图应用</a:t>
            </a:r>
            <a:r>
              <a:rPr lang="en-US" altLang="zh-CN" sz="1800" b="1" dirty="0">
                <a:solidFill>
                  <a:srgbClr val="800000"/>
                </a:solidFill>
                <a:latin typeface="宋体" pitchFamily="2" charset="-122"/>
              </a:rPr>
              <a:t>CASCADE </a:t>
            </a:r>
            <a:r>
              <a:rPr lang="zh-CN" altLang="en-US" sz="1800" b="1" dirty="0">
                <a:solidFill>
                  <a:srgbClr val="800000"/>
                </a:solidFill>
                <a:latin typeface="宋体" pitchFamily="2" charset="-122"/>
              </a:rPr>
              <a:t>。</a:t>
            </a:r>
            <a:endParaRPr lang="en-US" altLang="zh-CN" sz="1800" b="1" dirty="0">
              <a:solidFill>
                <a:srgbClr val="800000"/>
              </a:solidFill>
              <a:latin typeface="宋体" pitchFamily="2" charset="-122"/>
            </a:endParaRP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defRPr/>
            </a:pPr>
            <a:endParaRPr lang="en-US" altLang="zh-CN" sz="1800" b="1" dirty="0">
              <a:solidFill>
                <a:srgbClr val="800000"/>
              </a:solidFill>
              <a:latin typeface="宋体" pitchFamily="2" charset="-122"/>
            </a:endParaRP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defRPr/>
            </a:pPr>
            <a:endParaRPr lang="en-US" altLang="zh-CN" sz="1800" b="1" dirty="0">
              <a:solidFill>
                <a:srgbClr val="800000"/>
              </a:solidFill>
              <a:latin typeface="宋体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800" b="1" dirty="0">
                <a:solidFill>
                  <a:schemeClr val="folHlink"/>
                </a:solidFill>
                <a:latin typeface="宋体" pitchFamily="2" charset="-122"/>
              </a:rPr>
              <a:t>查询视图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latin typeface="宋体" pitchFamily="2" charset="-122"/>
              </a:rPr>
              <a:t>视图定义后，用户就可以象对基本表进行查询一样对视图进行查询了。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5529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VIEW</a:t>
            </a:r>
            <a:r>
              <a:rPr lang="zh-CN" altLang="en-US" dirty="0"/>
              <a:t>举例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A41CC730-8735-4667-B684-38BEBFF83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98" y="771550"/>
            <a:ext cx="6810003" cy="41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51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96DBE7A-0F55-417D-9CD2-1F846B94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15566"/>
            <a:ext cx="7416824" cy="38164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四张表：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students1</a:t>
            </a:r>
            <a:r>
              <a:rPr lang="en-US" altLang="zh-CN" sz="2000" dirty="0"/>
              <a:t>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gender</a:t>
            </a:r>
            <a:r>
              <a:rPr lang="zh-CN" altLang="en-US" sz="2000" dirty="0"/>
              <a:t>，</a:t>
            </a:r>
            <a:r>
              <a:rPr lang="en-US" altLang="zh-CN" sz="2000" dirty="0"/>
              <a:t>age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courses1</a:t>
            </a:r>
            <a:r>
              <a:rPr lang="en-US" altLang="zh-CN" sz="2000" dirty="0"/>
              <a:t>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credit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)【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:</a:t>
            </a:r>
            <a:r>
              <a:rPr lang="zh-CN" altLang="en-US" sz="2000" dirty="0"/>
              <a:t>系编号</a:t>
            </a:r>
            <a:r>
              <a:rPr lang="en-US" altLang="zh-CN" sz="2000" dirty="0"/>
              <a:t>】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scores1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s_no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c_no</a:t>
            </a:r>
            <a:r>
              <a:rPr lang="zh-CN" altLang="en-US" sz="2000" dirty="0"/>
              <a:t>，</a:t>
            </a:r>
            <a:r>
              <a:rPr lang="en-US" altLang="zh-CN" sz="2000" dirty="0"/>
              <a:t>score)【</a:t>
            </a:r>
            <a:r>
              <a:rPr lang="en-US" altLang="zh-CN" sz="2000" dirty="0" err="1"/>
              <a:t>s_no</a:t>
            </a:r>
            <a:r>
              <a:rPr lang="en-US" altLang="zh-CN" sz="2000" dirty="0"/>
              <a:t>:</a:t>
            </a:r>
            <a:r>
              <a:rPr lang="zh-CN" altLang="en-US" sz="2000" dirty="0"/>
              <a:t>学生学号，</a:t>
            </a:r>
            <a:r>
              <a:rPr lang="en-US" altLang="zh-CN" sz="2000" dirty="0" err="1"/>
              <a:t>c_no</a:t>
            </a:r>
            <a:r>
              <a:rPr lang="en-US" altLang="zh-CN" sz="2000" dirty="0"/>
              <a:t>:</a:t>
            </a:r>
            <a:r>
              <a:rPr lang="zh-CN" altLang="en-US" sz="2000" dirty="0"/>
              <a:t>课程号</a:t>
            </a:r>
            <a:r>
              <a:rPr lang="en-US" altLang="zh-CN" sz="2000" dirty="0"/>
              <a:t>】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0070C0"/>
                </a:solidFill>
              </a:rPr>
              <a:t>depts1</a:t>
            </a:r>
            <a:r>
              <a:rPr lang="en-US" altLang="zh-CN" sz="2000" dirty="0"/>
              <a:t>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name) </a:t>
            </a:r>
          </a:p>
          <a:p>
            <a:endParaRPr lang="en-US" altLang="zh-CN" sz="2000" dirty="0"/>
          </a:p>
          <a:p>
            <a:r>
              <a:rPr lang="zh-CN" altLang="en-US" sz="2000" dirty="0"/>
              <a:t>注意每一列的列名，不要混淆。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79083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C2D2CA-4177-49F3-850E-D77D35D8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71" y="987574"/>
            <a:ext cx="3876190" cy="10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EDB1BA-90A9-4703-9E84-AA0E5E096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71" y="2358106"/>
            <a:ext cx="4761905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53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5DB4C9-244C-41C1-9026-4CB3F37DE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0" y="776507"/>
            <a:ext cx="3923809" cy="1923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CFA2F9-B7DD-4EF7-9C78-22927DFC7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30" y="2859782"/>
            <a:ext cx="4066667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63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8322F4-D536-4B7A-AF7C-913FE547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86035"/>
            <a:ext cx="7876190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91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210413-3D8B-4B2F-A307-FEDC83C7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3" y="1059582"/>
            <a:ext cx="8733333" cy="22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EE4A1B-3113-4B0D-9918-2C621DC9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09" y="3867894"/>
            <a:ext cx="2571429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27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96DBE7A-0F55-417D-9CD2-1F846B94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15566"/>
            <a:ext cx="7416824" cy="38164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/>
              <a:t>NO.1 </a:t>
            </a:r>
            <a:r>
              <a:rPr lang="zh-CN" altLang="en-US" sz="2000" dirty="0"/>
              <a:t>查所有年龄在</a:t>
            </a:r>
            <a:r>
              <a:rPr lang="en-US" altLang="zh-CN" sz="2000" dirty="0"/>
              <a:t>21</a:t>
            </a:r>
            <a:r>
              <a:rPr lang="zh-CN" altLang="en-US" sz="2000" dirty="0"/>
              <a:t>岁以下的学生姓名及其年龄（使用比较运算符）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NO.2 </a:t>
            </a:r>
            <a:r>
              <a:rPr lang="zh-CN" altLang="en-US" sz="2000" dirty="0"/>
              <a:t>查询选</a:t>
            </a:r>
            <a:r>
              <a:rPr lang="en-US" altLang="zh-CN" sz="2000" dirty="0"/>
              <a:t>2</a:t>
            </a:r>
            <a:r>
              <a:rPr lang="zh-CN" altLang="en-US" sz="2000" dirty="0"/>
              <a:t>号课程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s_no</a:t>
            </a:r>
            <a:r>
              <a:rPr lang="en-US" altLang="zh-CN" sz="2000" dirty="0"/>
              <a:t>='2')</a:t>
            </a:r>
            <a:r>
              <a:rPr lang="zh-CN" altLang="en-US" sz="2000" dirty="0"/>
              <a:t>且成绩在</a:t>
            </a:r>
            <a:r>
              <a:rPr lang="en-US" altLang="zh-CN" sz="2000" dirty="0"/>
              <a:t>80--90</a:t>
            </a:r>
            <a:r>
              <a:rPr lang="zh-CN" altLang="en-US" sz="2000" dirty="0"/>
              <a:t>的学生号。</a:t>
            </a:r>
            <a:r>
              <a:rPr lang="en-US" altLang="zh-CN" sz="2000" dirty="0"/>
              <a:t>(BETWEEN  … AND …   )</a:t>
            </a:r>
          </a:p>
          <a:p>
            <a:pPr marL="0" indent="0">
              <a:buNone/>
            </a:pPr>
            <a:r>
              <a:rPr lang="en-US" altLang="zh-CN" sz="2000" dirty="0"/>
              <a:t>	 </a:t>
            </a:r>
          </a:p>
          <a:p>
            <a:endParaRPr lang="en-US" altLang="zh-CN" sz="2000" dirty="0"/>
          </a:p>
          <a:p>
            <a:r>
              <a:rPr lang="en-US" altLang="zh-CN" sz="2000" dirty="0"/>
              <a:t>NO.3 </a:t>
            </a:r>
            <a:r>
              <a:rPr lang="zh-CN" altLang="en-US" sz="2000" dirty="0"/>
              <a:t>查姓名第二个字母是</a:t>
            </a:r>
            <a:r>
              <a:rPr lang="en-US" altLang="zh-CN" sz="2000" dirty="0"/>
              <a:t>'e'</a:t>
            </a:r>
            <a:r>
              <a:rPr lang="zh-CN" altLang="en-US" sz="2000" dirty="0"/>
              <a:t>的学生姓名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NO.4  </a:t>
            </a:r>
            <a:r>
              <a:rPr lang="zh-CN" altLang="en-US" sz="2000" dirty="0"/>
              <a:t>查询全体男学生的学号、系、年龄结果按所在的系升序排列，同一系中的学生按年龄降序排列。</a:t>
            </a:r>
          </a:p>
        </p:txBody>
      </p:sp>
    </p:spTree>
    <p:extLst>
      <p:ext uri="{BB962C8B-B14F-4D97-AF65-F5344CB8AC3E}">
        <p14:creationId xmlns:p14="http://schemas.microsoft.com/office/powerpoint/2010/main" val="379425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C271-4BE4-44E4-BE8C-27D151E4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回顾：表的建立和删除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299DDD-E9CC-4E97-9F17-FDDF3EB9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47" y="771550"/>
            <a:ext cx="4599305" cy="42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70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96DBE7A-0F55-417D-9CD2-1F846B94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87574"/>
            <a:ext cx="8208912" cy="381642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NO.5  </a:t>
            </a:r>
            <a:r>
              <a:rPr lang="zh-CN" altLang="en-US" sz="2000" dirty="0"/>
              <a:t>查询女学生的总人数和平均年龄。    	</a:t>
            </a:r>
          </a:p>
          <a:p>
            <a:endParaRPr lang="zh-CN" altLang="en-US" sz="2000" dirty="0"/>
          </a:p>
          <a:p>
            <a:r>
              <a:rPr lang="en-US" altLang="zh-CN" sz="2000" dirty="0"/>
              <a:t>NO.6  </a:t>
            </a:r>
            <a:r>
              <a:rPr lang="zh-CN" altLang="en-US" sz="2000" dirty="0"/>
              <a:t>查询选修</a:t>
            </a:r>
            <a:r>
              <a:rPr lang="en-US" altLang="zh-CN" sz="2000" dirty="0"/>
              <a:t>3</a:t>
            </a:r>
            <a:r>
              <a:rPr lang="zh-CN" altLang="en-US" sz="2000" dirty="0"/>
              <a:t>号课程并及格</a:t>
            </a:r>
            <a:r>
              <a:rPr lang="en-US" altLang="zh-CN" sz="2000" dirty="0"/>
              <a:t>【</a:t>
            </a:r>
            <a:r>
              <a:rPr lang="zh-CN" altLang="en-US" sz="2000" dirty="0"/>
              <a:t>分数大于</a:t>
            </a:r>
            <a:r>
              <a:rPr lang="en-US" altLang="zh-CN" sz="2000" dirty="0"/>
              <a:t>60】</a:t>
            </a:r>
            <a:r>
              <a:rPr lang="zh-CN" altLang="en-US" sz="2000" dirty="0"/>
              <a:t>的学生的最高分数、最低分及总分。</a:t>
            </a:r>
          </a:p>
          <a:p>
            <a:endParaRPr lang="zh-CN" altLang="en-US" sz="2000" dirty="0"/>
          </a:p>
          <a:p>
            <a:r>
              <a:rPr lang="en-US" altLang="zh-CN" sz="2000" dirty="0"/>
              <a:t>NO.7  </a:t>
            </a:r>
            <a:r>
              <a:rPr lang="zh-CN" altLang="en-US" sz="2000" dirty="0"/>
              <a:t>向</a:t>
            </a:r>
            <a:r>
              <a:rPr lang="en-US" altLang="zh-CN" sz="2000" dirty="0"/>
              <a:t>Score</a:t>
            </a:r>
            <a:r>
              <a:rPr lang="zh-CN" altLang="en-US" sz="2000" dirty="0"/>
              <a:t>表中插入一条记录（</a:t>
            </a:r>
            <a:r>
              <a:rPr lang="en-US" altLang="zh-CN" sz="2000" dirty="0"/>
              <a:t>200215199,1,72</a:t>
            </a:r>
            <a:r>
              <a:rPr lang="zh-CN" altLang="en-US" sz="2000" dirty="0"/>
              <a:t>）</a:t>
            </a:r>
          </a:p>
          <a:p>
            <a:endParaRPr lang="zh-CN" altLang="en-US" sz="2000" dirty="0"/>
          </a:p>
          <a:p>
            <a:r>
              <a:rPr lang="en-US" altLang="zh-CN" sz="2000" dirty="0"/>
              <a:t>NO.8 </a:t>
            </a:r>
            <a:r>
              <a:rPr lang="zh-CN" altLang="en-US" sz="2000" dirty="0"/>
              <a:t>求每个学生（号）的平均成绩，并将其超过</a:t>
            </a:r>
            <a:r>
              <a:rPr lang="en-US" altLang="zh-CN" sz="2000" dirty="0"/>
              <a:t>75</a:t>
            </a:r>
            <a:r>
              <a:rPr lang="zh-CN" altLang="en-US" sz="2000" dirty="0"/>
              <a:t>分</a:t>
            </a:r>
            <a:r>
              <a:rPr lang="en-US" altLang="zh-CN" sz="2000" dirty="0"/>
              <a:t>【HAVING AVG(score) &gt; 75】</a:t>
            </a:r>
            <a:r>
              <a:rPr lang="zh-CN" altLang="en-US" sz="2000" dirty="0"/>
              <a:t>的按学号输出</a:t>
            </a:r>
            <a:r>
              <a:rPr lang="en-US" altLang="zh-CN" sz="2000" dirty="0"/>
              <a:t>【ORDER BY </a:t>
            </a:r>
            <a:r>
              <a:rPr lang="en-US" altLang="zh-CN" sz="2000" dirty="0" err="1"/>
              <a:t>s_no</a:t>
            </a:r>
            <a:r>
              <a:rPr lang="en-US" altLang="zh-CN" sz="2000" dirty="0"/>
              <a:t>】</a:t>
            </a:r>
            <a:r>
              <a:rPr lang="zh-CN" altLang="en-US" sz="2000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734564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96DBE7A-0F55-417D-9CD2-1F846B94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87574"/>
            <a:ext cx="7920880" cy="381642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NO.9 </a:t>
            </a:r>
            <a:r>
              <a:rPr lang="zh-CN" altLang="en-US" sz="2000" dirty="0"/>
              <a:t>查询选修了课程</a:t>
            </a:r>
            <a:r>
              <a:rPr lang="en-US" altLang="zh-CN" sz="2000" dirty="0"/>
              <a:t>1</a:t>
            </a:r>
            <a:r>
              <a:rPr lang="zh-CN" altLang="en-US" sz="2000" dirty="0"/>
              <a:t>或者选修了课程</a:t>
            </a:r>
            <a:r>
              <a:rPr lang="en-US" altLang="zh-CN" sz="2000" dirty="0"/>
              <a:t>2</a:t>
            </a:r>
            <a:r>
              <a:rPr lang="zh-CN" altLang="en-US" sz="2000" dirty="0"/>
              <a:t>的学生姓名</a:t>
            </a:r>
          </a:p>
          <a:p>
            <a:pPr marL="0" indent="0">
              <a:buNone/>
            </a:pPr>
            <a:endParaRPr lang="zh-CN" altLang="en-US" sz="2000" dirty="0"/>
          </a:p>
          <a:p>
            <a:r>
              <a:rPr lang="en-US" altLang="zh-CN" sz="2000" dirty="0"/>
              <a:t>NO.10 </a:t>
            </a:r>
            <a:r>
              <a:rPr lang="zh-CN" altLang="en-US" sz="2000" dirty="0"/>
              <a:t>查询既选修了课程</a:t>
            </a:r>
            <a:r>
              <a:rPr lang="en-US" altLang="zh-CN" sz="2000" dirty="0"/>
              <a:t>1</a:t>
            </a:r>
            <a:r>
              <a:rPr lang="zh-CN" altLang="en-US" sz="2000" dirty="0"/>
              <a:t>又选修了课程</a:t>
            </a:r>
            <a:r>
              <a:rPr lang="en-US" altLang="zh-CN" sz="2000" dirty="0"/>
              <a:t>2</a:t>
            </a:r>
            <a:r>
              <a:rPr lang="zh-CN" altLang="en-US" sz="2000" dirty="0"/>
              <a:t>的学生姓名</a:t>
            </a:r>
            <a:r>
              <a:rPr lang="en-US" altLang="zh-CN" sz="2000" dirty="0"/>
              <a:t>【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模拟</a:t>
            </a:r>
            <a:r>
              <a:rPr lang="en-US" altLang="zh-CN" sz="2000" dirty="0"/>
              <a:t>intersect: </a:t>
            </a:r>
            <a:r>
              <a:rPr lang="zh-CN" altLang="en-US" sz="2000" dirty="0"/>
              <a:t>用 </a:t>
            </a:r>
            <a:r>
              <a:rPr lang="en-US" altLang="zh-CN" sz="2000" dirty="0"/>
              <a:t>DISTINCT,INNER JOIN  </a:t>
            </a:r>
            <a:r>
              <a:rPr lang="zh-CN" altLang="en-US" sz="2000" dirty="0"/>
              <a:t>或 </a:t>
            </a:r>
            <a:r>
              <a:rPr lang="en-US" altLang="zh-CN" sz="2000" dirty="0"/>
              <a:t>DISTINCT,WHERE</a:t>
            </a:r>
            <a:r>
              <a:rPr lang="zh-CN" altLang="en-US" sz="2000" dirty="0"/>
              <a:t>等方式，可以实现交集操作即可</a:t>
            </a:r>
            <a:r>
              <a:rPr lang="en-US" altLang="zh-CN" sz="2000" dirty="0"/>
              <a:t>】	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NO.11 </a:t>
            </a:r>
            <a:r>
              <a:rPr lang="zh-CN" altLang="en-US" sz="2000" dirty="0"/>
              <a:t>查询选修</a:t>
            </a:r>
            <a:r>
              <a:rPr lang="en-US" altLang="zh-CN" sz="2000" dirty="0"/>
              <a:t>Database</a:t>
            </a:r>
            <a:r>
              <a:rPr lang="zh-CN" altLang="en-US" sz="2000" dirty="0"/>
              <a:t>这门课最高分学生所在的系名</a:t>
            </a:r>
          </a:p>
          <a:p>
            <a:pPr marL="0" indent="0">
              <a:buNone/>
            </a:pPr>
            <a:endParaRPr lang="zh-CN" altLang="en-US" sz="2000" dirty="0"/>
          </a:p>
          <a:p>
            <a:r>
              <a:rPr lang="en-US" altLang="zh-CN" sz="2000" dirty="0"/>
              <a:t>NO.12 </a:t>
            </a:r>
            <a:r>
              <a:rPr lang="zh-CN" altLang="en-US" sz="2000" dirty="0"/>
              <a:t>建立一个包含学生学号，姓名，年龄，以及所在系名的视图（赋予列名为</a:t>
            </a:r>
            <a:r>
              <a:rPr lang="en-US" altLang="zh-CN" sz="2000" dirty="0" err="1"/>
              <a:t>sno,sname,sage,deptname</a:t>
            </a:r>
            <a:r>
              <a:rPr lang="zh-CN" altLang="en-US" sz="2000" dirty="0"/>
              <a:t>）</a:t>
            </a:r>
            <a:r>
              <a:rPr lang="en-US" altLang="zh-CN" sz="2000" dirty="0"/>
              <a:t>【create view】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042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C271-4BE4-44E4-BE8C-27D151E4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回顾：表的建立和删除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79BE54-CE92-432B-B1EE-AB4C7441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64" y="699542"/>
            <a:ext cx="4248472" cy="433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DDL</a:t>
            </a:r>
            <a:r>
              <a:rPr lang="zh-CN" altLang="en-US" dirty="0"/>
              <a:t>和</a:t>
            </a:r>
            <a:r>
              <a:rPr lang="en-US" altLang="zh-CN" dirty="0"/>
              <a:t>DML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31590"/>
            <a:ext cx="6048672" cy="338437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DDL</a:t>
            </a:r>
            <a:r>
              <a:rPr lang="en-US" altLang="zh-CN" sz="2000" dirty="0"/>
              <a:t>(Data Definition Language)</a:t>
            </a:r>
            <a:br>
              <a:rPr lang="en-US" altLang="zh-CN" sz="2000" dirty="0"/>
            </a:br>
            <a:r>
              <a:rPr lang="en-US" altLang="zh-CN" sz="2000" dirty="0"/>
              <a:t>create/alter/check/constraints…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DML</a:t>
            </a:r>
            <a:r>
              <a:rPr lang="en-US" altLang="zh-CN" sz="2000" dirty="0"/>
              <a:t>(Data Manipulation Language)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0070C0"/>
                </a:solidFill>
              </a:rPr>
              <a:t>select</a:t>
            </a:r>
            <a:r>
              <a:rPr lang="en-US" altLang="zh-CN" sz="2000" dirty="0"/>
              <a:t> </a:t>
            </a:r>
            <a:r>
              <a:rPr lang="zh-CN" altLang="en-US" sz="2000" dirty="0"/>
              <a:t>查询</a:t>
            </a:r>
            <a:br>
              <a:rPr lang="zh-CN" altLang="en-US" sz="2000" dirty="0"/>
            </a:br>
            <a:r>
              <a:rPr lang="en-US" altLang="zh-CN" sz="2000" dirty="0">
                <a:solidFill>
                  <a:srgbClr val="0070C0"/>
                </a:solidFill>
              </a:rPr>
              <a:t>insert</a:t>
            </a:r>
            <a:r>
              <a:rPr lang="en-US" altLang="zh-CN" sz="2000" dirty="0"/>
              <a:t>  </a:t>
            </a:r>
            <a:r>
              <a:rPr lang="zh-CN" altLang="en-US" sz="2000" dirty="0"/>
              <a:t>添加</a:t>
            </a:r>
            <a:br>
              <a:rPr lang="zh-CN" altLang="en-US" sz="2000" dirty="0"/>
            </a:br>
            <a:r>
              <a:rPr lang="en-US" altLang="zh-CN" sz="2000" dirty="0">
                <a:solidFill>
                  <a:srgbClr val="0070C0"/>
                </a:solidFill>
              </a:rPr>
              <a:t>delete</a:t>
            </a:r>
            <a:r>
              <a:rPr lang="en-US" altLang="zh-CN" sz="2000" dirty="0"/>
              <a:t> </a:t>
            </a:r>
            <a:r>
              <a:rPr lang="zh-CN" altLang="en-US" sz="2000" dirty="0"/>
              <a:t>删除</a:t>
            </a:r>
            <a:br>
              <a:rPr lang="zh-CN" altLang="en-US" sz="2000" dirty="0"/>
            </a:br>
            <a:r>
              <a:rPr lang="en-US" altLang="zh-CN" sz="2000" dirty="0">
                <a:solidFill>
                  <a:srgbClr val="0070C0"/>
                </a:solidFill>
              </a:rPr>
              <a:t>update</a:t>
            </a:r>
            <a:r>
              <a:rPr lang="en-US" altLang="zh-CN" sz="2000" dirty="0"/>
              <a:t> </a:t>
            </a:r>
            <a:r>
              <a:rPr lang="zh-CN" altLang="en-US" sz="2000" dirty="0"/>
              <a:t>更新</a:t>
            </a:r>
            <a:br>
              <a:rPr lang="zh-CN" altLang="en-US" sz="2000" dirty="0"/>
            </a:b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lock table 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锁定表（并发控制）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8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F7CF526-5B48-41C2-B9AE-18DEF4A00061}"/>
              </a:ext>
            </a:extLst>
          </p:cNvPr>
          <p:cNvSpPr txBox="1">
            <a:spLocks/>
          </p:cNvSpPr>
          <p:nvPr/>
        </p:nvSpPr>
        <p:spPr bwMode="auto">
          <a:xfrm>
            <a:off x="628650" y="1131590"/>
            <a:ext cx="788670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zh-CN" altLang="en-US" sz="2000" kern="0" dirty="0"/>
              <a:t>一般形式：</a:t>
            </a:r>
          </a:p>
          <a:p>
            <a:pPr marL="0" indent="0">
              <a:buFontTx/>
              <a:buNone/>
            </a:pPr>
            <a:r>
              <a:rPr lang="en-US" altLang="zh-CN" sz="2000" kern="0" dirty="0"/>
              <a:t>SELECT   [ALL | DISTINCT] &lt;</a:t>
            </a:r>
            <a:r>
              <a:rPr lang="zh-CN" altLang="en-US" sz="2000" kern="0" dirty="0"/>
              <a:t>目标表达式</a:t>
            </a:r>
            <a:r>
              <a:rPr lang="en-US" altLang="zh-CN" sz="2000" kern="0" dirty="0"/>
              <a:t>&gt; [, &lt;</a:t>
            </a:r>
            <a:r>
              <a:rPr lang="zh-CN" altLang="en-US" sz="2000" kern="0" dirty="0"/>
              <a:t>目标表达式</a:t>
            </a:r>
            <a:r>
              <a:rPr lang="en-US" altLang="zh-CN" sz="2000" kern="0" dirty="0"/>
              <a:t>&gt; ]…</a:t>
            </a:r>
          </a:p>
          <a:p>
            <a:pPr marL="0" indent="0">
              <a:buFontTx/>
              <a:buNone/>
            </a:pPr>
            <a:r>
              <a:rPr lang="en-US" altLang="zh-CN" sz="2000" kern="0" dirty="0"/>
              <a:t>FROM      &lt;</a:t>
            </a:r>
            <a:r>
              <a:rPr lang="zh-CN" altLang="en-US" sz="2000" kern="0" dirty="0"/>
              <a:t>表名或视图名</a:t>
            </a:r>
            <a:r>
              <a:rPr lang="en-US" altLang="zh-CN" sz="2000" kern="0" dirty="0"/>
              <a:t>&gt; [, &lt;</a:t>
            </a:r>
            <a:r>
              <a:rPr lang="zh-CN" altLang="en-US" sz="2000" kern="0" dirty="0"/>
              <a:t>表名或视图名</a:t>
            </a:r>
            <a:r>
              <a:rPr lang="en-US" altLang="zh-CN" sz="2000" kern="0" dirty="0"/>
              <a:t>&gt;  ]…</a:t>
            </a:r>
          </a:p>
          <a:p>
            <a:pPr marL="0" indent="0">
              <a:buFontTx/>
              <a:buNone/>
            </a:pPr>
            <a:r>
              <a:rPr lang="en-US" altLang="zh-CN" sz="2000" kern="0" dirty="0"/>
              <a:t>[  WHERE   &lt;</a:t>
            </a:r>
            <a:r>
              <a:rPr lang="zh-CN" altLang="en-US" sz="2000" kern="0" dirty="0"/>
              <a:t>条件表达式</a:t>
            </a:r>
            <a:r>
              <a:rPr lang="en-US" altLang="zh-CN" sz="2000" kern="0" dirty="0"/>
              <a:t>&gt;   ]</a:t>
            </a:r>
          </a:p>
          <a:p>
            <a:pPr marL="0" indent="0">
              <a:buFontTx/>
              <a:buNone/>
            </a:pPr>
            <a:r>
              <a:rPr lang="en-US" altLang="zh-CN" sz="2000" kern="0" dirty="0"/>
              <a:t>[  GROUP BY  &lt;</a:t>
            </a:r>
            <a:r>
              <a:rPr lang="zh-CN" altLang="en-US" sz="2000" kern="0" dirty="0"/>
              <a:t>列名</a:t>
            </a:r>
            <a:r>
              <a:rPr lang="en-US" altLang="zh-CN" sz="2000" kern="0" dirty="0"/>
              <a:t>1&gt;</a:t>
            </a:r>
          </a:p>
          <a:p>
            <a:pPr marL="0" indent="0">
              <a:buFontTx/>
              <a:buNone/>
            </a:pPr>
            <a:r>
              <a:rPr lang="en-US" altLang="zh-CN" sz="2000" kern="0" dirty="0"/>
              <a:t>[   HAVING  &lt;</a:t>
            </a:r>
            <a:r>
              <a:rPr lang="zh-CN" altLang="en-US" sz="2000" kern="0" dirty="0"/>
              <a:t>条件表达式</a:t>
            </a:r>
            <a:r>
              <a:rPr lang="en-US" altLang="zh-CN" sz="2000" kern="0" dirty="0"/>
              <a:t>&gt;   ] ]</a:t>
            </a:r>
          </a:p>
          <a:p>
            <a:pPr marL="0" indent="0">
              <a:buFontTx/>
              <a:buNone/>
            </a:pPr>
            <a:r>
              <a:rPr lang="en-US" altLang="zh-CN" sz="2000" kern="0" dirty="0"/>
              <a:t>[  ORDER BY  &lt;</a:t>
            </a:r>
            <a:r>
              <a:rPr lang="zh-CN" altLang="en-US" sz="2000" kern="0" dirty="0"/>
              <a:t>列名</a:t>
            </a:r>
            <a:r>
              <a:rPr lang="en-US" altLang="zh-CN" sz="2000" kern="0" dirty="0"/>
              <a:t>2&gt;  [ASC | DESC] ];</a:t>
            </a:r>
          </a:p>
          <a:p>
            <a:pPr>
              <a:buFontTx/>
            </a:pP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29714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F7CF526-5B48-41C2-B9AE-18DEF4A00061}"/>
              </a:ext>
            </a:extLst>
          </p:cNvPr>
          <p:cNvSpPr txBox="1">
            <a:spLocks/>
          </p:cNvSpPr>
          <p:nvPr/>
        </p:nvSpPr>
        <p:spPr bwMode="auto">
          <a:xfrm>
            <a:off x="628650" y="987574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dirty="0"/>
              <a:t>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student(no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gender</a:t>
            </a:r>
            <a:r>
              <a:rPr lang="zh-CN" altLang="en-US" sz="2000" dirty="0"/>
              <a:t>，</a:t>
            </a:r>
            <a:r>
              <a:rPr lang="en-US" altLang="zh-CN" sz="2000" dirty="0"/>
              <a:t>age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course(no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credit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score(</a:t>
            </a:r>
            <a:r>
              <a:rPr lang="en-US" altLang="zh-CN" sz="2000" dirty="0" err="1"/>
              <a:t>s_no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c_no</a:t>
            </a:r>
            <a:r>
              <a:rPr lang="zh-CN" altLang="en-US" sz="2000" dirty="0"/>
              <a:t>，</a:t>
            </a:r>
            <a:r>
              <a:rPr lang="en-US" altLang="zh-CN" sz="2000" dirty="0"/>
              <a:t>score)</a:t>
            </a:r>
          </a:p>
          <a:p>
            <a:pPr marL="0" indent="0">
              <a:buNone/>
            </a:pPr>
            <a:r>
              <a:rPr lang="en-US" altLang="zh-CN" sz="2000" dirty="0"/>
              <a:t>dept(no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name) </a:t>
            </a:r>
          </a:p>
          <a:p>
            <a:pPr marL="0" indent="0">
              <a:buNone/>
            </a:pPr>
            <a:r>
              <a:rPr lang="zh-CN" altLang="en-US" sz="2000" dirty="0"/>
              <a:t>查考试成绩</a:t>
            </a:r>
            <a:r>
              <a:rPr lang="en-US" altLang="zh-CN" sz="2000" dirty="0"/>
              <a:t>&gt;80</a:t>
            </a:r>
            <a:r>
              <a:rPr lang="zh-CN" altLang="en-US" sz="2000" dirty="0"/>
              <a:t>的学号</a:t>
            </a:r>
          </a:p>
          <a:p>
            <a:pPr marL="0" indent="0">
              <a:buNone/>
            </a:pPr>
            <a:r>
              <a:rPr lang="en-US" altLang="zh-CN" sz="2000" dirty="0"/>
              <a:t>SELECT </a:t>
            </a:r>
            <a:r>
              <a:rPr lang="en-US" altLang="zh-CN" sz="2000" dirty="0">
                <a:solidFill>
                  <a:srgbClr val="FF0000"/>
                </a:solidFill>
              </a:rPr>
              <a:t>DISTINCT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s_no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FROM score</a:t>
            </a:r>
          </a:p>
          <a:p>
            <a:pPr marL="0" indent="0">
              <a:buNone/>
            </a:pPr>
            <a:r>
              <a:rPr lang="en-US" altLang="zh-CN" sz="2000" dirty="0"/>
              <a:t>WHERE  score &gt; 80</a:t>
            </a:r>
            <a:r>
              <a:rPr lang="zh-CN" altLang="en-US" sz="20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1539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6ECA3A2-BBAB-4525-A275-1F85FFBC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617042"/>
            <a:ext cx="7992888" cy="44029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常用的查询条件：</a:t>
            </a:r>
          </a:p>
          <a:p>
            <a:pPr marL="0" indent="0">
              <a:buNone/>
            </a:pPr>
            <a:r>
              <a:rPr lang="zh-CN" altLang="en-US" sz="1800" dirty="0"/>
              <a:t>查询条件               谓 词</a:t>
            </a:r>
          </a:p>
          <a:p>
            <a:pPr marL="0" indent="0">
              <a:buNone/>
            </a:pPr>
            <a:r>
              <a:rPr lang="zh-CN" altLang="en-US" sz="1800" dirty="0"/>
              <a:t>比较                      比较运算符</a:t>
            </a:r>
          </a:p>
          <a:p>
            <a:pPr marL="0" indent="0">
              <a:buNone/>
            </a:pPr>
            <a:r>
              <a:rPr lang="zh-CN" altLang="en-US" sz="1800" dirty="0"/>
              <a:t>确定范围               </a:t>
            </a:r>
            <a:r>
              <a:rPr lang="en-US" altLang="zh-CN" sz="1800" dirty="0"/>
              <a:t>BETWEEN AND, NOT BETWEEN AND</a:t>
            </a:r>
          </a:p>
          <a:p>
            <a:pPr marL="0" indent="0">
              <a:buNone/>
            </a:pPr>
            <a:r>
              <a:rPr lang="zh-CN" altLang="en-US" sz="1800" dirty="0"/>
              <a:t>确定集合               </a:t>
            </a:r>
            <a:r>
              <a:rPr lang="en-US" altLang="zh-CN" sz="1800" dirty="0"/>
              <a:t>IN, NOT  IN</a:t>
            </a:r>
          </a:p>
          <a:p>
            <a:pPr marL="0" indent="0">
              <a:buNone/>
            </a:pPr>
            <a:r>
              <a:rPr lang="zh-CN" altLang="en-US" sz="1800" dirty="0"/>
              <a:t>字符匹配               </a:t>
            </a:r>
            <a:r>
              <a:rPr lang="en-US" altLang="zh-CN" sz="1800" dirty="0"/>
              <a:t>LIKE, NOT LIKE</a:t>
            </a:r>
          </a:p>
          <a:p>
            <a:pPr marL="0" indent="0">
              <a:buNone/>
            </a:pPr>
            <a:r>
              <a:rPr lang="zh-CN" altLang="en-US" sz="1800" dirty="0"/>
              <a:t>空值                      </a:t>
            </a:r>
            <a:r>
              <a:rPr lang="en-US" altLang="zh-CN" sz="1800" dirty="0"/>
              <a:t>IS NULL, IS NOT NULL</a:t>
            </a:r>
          </a:p>
          <a:p>
            <a:pPr marL="0" indent="0">
              <a:buNone/>
            </a:pPr>
            <a:r>
              <a:rPr lang="zh-CN" altLang="en-US" sz="1800" dirty="0"/>
              <a:t>多重条件               </a:t>
            </a:r>
            <a:r>
              <a:rPr lang="en-US" altLang="zh-CN" sz="1800" dirty="0"/>
              <a:t>AND, OR</a:t>
            </a:r>
          </a:p>
          <a:p>
            <a:r>
              <a:rPr lang="zh-CN" altLang="en-US" sz="1800" dirty="0"/>
              <a:t>使用集函数：</a:t>
            </a:r>
          </a:p>
          <a:p>
            <a:pPr marL="0" indent="0">
              <a:buNone/>
            </a:pPr>
            <a:r>
              <a:rPr lang="en-US" altLang="zh-CN" sz="1800" dirty="0"/>
              <a:t>COUNT([DISTINCT | ALL] * )    </a:t>
            </a:r>
            <a:r>
              <a:rPr lang="zh-CN" altLang="en-US" sz="1800" dirty="0"/>
              <a:t>统计元组个数</a:t>
            </a:r>
          </a:p>
          <a:p>
            <a:pPr marL="0" indent="0">
              <a:buNone/>
            </a:pPr>
            <a:r>
              <a:rPr lang="en-US" altLang="zh-CN" sz="1800" dirty="0"/>
              <a:t>COUNT([DISTINCT | ALL]&lt;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&gt;)  </a:t>
            </a:r>
            <a:r>
              <a:rPr lang="zh-CN" altLang="en-US" sz="1800" dirty="0"/>
              <a:t>统计一列中值的个数</a:t>
            </a:r>
          </a:p>
          <a:p>
            <a:pPr marL="0" indent="0">
              <a:buNone/>
            </a:pPr>
            <a:r>
              <a:rPr lang="en-US" altLang="zh-CN" sz="1800" dirty="0"/>
              <a:t>SUM([DISTINCT | ALL]&lt;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 )  </a:t>
            </a:r>
            <a:r>
              <a:rPr lang="zh-CN" altLang="en-US" sz="1800" dirty="0"/>
              <a:t>计算一数值型列值的总和</a:t>
            </a:r>
          </a:p>
          <a:p>
            <a:pPr marL="0" indent="0">
              <a:buNone/>
            </a:pPr>
            <a:r>
              <a:rPr lang="en-US" altLang="zh-CN" sz="1800" dirty="0"/>
              <a:t>AVG([DISTINCT | ALL]&lt;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 )  </a:t>
            </a:r>
            <a:r>
              <a:rPr lang="zh-CN" altLang="en-US" sz="1800" dirty="0"/>
              <a:t>计算一数值型列值的平均值</a:t>
            </a:r>
          </a:p>
          <a:p>
            <a:pPr marL="0" indent="0">
              <a:buNone/>
            </a:pPr>
            <a:r>
              <a:rPr lang="en-US" altLang="zh-CN" sz="1800" dirty="0"/>
              <a:t>MAX([DISTINCT | ALL]&lt;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 )  </a:t>
            </a:r>
            <a:r>
              <a:rPr lang="zh-CN" altLang="en-US" sz="1800" dirty="0"/>
              <a:t>求一列值的最大值</a:t>
            </a:r>
          </a:p>
          <a:p>
            <a:pPr marL="0" indent="0">
              <a:buNone/>
            </a:pPr>
            <a:r>
              <a:rPr lang="en-US" altLang="zh-CN" sz="1800" dirty="0"/>
              <a:t>MIN([DISTINCT | ALL]&lt;</a:t>
            </a:r>
            <a:r>
              <a:rPr lang="zh-CN" altLang="en-US" sz="1800" dirty="0"/>
              <a:t>列名</a:t>
            </a:r>
            <a:r>
              <a:rPr lang="en-US" altLang="zh-CN" sz="1800" dirty="0"/>
              <a:t>&gt; )  </a:t>
            </a:r>
            <a:r>
              <a:rPr lang="zh-CN" altLang="en-US" sz="1800" dirty="0"/>
              <a:t>求一列值的最小值</a:t>
            </a:r>
          </a:p>
        </p:txBody>
      </p:sp>
    </p:spTree>
    <p:extLst>
      <p:ext uri="{BB962C8B-B14F-4D97-AF65-F5344CB8AC3E}">
        <p14:creationId xmlns:p14="http://schemas.microsoft.com/office/powerpoint/2010/main" val="232762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146B-3FA2-41F8-A999-A212E609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SELECT-LIKE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F7CF526-5B48-41C2-B9AE-18DEF4A00061}"/>
              </a:ext>
            </a:extLst>
          </p:cNvPr>
          <p:cNvSpPr txBox="1">
            <a:spLocks/>
          </p:cNvSpPr>
          <p:nvPr/>
        </p:nvSpPr>
        <p:spPr bwMode="auto">
          <a:xfrm>
            <a:off x="827584" y="699542"/>
            <a:ext cx="576064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dirty="0"/>
              <a:t>匹配串可含：</a:t>
            </a:r>
          </a:p>
          <a:p>
            <a:pPr marL="0" indent="0">
              <a:buNone/>
              <a:defRPr/>
            </a:pPr>
            <a:r>
              <a:rPr lang="zh-CN" altLang="en-US" sz="2000" dirty="0"/>
              <a:t>    ％：代表任意长度</a:t>
            </a:r>
            <a:r>
              <a:rPr lang="en-US" altLang="zh-CN" sz="2000" dirty="0"/>
              <a:t>(</a:t>
            </a:r>
            <a:r>
              <a:rPr lang="zh-CN" altLang="en-US" sz="2000" dirty="0"/>
              <a:t>可为</a:t>
            </a:r>
            <a:r>
              <a:rPr lang="en-US" altLang="zh-CN" sz="2000" dirty="0"/>
              <a:t>0)</a:t>
            </a:r>
            <a:r>
              <a:rPr lang="zh-CN" altLang="en-US" sz="2000" dirty="0"/>
              <a:t>的字符串。  </a:t>
            </a:r>
          </a:p>
          <a:p>
            <a:pPr marL="0" indent="0">
              <a:buNone/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_</a:t>
            </a:r>
            <a:r>
              <a:rPr lang="zh-CN" altLang="en-US" sz="2000" dirty="0"/>
              <a:t>：代表任意单个字符。</a:t>
            </a:r>
          </a:p>
          <a:p>
            <a:r>
              <a:rPr lang="zh-CN" altLang="en-US" sz="2000" dirty="0"/>
              <a:t>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student(no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gender</a:t>
            </a:r>
            <a:r>
              <a:rPr lang="zh-CN" altLang="en-US" sz="2000" dirty="0"/>
              <a:t>，</a:t>
            </a:r>
            <a:r>
              <a:rPr lang="en-US" altLang="zh-CN" sz="2000" dirty="0"/>
              <a:t>age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course(no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</a:t>
            </a:r>
            <a:r>
              <a:rPr lang="zh-CN" altLang="en-US" sz="2000" dirty="0"/>
              <a:t>，</a:t>
            </a:r>
            <a:r>
              <a:rPr lang="en-US" altLang="zh-CN" sz="2000" dirty="0"/>
              <a:t>credit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d_no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score(</a:t>
            </a:r>
            <a:r>
              <a:rPr lang="en-US" altLang="zh-CN" sz="2000" dirty="0" err="1"/>
              <a:t>s_no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c_no</a:t>
            </a:r>
            <a:r>
              <a:rPr lang="zh-CN" altLang="en-US" sz="2000" dirty="0"/>
              <a:t>，</a:t>
            </a:r>
            <a:r>
              <a:rPr lang="en-US" altLang="zh-CN" sz="2000" dirty="0"/>
              <a:t>score)</a:t>
            </a:r>
          </a:p>
          <a:p>
            <a:pPr marL="0" indent="0">
              <a:buNone/>
            </a:pPr>
            <a:r>
              <a:rPr lang="en-US" altLang="zh-CN" sz="2000" dirty="0"/>
              <a:t>dept(no</a:t>
            </a:r>
            <a:r>
              <a:rPr lang="zh-CN" altLang="en-US" sz="2000" dirty="0"/>
              <a:t>，</a:t>
            </a:r>
            <a:r>
              <a:rPr lang="en-US" altLang="zh-CN" sz="2000" dirty="0"/>
              <a:t>name) </a:t>
            </a:r>
          </a:p>
          <a:p>
            <a:pPr marL="0" indent="0">
              <a:buNone/>
              <a:defRPr/>
            </a:pPr>
            <a:r>
              <a:rPr lang="zh-CN" altLang="en-US" sz="2000" dirty="0"/>
              <a:t>查所有姓名为</a:t>
            </a:r>
            <a:r>
              <a:rPr lang="en-US" altLang="zh-CN" sz="2000" dirty="0"/>
              <a:t>P</a:t>
            </a:r>
            <a:r>
              <a:rPr lang="zh-CN" altLang="en-US" sz="2000" dirty="0"/>
              <a:t>开头的学生姓名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SELECT name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FROM student</a:t>
            </a:r>
          </a:p>
          <a:p>
            <a:pPr marL="0" indent="0">
              <a:buNone/>
              <a:defRPr/>
            </a:pPr>
            <a:r>
              <a:rPr lang="en-US" altLang="zh-CN" sz="2000" dirty="0"/>
              <a:t>WHERE name  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LIKE</a:t>
            </a:r>
            <a:r>
              <a:rPr lang="en-US" altLang="zh-CN" sz="2000" dirty="0"/>
              <a:t> ‘P</a:t>
            </a:r>
            <a:r>
              <a:rPr lang="zh-CN" altLang="en-US" sz="2000" dirty="0"/>
              <a:t>％</a:t>
            </a:r>
            <a:r>
              <a:rPr lang="en-US" altLang="zh-CN" sz="2000" dirty="0"/>
              <a:t>’</a:t>
            </a:r>
            <a:r>
              <a:rPr lang="zh-CN" altLang="en-US" sz="2000" dirty="0"/>
              <a:t> ；</a:t>
            </a:r>
          </a:p>
          <a:p>
            <a:pPr marL="0" indent="0">
              <a:buNone/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737772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22135</TotalTime>
  <Words>1952</Words>
  <Application>Microsoft Office PowerPoint</Application>
  <PresentationFormat>全屏显示(16:9)</PresentationFormat>
  <Paragraphs>226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-apple-system</vt:lpstr>
      <vt:lpstr>华文行楷</vt:lpstr>
      <vt:lpstr>宋体</vt:lpstr>
      <vt:lpstr>微软雅黑</vt:lpstr>
      <vt:lpstr>Arial</vt:lpstr>
      <vt:lpstr>Calibri</vt:lpstr>
      <vt:lpstr>Tahoma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交互式SQL（2）</vt:lpstr>
      <vt:lpstr>回顾：表的建立和删除</vt:lpstr>
      <vt:lpstr>回顾：表的建立和删除</vt:lpstr>
      <vt:lpstr>DDL和DML</vt:lpstr>
      <vt:lpstr>SELECT</vt:lpstr>
      <vt:lpstr>SELECT</vt:lpstr>
      <vt:lpstr>SELECT</vt:lpstr>
      <vt:lpstr>SELECT-LIKE</vt:lpstr>
      <vt:lpstr>SELECT</vt:lpstr>
      <vt:lpstr>SELECT</vt:lpstr>
      <vt:lpstr>SELECT</vt:lpstr>
      <vt:lpstr>SELECT</vt:lpstr>
      <vt:lpstr>SELECT</vt:lpstr>
      <vt:lpstr>SELECT</vt:lpstr>
      <vt:lpstr>SELECT</vt:lpstr>
      <vt:lpstr>INSERT</vt:lpstr>
      <vt:lpstr>INSERT</vt:lpstr>
      <vt:lpstr>UPDATE</vt:lpstr>
      <vt:lpstr>DELETE</vt:lpstr>
      <vt:lpstr>VIEW</vt:lpstr>
      <vt:lpstr>VIEW</vt:lpstr>
      <vt:lpstr>VIEW举例</vt:lpstr>
      <vt:lpstr>上机实验</vt:lpstr>
      <vt:lpstr>上机实验</vt:lpstr>
      <vt:lpstr>上机实验</vt:lpstr>
      <vt:lpstr>上机实验</vt:lpstr>
      <vt:lpstr>上机实验</vt:lpstr>
      <vt:lpstr>上机实验</vt:lpstr>
      <vt:lpstr>上机实验</vt:lpstr>
      <vt:lpstr>上机实验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j ing</cp:lastModifiedBy>
  <cp:revision>1628</cp:revision>
  <dcterms:created xsi:type="dcterms:W3CDTF">2007-09-26T12:04:45Z</dcterms:created>
  <dcterms:modified xsi:type="dcterms:W3CDTF">2023-10-25T08:33:19Z</dcterms:modified>
</cp:coreProperties>
</file>