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7" r:id="rId20"/>
    <p:sldId id="278" r:id="rId21"/>
    <p:sldId id="279"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5/19/2017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spd="slow">
    <p:wipe/>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52699"/>
            <a:ext cx="8825658" cy="3487781"/>
          </a:xfrm>
        </p:spPr>
        <p:txBody>
          <a:bodyPr/>
          <a:lstStyle/>
          <a:p>
            <a:r>
              <a:rPr lang="en-GB" sz="6000" dirty="0" smtClean="0"/>
              <a:t>			VIRTUAL </a:t>
            </a:r>
            <a:br>
              <a:rPr lang="en-GB" sz="6000" dirty="0" smtClean="0"/>
            </a:br>
            <a:r>
              <a:rPr lang="en-GB" sz="6000" dirty="0" smtClean="0"/>
              <a:t>						CLASS</a:t>
            </a:r>
            <a:br>
              <a:rPr lang="en-GB" sz="6000" dirty="0" smtClean="0"/>
            </a:br>
            <a:r>
              <a:rPr lang="en-GB" sz="6000" dirty="0" smtClean="0"/>
              <a:t>									 ROOM</a:t>
            </a:r>
            <a:endParaRPr lang="en-GB" sz="6000" dirty="0"/>
          </a:p>
        </p:txBody>
      </p:sp>
      <p:sp>
        <p:nvSpPr>
          <p:cNvPr id="3" name="Subtitle 2"/>
          <p:cNvSpPr>
            <a:spLocks noGrp="1"/>
          </p:cNvSpPr>
          <p:nvPr>
            <p:ph type="subTitle" idx="1"/>
          </p:nvPr>
        </p:nvSpPr>
        <p:spPr>
          <a:xfrm>
            <a:off x="858741" y="4624250"/>
            <a:ext cx="10492882" cy="1815739"/>
          </a:xfrm>
        </p:spPr>
        <p:txBody>
          <a:bodyPr>
            <a:normAutofit fontScale="70000" lnSpcReduction="20000"/>
          </a:bodyPr>
          <a:lstStyle/>
          <a:p>
            <a:r>
              <a:rPr lang="en-GB" dirty="0" smtClean="0"/>
              <a:t> UNDER THE GUIDENCE OF:-</a:t>
            </a:r>
          </a:p>
          <a:p>
            <a:r>
              <a:rPr lang="en-GB" dirty="0" smtClean="0"/>
              <a:t>PROF. NARASIMHA MURTHY MS</a:t>
            </a:r>
            <a:r>
              <a:rPr lang="en-GB" dirty="0" smtClean="0"/>
              <a:t>                                                                                           Created </a:t>
            </a:r>
            <a:r>
              <a:rPr lang="en-GB" dirty="0" smtClean="0"/>
              <a:t>by:-</a:t>
            </a:r>
          </a:p>
          <a:p>
            <a:endParaRPr lang="en-GB" dirty="0" smtClean="0"/>
          </a:p>
          <a:p>
            <a:r>
              <a:rPr lang="en-GB" dirty="0" smtClean="0"/>
              <a:t>                                                                                                                      </a:t>
            </a:r>
            <a:r>
              <a:rPr lang="en-GB" dirty="0"/>
              <a:t> </a:t>
            </a:r>
            <a:r>
              <a:rPr lang="en-GB" dirty="0" smtClean="0"/>
              <a:t>                              </a:t>
            </a:r>
            <a:r>
              <a:rPr lang="en-GB" dirty="0" smtClean="0"/>
              <a:t>Murli </a:t>
            </a:r>
            <a:r>
              <a:rPr lang="en-GB" dirty="0" err="1" smtClean="0"/>
              <a:t>kumar</a:t>
            </a:r>
            <a:r>
              <a:rPr lang="en-GB" dirty="0" smtClean="0"/>
              <a:t>												</a:t>
            </a:r>
            <a:r>
              <a:rPr lang="en-GB" dirty="0" smtClean="0"/>
              <a:t>                                           </a:t>
            </a:r>
            <a:r>
              <a:rPr lang="en-GB" dirty="0" smtClean="0"/>
              <a:t>	</a:t>
            </a:r>
            <a:r>
              <a:rPr lang="en-GB" dirty="0" smtClean="0"/>
              <a:t>                            Nikhil </a:t>
            </a:r>
            <a:r>
              <a:rPr lang="en-GB" dirty="0" err="1" smtClean="0"/>
              <a:t>sharma</a:t>
            </a:r>
            <a:endParaRPr lang="en-GB" dirty="0" smtClean="0"/>
          </a:p>
          <a:p>
            <a:r>
              <a:rPr lang="en-GB" dirty="0" smtClean="0"/>
              <a:t>                                                                                                                                                    Michel </a:t>
            </a:r>
            <a:r>
              <a:rPr lang="en-GB" dirty="0" err="1" smtClean="0"/>
              <a:t>Fransis</a:t>
            </a:r>
            <a:r>
              <a:rPr lang="en-GB" dirty="0" smtClean="0"/>
              <a:t>												</a:t>
            </a:r>
            <a:r>
              <a:rPr lang="en-GB" smtClean="0"/>
              <a:t>                                                                          Karn</a:t>
            </a:r>
            <a:r>
              <a:rPr lang="en-GB" dirty="0" smtClean="0"/>
              <a:t> </a:t>
            </a:r>
            <a:r>
              <a:rPr lang="en-GB" dirty="0" err="1" smtClean="0"/>
              <a:t>bhusan</a:t>
            </a:r>
            <a:r>
              <a:rPr lang="en-GB" dirty="0" smtClean="0"/>
              <a:t> k </a:t>
            </a:r>
            <a:r>
              <a:rPr lang="en-GB" dirty="0" err="1" smtClean="0"/>
              <a:t>yadav</a:t>
            </a:r>
            <a:endParaRPr lang="en-GB" dirty="0"/>
          </a:p>
        </p:txBody>
      </p:sp>
    </p:spTree>
    <p:extLst>
      <p:ext uri="{BB962C8B-B14F-4D97-AF65-F5344CB8AC3E}">
        <p14:creationId xmlns:p14="http://schemas.microsoft.com/office/powerpoint/2010/main" val="3662384985"/>
      </p:ext>
    </p:extLst>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p:txBody>
          <a:bodyPr/>
          <a:lstStyle/>
          <a:p>
            <a:r>
              <a:rPr lang="en-GB" u="sng" dirty="0" smtClean="0">
                <a:solidFill>
                  <a:srgbClr val="00B0F0"/>
                </a:solidFill>
              </a:rPr>
              <a:t>REGISTRATION</a:t>
            </a:r>
            <a:r>
              <a:rPr lang="en-GB" u="sng" dirty="0" smtClean="0"/>
              <a:t>:- </a:t>
            </a:r>
            <a:r>
              <a:rPr lang="en-GB" dirty="0" smtClean="0"/>
              <a:t>This </a:t>
            </a:r>
            <a:r>
              <a:rPr lang="en-GB" dirty="0"/>
              <a:t>is about creation of every type of user and every entity of system including creation of department to subjects and this also includes editing in the details of those entities and even allows to remove them as and when they become useless</a:t>
            </a:r>
            <a:r>
              <a:rPr lang="en-GB" dirty="0" smtClean="0"/>
              <a:t>.</a:t>
            </a:r>
          </a:p>
          <a:p>
            <a:r>
              <a:rPr lang="en-GB" u="sng" dirty="0" smtClean="0">
                <a:solidFill>
                  <a:srgbClr val="00B0F0"/>
                </a:solidFill>
              </a:rPr>
              <a:t>ONLINE LECTURE</a:t>
            </a:r>
            <a:r>
              <a:rPr lang="en-GB" dirty="0" smtClean="0"/>
              <a:t>:-</a:t>
            </a:r>
            <a:r>
              <a:rPr lang="en-GB" dirty="0"/>
              <a:t>This module refers to the review of lectures and choose the appropriate videos that can help student learn from home via internet</a:t>
            </a:r>
            <a:r>
              <a:rPr lang="en-GB" dirty="0" smtClean="0"/>
              <a:t>.</a:t>
            </a:r>
          </a:p>
          <a:p>
            <a:r>
              <a:rPr lang="en-GB" u="sng" dirty="0" smtClean="0">
                <a:solidFill>
                  <a:srgbClr val="00B0F0"/>
                </a:solidFill>
              </a:rPr>
              <a:t>OFFLINE LECTURE</a:t>
            </a:r>
            <a:r>
              <a:rPr lang="en-GB" dirty="0" smtClean="0"/>
              <a:t>:-</a:t>
            </a:r>
            <a:r>
              <a:rPr lang="en-GB" dirty="0"/>
              <a:t>Offline Lectures are the features of the system and are needed to be managed either by teacher or admin. This also empowers user with privilege to share anything they think can be useful to his/her class and will help the students for the studies.</a:t>
            </a:r>
            <a:endParaRPr lang="en-GB" dirty="0" smtClean="0"/>
          </a:p>
          <a:p>
            <a:endParaRPr lang="en-GB" dirty="0"/>
          </a:p>
        </p:txBody>
      </p:sp>
    </p:spTree>
    <p:extLst>
      <p:ext uri="{BB962C8B-B14F-4D97-AF65-F5344CB8AC3E}">
        <p14:creationId xmlns:p14="http://schemas.microsoft.com/office/powerpoint/2010/main" val="109919746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lstStyle/>
          <a:p>
            <a:r>
              <a:rPr lang="en-GB" sz="2400" u="sng" dirty="0" smtClean="0">
                <a:solidFill>
                  <a:srgbClr val="00B0F0"/>
                </a:solidFill>
              </a:rPr>
              <a:t>FORUM</a:t>
            </a:r>
            <a:r>
              <a:rPr lang="en-GB" dirty="0" smtClean="0"/>
              <a:t>:-</a:t>
            </a:r>
            <a:r>
              <a:rPr lang="en-GB" dirty="0"/>
              <a:t>Forum module includes chat and doubt forum to discuss the particular thing that student want to ask in general and can be answered by anyone from teacher to his classmate</a:t>
            </a:r>
            <a:r>
              <a:rPr lang="en-GB" dirty="0" smtClean="0"/>
              <a:t>.</a:t>
            </a:r>
          </a:p>
          <a:p>
            <a:r>
              <a:rPr lang="en-GB" u="sng" dirty="0" smtClean="0">
                <a:solidFill>
                  <a:srgbClr val="00B0F0"/>
                </a:solidFill>
              </a:rPr>
              <a:t>ASSESSMENT/EXAMINATION</a:t>
            </a:r>
            <a:r>
              <a:rPr lang="en-GB" dirty="0" smtClean="0"/>
              <a:t>:-</a:t>
            </a:r>
            <a:r>
              <a:rPr lang="en-GB" dirty="0"/>
              <a:t>It includes two types that are evaluations using assignments and examinations. Assignments are the tasks where students are expected to analyse or search the answer. In the examination students are graded for their skills over that course which they are taking after its completion. </a:t>
            </a:r>
          </a:p>
        </p:txBody>
      </p:sp>
    </p:spTree>
    <p:extLst>
      <p:ext uri="{BB962C8B-B14F-4D97-AF65-F5344CB8AC3E}">
        <p14:creationId xmlns:p14="http://schemas.microsoft.com/office/powerpoint/2010/main" val="415917700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9573" y="0"/>
            <a:ext cx="5203065" cy="461665"/>
          </a:xfrm>
          <a:prstGeom prst="rect">
            <a:avLst/>
          </a:prstGeom>
          <a:noFill/>
        </p:spPr>
        <p:txBody>
          <a:bodyPr wrap="square" rtlCol="0">
            <a:spAutoFit/>
          </a:bodyPr>
          <a:lstStyle/>
          <a:p>
            <a:r>
              <a:rPr lang="en-GB" sz="2400" dirty="0" smtClean="0"/>
              <a:t>FLOW OF THE SYSTEM</a:t>
            </a:r>
            <a:endParaRPr lang="en-GB" sz="2400" dirty="0"/>
          </a:p>
        </p:txBody>
      </p:sp>
      <p:sp>
        <p:nvSpPr>
          <p:cNvPr id="6" name="TextBox 5"/>
          <p:cNvSpPr txBox="1"/>
          <p:nvPr/>
        </p:nvSpPr>
        <p:spPr>
          <a:xfrm>
            <a:off x="1513267" y="611850"/>
            <a:ext cx="1674254" cy="369332"/>
          </a:xfrm>
          <a:prstGeom prst="rect">
            <a:avLst/>
          </a:prstGeom>
          <a:noFill/>
        </p:spPr>
        <p:txBody>
          <a:bodyPr wrap="square" rtlCol="0">
            <a:spAutoFit/>
          </a:bodyPr>
          <a:lstStyle/>
          <a:p>
            <a:r>
              <a:rPr lang="en-GB" dirty="0" smtClean="0"/>
              <a:t>STUDENT</a:t>
            </a:r>
            <a:endParaRPr lang="en-GB" dirty="0"/>
          </a:p>
        </p:txBody>
      </p:sp>
      <p:cxnSp>
        <p:nvCxnSpPr>
          <p:cNvPr id="8" name="Straight Connector 7"/>
          <p:cNvCxnSpPr>
            <a:stCxn id="6" idx="2"/>
          </p:cNvCxnSpPr>
          <p:nvPr/>
        </p:nvCxnSpPr>
        <p:spPr>
          <a:xfrm>
            <a:off x="2350394" y="981182"/>
            <a:ext cx="0" cy="2294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1712889" y="1217524"/>
            <a:ext cx="1275009" cy="4250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LOGIN</a:t>
            </a:r>
            <a:endParaRPr lang="en-GB" dirty="0">
              <a:solidFill>
                <a:schemeClr val="tx1"/>
              </a:solidFill>
            </a:endParaRPr>
          </a:p>
        </p:txBody>
      </p:sp>
      <p:cxnSp>
        <p:nvCxnSpPr>
          <p:cNvPr id="12" name="Straight Arrow Connector 11"/>
          <p:cNvCxnSpPr>
            <a:stCxn id="10" idx="2"/>
          </p:cNvCxnSpPr>
          <p:nvPr/>
        </p:nvCxnSpPr>
        <p:spPr>
          <a:xfrm flipH="1">
            <a:off x="2350393" y="1642527"/>
            <a:ext cx="1" cy="23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Process 12"/>
          <p:cNvSpPr/>
          <p:nvPr/>
        </p:nvSpPr>
        <p:spPr>
          <a:xfrm>
            <a:off x="1629176" y="1867436"/>
            <a:ext cx="1442434" cy="515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SELECT</a:t>
            </a:r>
            <a:r>
              <a:rPr lang="en-GB" dirty="0" smtClean="0">
                <a:solidFill>
                  <a:schemeClr val="bg1"/>
                </a:solidFill>
              </a:rPr>
              <a:t> </a:t>
            </a:r>
            <a:r>
              <a:rPr lang="en-GB" dirty="0" smtClean="0">
                <a:solidFill>
                  <a:schemeClr val="tx1"/>
                </a:solidFill>
              </a:rPr>
              <a:t>COURSE</a:t>
            </a:r>
            <a:endParaRPr lang="en-GB" dirty="0">
              <a:solidFill>
                <a:schemeClr val="tx1"/>
              </a:solidFill>
            </a:endParaRPr>
          </a:p>
        </p:txBody>
      </p:sp>
      <p:cxnSp>
        <p:nvCxnSpPr>
          <p:cNvPr id="15" name="Straight Arrow Connector 14"/>
          <p:cNvCxnSpPr>
            <a:stCxn id="13" idx="2"/>
          </p:cNvCxnSpPr>
          <p:nvPr/>
        </p:nvCxnSpPr>
        <p:spPr>
          <a:xfrm>
            <a:off x="2350393" y="2382591"/>
            <a:ext cx="0" cy="23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1671032" y="2607500"/>
            <a:ext cx="1358721" cy="6544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VIEW OFFLINE/ ONLINE LECTURE</a:t>
            </a:r>
            <a:endParaRPr lang="en-GB" sz="1200" dirty="0"/>
          </a:p>
        </p:txBody>
      </p:sp>
      <p:cxnSp>
        <p:nvCxnSpPr>
          <p:cNvPr id="18" name="Straight Arrow Connector 17"/>
          <p:cNvCxnSpPr>
            <a:stCxn id="6" idx="2"/>
          </p:cNvCxnSpPr>
          <p:nvPr/>
        </p:nvCxnSpPr>
        <p:spPr>
          <a:xfrm flipH="1">
            <a:off x="1223493" y="981182"/>
            <a:ext cx="1126901" cy="28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257577" y="1265710"/>
            <a:ext cx="1159099" cy="3768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SIGNUP</a:t>
            </a:r>
            <a:endParaRPr lang="en-GB" dirty="0"/>
          </a:p>
        </p:txBody>
      </p:sp>
      <p:cxnSp>
        <p:nvCxnSpPr>
          <p:cNvPr id="22" name="Straight Arrow Connector 21"/>
          <p:cNvCxnSpPr>
            <a:stCxn id="20" idx="3"/>
            <a:endCxn id="10" idx="1"/>
          </p:cNvCxnSpPr>
          <p:nvPr/>
        </p:nvCxnSpPr>
        <p:spPr>
          <a:xfrm flipV="1">
            <a:off x="1416676" y="1430026"/>
            <a:ext cx="296213" cy="2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2"/>
          </p:cNvCxnSpPr>
          <p:nvPr/>
        </p:nvCxnSpPr>
        <p:spPr>
          <a:xfrm flipH="1">
            <a:off x="2350392" y="3261934"/>
            <a:ext cx="1" cy="22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1671032" y="3490175"/>
            <a:ext cx="1358721" cy="5795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RAISE DOUBTS</a:t>
            </a:r>
            <a:endParaRPr lang="en-GB" dirty="0"/>
          </a:p>
        </p:txBody>
      </p:sp>
      <p:cxnSp>
        <p:nvCxnSpPr>
          <p:cNvPr id="27" name="Straight Arrow Connector 26"/>
          <p:cNvCxnSpPr>
            <a:stCxn id="25" idx="2"/>
          </p:cNvCxnSpPr>
          <p:nvPr/>
        </p:nvCxnSpPr>
        <p:spPr>
          <a:xfrm flipH="1">
            <a:off x="2350392" y="4069724"/>
            <a:ext cx="1" cy="334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Process 27"/>
          <p:cNvSpPr/>
          <p:nvPr/>
        </p:nvSpPr>
        <p:spPr>
          <a:xfrm>
            <a:off x="1629176" y="4404575"/>
            <a:ext cx="1558345" cy="6697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SOLVE ASSIGNMENTS</a:t>
            </a:r>
            <a:endParaRPr lang="en-GB" sz="1600" dirty="0"/>
          </a:p>
        </p:txBody>
      </p:sp>
      <p:cxnSp>
        <p:nvCxnSpPr>
          <p:cNvPr id="30" name="Straight Arrow Connector 29"/>
          <p:cNvCxnSpPr>
            <a:stCxn id="28" idx="2"/>
          </p:cNvCxnSpPr>
          <p:nvPr/>
        </p:nvCxnSpPr>
        <p:spPr>
          <a:xfrm flipH="1">
            <a:off x="2408348" y="5074276"/>
            <a:ext cx="1" cy="28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1786943" y="5357611"/>
            <a:ext cx="1242810" cy="5409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GIVE TESTS</a:t>
            </a:r>
            <a:endParaRPr lang="en-GB" sz="1600" dirty="0"/>
          </a:p>
        </p:txBody>
      </p:sp>
      <p:sp>
        <p:nvSpPr>
          <p:cNvPr id="34" name="TextBox 33"/>
          <p:cNvSpPr txBox="1"/>
          <p:nvPr/>
        </p:nvSpPr>
        <p:spPr>
          <a:xfrm>
            <a:off x="4932608" y="611850"/>
            <a:ext cx="2305319" cy="369332"/>
          </a:xfrm>
          <a:prstGeom prst="rect">
            <a:avLst/>
          </a:prstGeom>
          <a:noFill/>
        </p:spPr>
        <p:txBody>
          <a:bodyPr wrap="square" rtlCol="0">
            <a:spAutoFit/>
          </a:bodyPr>
          <a:lstStyle/>
          <a:p>
            <a:r>
              <a:rPr lang="en-GB" dirty="0" smtClean="0"/>
              <a:t>TEACHER</a:t>
            </a:r>
            <a:endParaRPr lang="en-GB" dirty="0"/>
          </a:p>
        </p:txBody>
      </p:sp>
      <p:cxnSp>
        <p:nvCxnSpPr>
          <p:cNvPr id="37" name="Straight Connector 36"/>
          <p:cNvCxnSpPr/>
          <p:nvPr/>
        </p:nvCxnSpPr>
        <p:spPr>
          <a:xfrm>
            <a:off x="5718219" y="981182"/>
            <a:ext cx="0" cy="2294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Flowchart: Process 37"/>
          <p:cNvSpPr/>
          <p:nvPr/>
        </p:nvSpPr>
        <p:spPr>
          <a:xfrm>
            <a:off x="5080714" y="1217524"/>
            <a:ext cx="1275009" cy="4250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LOGIN</a:t>
            </a:r>
            <a:endParaRPr lang="en-GB" dirty="0">
              <a:solidFill>
                <a:schemeClr val="tx1"/>
              </a:solidFill>
            </a:endParaRPr>
          </a:p>
        </p:txBody>
      </p:sp>
      <p:cxnSp>
        <p:nvCxnSpPr>
          <p:cNvPr id="39" name="Straight Arrow Connector 38"/>
          <p:cNvCxnSpPr/>
          <p:nvPr/>
        </p:nvCxnSpPr>
        <p:spPr>
          <a:xfrm flipH="1">
            <a:off x="4591318" y="981182"/>
            <a:ext cx="1126901" cy="28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3625402" y="1265710"/>
            <a:ext cx="1159099" cy="3768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SIGNUP</a:t>
            </a:r>
            <a:endParaRPr lang="en-GB" dirty="0"/>
          </a:p>
        </p:txBody>
      </p:sp>
      <p:cxnSp>
        <p:nvCxnSpPr>
          <p:cNvPr id="41" name="Straight Arrow Connector 40"/>
          <p:cNvCxnSpPr>
            <a:stCxn id="40" idx="3"/>
            <a:endCxn id="38" idx="1"/>
          </p:cNvCxnSpPr>
          <p:nvPr/>
        </p:nvCxnSpPr>
        <p:spPr>
          <a:xfrm flipV="1">
            <a:off x="4784501" y="1430026"/>
            <a:ext cx="296213" cy="2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8" idx="2"/>
          </p:cNvCxnSpPr>
          <p:nvPr/>
        </p:nvCxnSpPr>
        <p:spPr>
          <a:xfrm>
            <a:off x="5718219" y="1642527"/>
            <a:ext cx="0" cy="327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a:off x="5080714" y="1964500"/>
            <a:ext cx="1275009" cy="6241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UPLOAD CONTENT</a:t>
            </a:r>
            <a:endParaRPr lang="en-GB" dirty="0"/>
          </a:p>
        </p:txBody>
      </p:sp>
      <p:cxnSp>
        <p:nvCxnSpPr>
          <p:cNvPr id="44" name="Straight Arrow Connector 43"/>
          <p:cNvCxnSpPr>
            <a:stCxn id="42" idx="2"/>
          </p:cNvCxnSpPr>
          <p:nvPr/>
        </p:nvCxnSpPr>
        <p:spPr>
          <a:xfrm flipH="1">
            <a:off x="5718218" y="2588654"/>
            <a:ext cx="1" cy="21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2" idx="1"/>
          </p:cNvCxnSpPr>
          <p:nvPr/>
        </p:nvCxnSpPr>
        <p:spPr>
          <a:xfrm flipV="1">
            <a:off x="3029753" y="2276577"/>
            <a:ext cx="2050961" cy="65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435441" y="2247466"/>
            <a:ext cx="1088264" cy="400110"/>
          </a:xfrm>
          <a:prstGeom prst="rect">
            <a:avLst/>
          </a:prstGeom>
          <a:noFill/>
        </p:spPr>
        <p:txBody>
          <a:bodyPr wrap="square" rtlCol="0">
            <a:spAutoFit/>
          </a:bodyPr>
          <a:lstStyle/>
          <a:p>
            <a:r>
              <a:rPr lang="en-GB" sz="1000" dirty="0" smtClean="0"/>
              <a:t>VIEW CONTENT</a:t>
            </a:r>
            <a:endParaRPr lang="en-GB" sz="1000" dirty="0"/>
          </a:p>
        </p:txBody>
      </p:sp>
      <p:sp>
        <p:nvSpPr>
          <p:cNvPr id="48" name="Flowchart: Process 47"/>
          <p:cNvSpPr/>
          <p:nvPr/>
        </p:nvSpPr>
        <p:spPr>
          <a:xfrm>
            <a:off x="5080714" y="2807594"/>
            <a:ext cx="1275009" cy="6035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ORGANIZE VIDEO LECTURES</a:t>
            </a:r>
            <a:endParaRPr lang="en-GB" sz="1400" dirty="0"/>
          </a:p>
        </p:txBody>
      </p:sp>
      <p:cxnSp>
        <p:nvCxnSpPr>
          <p:cNvPr id="50" name="Straight Arrow Connector 49"/>
          <p:cNvCxnSpPr>
            <a:stCxn id="16" idx="3"/>
            <a:endCxn id="48" idx="1"/>
          </p:cNvCxnSpPr>
          <p:nvPr/>
        </p:nvCxnSpPr>
        <p:spPr>
          <a:xfrm>
            <a:off x="3029753" y="2934717"/>
            <a:ext cx="2050961" cy="174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805705" y="2807594"/>
            <a:ext cx="1049628" cy="246221"/>
          </a:xfrm>
          <a:prstGeom prst="rect">
            <a:avLst/>
          </a:prstGeom>
          <a:noFill/>
        </p:spPr>
        <p:txBody>
          <a:bodyPr wrap="square" rtlCol="0">
            <a:spAutoFit/>
          </a:bodyPr>
          <a:lstStyle/>
          <a:p>
            <a:r>
              <a:rPr lang="en-GB" sz="1000" dirty="0" smtClean="0"/>
              <a:t>VIEW VIDEO</a:t>
            </a:r>
            <a:endParaRPr lang="en-GB" sz="1000" dirty="0"/>
          </a:p>
        </p:txBody>
      </p:sp>
      <p:cxnSp>
        <p:nvCxnSpPr>
          <p:cNvPr id="53" name="Straight Arrow Connector 52"/>
          <p:cNvCxnSpPr>
            <a:stCxn id="48" idx="2"/>
          </p:cNvCxnSpPr>
          <p:nvPr/>
        </p:nvCxnSpPr>
        <p:spPr>
          <a:xfrm flipH="1">
            <a:off x="5718218" y="3411112"/>
            <a:ext cx="1" cy="23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Flowchart: Process 53"/>
          <p:cNvSpPr/>
          <p:nvPr/>
        </p:nvSpPr>
        <p:spPr>
          <a:xfrm>
            <a:off x="5154768" y="3644721"/>
            <a:ext cx="1200955" cy="5924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SOLVE DOUBTS</a:t>
            </a:r>
            <a:endParaRPr lang="en-GB" sz="1600" dirty="0"/>
          </a:p>
        </p:txBody>
      </p:sp>
      <p:cxnSp>
        <p:nvCxnSpPr>
          <p:cNvPr id="56" name="Straight Arrow Connector 55"/>
          <p:cNvCxnSpPr>
            <a:stCxn id="25" idx="3"/>
            <a:endCxn id="54" idx="1"/>
          </p:cNvCxnSpPr>
          <p:nvPr/>
        </p:nvCxnSpPr>
        <p:spPr>
          <a:xfrm>
            <a:off x="3029753" y="3779950"/>
            <a:ext cx="2125015" cy="16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2"/>
          </p:cNvCxnSpPr>
          <p:nvPr/>
        </p:nvCxnSpPr>
        <p:spPr>
          <a:xfrm flipH="1">
            <a:off x="5755245" y="4237149"/>
            <a:ext cx="1" cy="25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Flowchart: Process 58"/>
          <p:cNvSpPr/>
          <p:nvPr/>
        </p:nvSpPr>
        <p:spPr>
          <a:xfrm>
            <a:off x="5154768" y="4494727"/>
            <a:ext cx="1200955" cy="4893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smtClean="0"/>
              <a:t>GENERATE TESTS</a:t>
            </a:r>
            <a:endParaRPr lang="en-GB" sz="1500" dirty="0"/>
          </a:p>
        </p:txBody>
      </p:sp>
      <p:cxnSp>
        <p:nvCxnSpPr>
          <p:cNvPr id="61" name="Straight Arrow Connector 60"/>
          <p:cNvCxnSpPr>
            <a:stCxn id="59" idx="2"/>
          </p:cNvCxnSpPr>
          <p:nvPr/>
        </p:nvCxnSpPr>
        <p:spPr>
          <a:xfrm flipH="1">
            <a:off x="5755245" y="4984124"/>
            <a:ext cx="1" cy="23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69" name="Straight Arrow Connector 7168"/>
          <p:cNvCxnSpPr>
            <a:stCxn id="31" idx="3"/>
          </p:cNvCxnSpPr>
          <p:nvPr/>
        </p:nvCxnSpPr>
        <p:spPr>
          <a:xfrm flipV="1">
            <a:off x="3029753" y="4790940"/>
            <a:ext cx="2148358" cy="83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4" name="Flowchart: Process 7173"/>
          <p:cNvSpPr/>
          <p:nvPr/>
        </p:nvSpPr>
        <p:spPr>
          <a:xfrm>
            <a:off x="5178111" y="5215943"/>
            <a:ext cx="1177612" cy="6825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EVALUATE PERFORMANCE</a:t>
            </a:r>
            <a:endParaRPr lang="en-GB" sz="1400" dirty="0"/>
          </a:p>
        </p:txBody>
      </p:sp>
      <p:sp>
        <p:nvSpPr>
          <p:cNvPr id="7175" name="TextBox 7174"/>
          <p:cNvSpPr txBox="1"/>
          <p:nvPr/>
        </p:nvSpPr>
        <p:spPr>
          <a:xfrm>
            <a:off x="8113690" y="611850"/>
            <a:ext cx="1777285" cy="369332"/>
          </a:xfrm>
          <a:prstGeom prst="rect">
            <a:avLst/>
          </a:prstGeom>
          <a:noFill/>
        </p:spPr>
        <p:txBody>
          <a:bodyPr wrap="square" rtlCol="0">
            <a:spAutoFit/>
          </a:bodyPr>
          <a:lstStyle/>
          <a:p>
            <a:r>
              <a:rPr lang="en-GB" dirty="0" smtClean="0"/>
              <a:t>ADMIN</a:t>
            </a:r>
            <a:endParaRPr lang="en-GB" dirty="0"/>
          </a:p>
        </p:txBody>
      </p:sp>
      <p:cxnSp>
        <p:nvCxnSpPr>
          <p:cNvPr id="7177" name="Straight Arrow Connector 7176"/>
          <p:cNvCxnSpPr>
            <a:stCxn id="7175" idx="2"/>
          </p:cNvCxnSpPr>
          <p:nvPr/>
        </p:nvCxnSpPr>
        <p:spPr>
          <a:xfrm flipH="1">
            <a:off x="9002332" y="981182"/>
            <a:ext cx="1" cy="28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8" name="Flowchart: Process 7177"/>
          <p:cNvSpPr/>
          <p:nvPr/>
        </p:nvSpPr>
        <p:spPr>
          <a:xfrm>
            <a:off x="8319752" y="1265710"/>
            <a:ext cx="1481071" cy="8593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MANAGE USERS AND DATABASE</a:t>
            </a:r>
            <a:endParaRPr lang="en-GB" dirty="0"/>
          </a:p>
        </p:txBody>
      </p:sp>
      <p:cxnSp>
        <p:nvCxnSpPr>
          <p:cNvPr id="7182" name="Straight Arrow Connector 7181"/>
          <p:cNvCxnSpPr>
            <a:stCxn id="7178" idx="2"/>
          </p:cNvCxnSpPr>
          <p:nvPr/>
        </p:nvCxnSpPr>
        <p:spPr>
          <a:xfrm>
            <a:off x="9060288" y="2125014"/>
            <a:ext cx="32197" cy="15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3" name="Rectangle 7182"/>
          <p:cNvSpPr/>
          <p:nvPr/>
        </p:nvSpPr>
        <p:spPr>
          <a:xfrm>
            <a:off x="8512935" y="2276577"/>
            <a:ext cx="1378040" cy="77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ASSIGN VIDEO LECTURE TIME</a:t>
            </a:r>
            <a:endParaRPr lang="en-GB" sz="1400" dirty="0"/>
          </a:p>
        </p:txBody>
      </p:sp>
      <p:cxnSp>
        <p:nvCxnSpPr>
          <p:cNvPr id="7185" name="Straight Arrow Connector 7184"/>
          <p:cNvCxnSpPr>
            <a:stCxn id="48" idx="3"/>
            <a:endCxn id="7183" idx="1"/>
          </p:cNvCxnSpPr>
          <p:nvPr/>
        </p:nvCxnSpPr>
        <p:spPr>
          <a:xfrm flipV="1">
            <a:off x="6355723" y="2665196"/>
            <a:ext cx="2157212" cy="444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87" name="Straight Arrow Connector 7186"/>
          <p:cNvCxnSpPr>
            <a:stCxn id="7183" idx="2"/>
          </p:cNvCxnSpPr>
          <p:nvPr/>
        </p:nvCxnSpPr>
        <p:spPr>
          <a:xfrm flipH="1">
            <a:off x="9182638" y="3053815"/>
            <a:ext cx="19317" cy="35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8" name="Flowchart: Process 7187"/>
          <p:cNvSpPr/>
          <p:nvPr/>
        </p:nvSpPr>
        <p:spPr>
          <a:xfrm>
            <a:off x="8628845" y="3411112"/>
            <a:ext cx="1442434" cy="826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GENERATE REPORT</a:t>
            </a:r>
            <a:endParaRPr lang="en-GB" dirty="0"/>
          </a:p>
        </p:txBody>
      </p:sp>
      <p:cxnSp>
        <p:nvCxnSpPr>
          <p:cNvPr id="7190" name="Straight Arrow Connector 7189"/>
          <p:cNvCxnSpPr>
            <a:stCxn id="7174" idx="3"/>
            <a:endCxn id="7188" idx="1"/>
          </p:cNvCxnSpPr>
          <p:nvPr/>
        </p:nvCxnSpPr>
        <p:spPr>
          <a:xfrm flipV="1">
            <a:off x="6355723" y="3824131"/>
            <a:ext cx="2273122" cy="1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91" name="TextBox 7190"/>
          <p:cNvSpPr txBox="1"/>
          <p:nvPr/>
        </p:nvSpPr>
        <p:spPr>
          <a:xfrm>
            <a:off x="6880537" y="4316396"/>
            <a:ext cx="1107583" cy="461665"/>
          </a:xfrm>
          <a:prstGeom prst="rect">
            <a:avLst/>
          </a:prstGeom>
          <a:noFill/>
        </p:spPr>
        <p:txBody>
          <a:bodyPr wrap="square" rtlCol="0">
            <a:spAutoFit/>
          </a:bodyPr>
          <a:lstStyle/>
          <a:p>
            <a:r>
              <a:rPr lang="en-GB" sz="1200" dirty="0" smtClean="0"/>
              <a:t>SEND SCORES</a:t>
            </a:r>
            <a:endParaRPr lang="en-GB" sz="1000" dirty="0" smtClean="0"/>
          </a:p>
        </p:txBody>
      </p:sp>
      <p:sp>
        <p:nvSpPr>
          <p:cNvPr id="7192" name="TextBox 7191"/>
          <p:cNvSpPr txBox="1"/>
          <p:nvPr/>
        </p:nvSpPr>
        <p:spPr>
          <a:xfrm>
            <a:off x="3625402" y="4984124"/>
            <a:ext cx="965916" cy="246221"/>
          </a:xfrm>
          <a:prstGeom prst="rect">
            <a:avLst/>
          </a:prstGeom>
          <a:noFill/>
        </p:spPr>
        <p:txBody>
          <a:bodyPr wrap="square" rtlCol="0">
            <a:spAutoFit/>
          </a:bodyPr>
          <a:lstStyle/>
          <a:p>
            <a:r>
              <a:rPr lang="en-GB" sz="1000" dirty="0" smtClean="0"/>
              <a:t>GIVE TEST</a:t>
            </a:r>
            <a:endParaRPr lang="en-GB" sz="1000" dirty="0"/>
          </a:p>
        </p:txBody>
      </p:sp>
    </p:spTree>
    <p:extLst>
      <p:ext uri="{BB962C8B-B14F-4D97-AF65-F5344CB8AC3E}">
        <p14:creationId xmlns:p14="http://schemas.microsoft.com/office/powerpoint/2010/main" val="92608365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USECASE</a:t>
            </a:r>
            <a:endParaRPr lang="en-GB" dirty="0"/>
          </a:p>
        </p:txBody>
      </p:sp>
      <p:pic>
        <p:nvPicPr>
          <p:cNvPr id="1028" name="Picture 4" descr="Use Cas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775" y="1352281"/>
            <a:ext cx="5885645" cy="535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31356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REGISTRATION USECASE</a:t>
            </a:r>
            <a:endParaRPr lang="en-GB" dirty="0"/>
          </a:p>
        </p:txBody>
      </p:sp>
      <p:pic>
        <p:nvPicPr>
          <p:cNvPr id="2050" name="Picture 2" descr="Use Cas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406" y="1429555"/>
            <a:ext cx="7353835" cy="519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24904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LECTURES</a:t>
            </a:r>
            <a:endParaRPr lang="en-GB" dirty="0"/>
          </a:p>
        </p:txBody>
      </p:sp>
      <p:pic>
        <p:nvPicPr>
          <p:cNvPr id="1026" name="Picture 2" descr="Use Cas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831" y="1390918"/>
            <a:ext cx="6761408" cy="5100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01251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OFFLINE LECTURES</a:t>
            </a:r>
            <a:endParaRPr lang="en-GB" dirty="0"/>
          </a:p>
        </p:txBody>
      </p:sp>
      <p:pic>
        <p:nvPicPr>
          <p:cNvPr id="4098" name="Picture 2" descr="Use Cas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2592" y="1455313"/>
            <a:ext cx="5473521" cy="522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843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FORUM USECASE</a:t>
            </a:r>
            <a:endParaRPr lang="en-GB" dirty="0"/>
          </a:p>
        </p:txBody>
      </p:sp>
      <p:pic>
        <p:nvPicPr>
          <p:cNvPr id="5122" name="Picture 2" descr="Use Cas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2744" y="1674253"/>
            <a:ext cx="5548140" cy="480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1933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ASSESSMENT/EXAMINATION USECASE</a:t>
            </a:r>
            <a:endParaRPr lang="en-GB" dirty="0"/>
          </a:p>
        </p:txBody>
      </p:sp>
      <p:pic>
        <p:nvPicPr>
          <p:cNvPr id="6146" name="Picture 2" descr="Use Cas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715" y="1853248"/>
            <a:ext cx="5280338" cy="484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4402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OUTPUT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152983"/>
            <a:ext cx="4319963" cy="24287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895" y="1032715"/>
            <a:ext cx="4533876" cy="25490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1" y="3847335"/>
            <a:ext cx="4319964" cy="27280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895" y="3847335"/>
            <a:ext cx="4533876" cy="2728079"/>
          </a:xfrm>
          <a:prstGeom prst="rect">
            <a:avLst/>
          </a:prstGeom>
        </p:spPr>
      </p:pic>
    </p:spTree>
    <p:extLst>
      <p:ext uri="{BB962C8B-B14F-4D97-AF65-F5344CB8AC3E}">
        <p14:creationId xmlns:p14="http://schemas.microsoft.com/office/powerpoint/2010/main" val="970182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Virtual classroom is the way that supports classroom activities that are conducted by particular academy by the means of Internet.</a:t>
            </a:r>
          </a:p>
          <a:p>
            <a:r>
              <a:rPr lang="en-GB" dirty="0" smtClean="0"/>
              <a:t>This supports classroom activity with media and technology that makes study more interesting and easy to understand for the students.</a:t>
            </a:r>
          </a:p>
          <a:p>
            <a:r>
              <a:rPr lang="en-GB" dirty="0" smtClean="0"/>
              <a:t>“</a:t>
            </a:r>
            <a:r>
              <a:rPr lang="en-GB" sz="2400" dirty="0" smtClean="0"/>
              <a:t>Virtual Classroom is a concept of supporting current educational organizations by the means of easy learning , better administration and more technology oriented way of learning with the help of Internet that makes current way of teaching more interesting</a:t>
            </a:r>
            <a:r>
              <a:rPr lang="en-GB" dirty="0" smtClean="0"/>
              <a:t>.”</a:t>
            </a:r>
          </a:p>
        </p:txBody>
      </p:sp>
    </p:spTree>
    <p:extLst>
      <p:ext uri="{BB962C8B-B14F-4D97-AF65-F5344CB8AC3E}">
        <p14:creationId xmlns:p14="http://schemas.microsoft.com/office/powerpoint/2010/main" val="2466245584"/>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2" y="3418211"/>
            <a:ext cx="4763027" cy="32584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12" y="226373"/>
            <a:ext cx="4763027" cy="26778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529" y="3418211"/>
            <a:ext cx="4612341" cy="32584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3530" y="268733"/>
            <a:ext cx="4612341" cy="2593176"/>
          </a:xfrm>
          <a:prstGeom prst="rect">
            <a:avLst/>
          </a:prstGeom>
        </p:spPr>
      </p:pic>
    </p:spTree>
    <p:extLst>
      <p:ext uri="{BB962C8B-B14F-4D97-AF65-F5344CB8AC3E}">
        <p14:creationId xmlns:p14="http://schemas.microsoft.com/office/powerpoint/2010/main" val="19477364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7" y="1960770"/>
            <a:ext cx="5728447" cy="34701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960770"/>
            <a:ext cx="5889812" cy="3470168"/>
          </a:xfrm>
          <a:prstGeom prst="rect">
            <a:avLst/>
          </a:prstGeom>
        </p:spPr>
      </p:pic>
    </p:spTree>
    <p:extLst>
      <p:ext uri="{BB962C8B-B14F-4D97-AF65-F5344CB8AC3E}">
        <p14:creationId xmlns:p14="http://schemas.microsoft.com/office/powerpoint/2010/main" val="16279423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FRONT-END,BACK-END,REQUIREMENTS</a:t>
            </a:r>
            <a:endParaRPr lang="en-GB" dirty="0"/>
          </a:p>
        </p:txBody>
      </p:sp>
      <p:sp>
        <p:nvSpPr>
          <p:cNvPr id="3" name="Text Placeholder 2"/>
          <p:cNvSpPr>
            <a:spLocks noGrp="1"/>
          </p:cNvSpPr>
          <p:nvPr>
            <p:ph type="body" idx="1"/>
          </p:nvPr>
        </p:nvSpPr>
        <p:spPr/>
        <p:txBody>
          <a:bodyPr/>
          <a:lstStyle/>
          <a:p>
            <a:r>
              <a:rPr lang="en-GB" dirty="0" smtClean="0"/>
              <a:t>FRONT END</a:t>
            </a:r>
            <a:endParaRPr lang="en-GB" dirty="0"/>
          </a:p>
        </p:txBody>
      </p:sp>
      <p:sp>
        <p:nvSpPr>
          <p:cNvPr id="4" name="Text Placeholder 3"/>
          <p:cNvSpPr>
            <a:spLocks noGrp="1"/>
          </p:cNvSpPr>
          <p:nvPr>
            <p:ph type="body" sz="half" idx="15"/>
          </p:nvPr>
        </p:nvSpPr>
        <p:spPr/>
        <p:txBody>
          <a:bodyPr>
            <a:normAutofit/>
          </a:bodyPr>
          <a:lstStyle/>
          <a:p>
            <a:pPr marL="342900" indent="-342900">
              <a:buFont typeface="Arial" panose="020B0604020202020204" pitchFamily="34" charset="0"/>
              <a:buChar char="•"/>
            </a:pPr>
            <a:r>
              <a:rPr lang="en-GB" sz="2000" dirty="0" smtClean="0"/>
              <a:t>HTML5,</a:t>
            </a:r>
          </a:p>
          <a:p>
            <a:pPr marL="342900" indent="-342900">
              <a:buFont typeface="Arial" panose="020B0604020202020204" pitchFamily="34" charset="0"/>
              <a:buChar char="•"/>
            </a:pPr>
            <a:r>
              <a:rPr lang="en-GB" sz="2000" dirty="0" smtClean="0"/>
              <a:t>CSS3,</a:t>
            </a:r>
          </a:p>
          <a:p>
            <a:pPr marL="342900" indent="-342900">
              <a:buFont typeface="Arial" panose="020B0604020202020204" pitchFamily="34" charset="0"/>
              <a:buChar char="•"/>
            </a:pPr>
            <a:r>
              <a:rPr lang="en-GB" sz="2000" dirty="0" smtClean="0"/>
              <a:t>Bootstrap,</a:t>
            </a:r>
          </a:p>
          <a:p>
            <a:pPr marL="342900" indent="-342900">
              <a:buFont typeface="Arial" panose="020B0604020202020204" pitchFamily="34" charset="0"/>
              <a:buChar char="•"/>
            </a:pPr>
            <a:r>
              <a:rPr lang="en-GB" sz="2000" dirty="0" smtClean="0"/>
              <a:t>Angular JS,</a:t>
            </a:r>
          </a:p>
          <a:p>
            <a:pPr marL="342900" indent="-342900">
              <a:buFont typeface="Arial" panose="020B0604020202020204" pitchFamily="34" charset="0"/>
              <a:buChar char="•"/>
            </a:pPr>
            <a:r>
              <a:rPr lang="en-GB" sz="2000" dirty="0" smtClean="0"/>
              <a:t>Materialized CSS.</a:t>
            </a:r>
          </a:p>
          <a:p>
            <a:pPr marL="342900" indent="-342900">
              <a:buFont typeface="Arial" panose="020B0604020202020204" pitchFamily="34" charset="0"/>
              <a:buChar char="•"/>
            </a:pPr>
            <a:endParaRPr lang="en-GB" sz="2000" dirty="0"/>
          </a:p>
        </p:txBody>
      </p:sp>
      <p:sp>
        <p:nvSpPr>
          <p:cNvPr id="5" name="Text Placeholder 4"/>
          <p:cNvSpPr>
            <a:spLocks noGrp="1"/>
          </p:cNvSpPr>
          <p:nvPr>
            <p:ph type="body" sz="quarter" idx="3"/>
          </p:nvPr>
        </p:nvSpPr>
        <p:spPr/>
        <p:txBody>
          <a:bodyPr/>
          <a:lstStyle/>
          <a:p>
            <a:r>
              <a:rPr lang="en-GB" dirty="0" smtClean="0"/>
              <a:t>BACK END</a:t>
            </a:r>
            <a:endParaRPr lang="en-GB" dirty="0"/>
          </a:p>
        </p:txBody>
      </p:sp>
      <p:sp>
        <p:nvSpPr>
          <p:cNvPr id="6" name="Text Placeholder 5"/>
          <p:cNvSpPr>
            <a:spLocks noGrp="1"/>
          </p:cNvSpPr>
          <p:nvPr>
            <p:ph type="body" sz="half" idx="16"/>
          </p:nvPr>
        </p:nvSpPr>
        <p:spPr/>
        <p:txBody>
          <a:bodyPr>
            <a:normAutofit/>
          </a:bodyPr>
          <a:lstStyle/>
          <a:p>
            <a:pPr marL="342900" indent="-342900">
              <a:buFont typeface="Arial" panose="020B0604020202020204" pitchFamily="34" charset="0"/>
              <a:buChar char="•"/>
            </a:pPr>
            <a:r>
              <a:rPr lang="en-GB" sz="2000" dirty="0" smtClean="0"/>
              <a:t>SQL SERVER</a:t>
            </a:r>
            <a:endParaRPr lang="en-GB" sz="2000" dirty="0"/>
          </a:p>
        </p:txBody>
      </p:sp>
      <p:sp>
        <p:nvSpPr>
          <p:cNvPr id="7" name="Text Placeholder 6"/>
          <p:cNvSpPr>
            <a:spLocks noGrp="1"/>
          </p:cNvSpPr>
          <p:nvPr>
            <p:ph type="body" sz="quarter" idx="13"/>
          </p:nvPr>
        </p:nvSpPr>
        <p:spPr/>
        <p:txBody>
          <a:bodyPr/>
          <a:lstStyle/>
          <a:p>
            <a:r>
              <a:rPr lang="en-GB" dirty="0" smtClean="0"/>
              <a:t>REQUIREMENTS</a:t>
            </a:r>
            <a:endParaRPr lang="en-GB" dirty="0"/>
          </a:p>
        </p:txBody>
      </p:sp>
      <p:sp>
        <p:nvSpPr>
          <p:cNvPr id="8" name="Text Placeholder 7"/>
          <p:cNvSpPr>
            <a:spLocks noGrp="1"/>
          </p:cNvSpPr>
          <p:nvPr>
            <p:ph type="body" sz="half" idx="17"/>
          </p:nvPr>
        </p:nvSpPr>
        <p:spPr/>
        <p:txBody>
          <a:bodyPr>
            <a:normAutofit/>
          </a:bodyPr>
          <a:lstStyle/>
          <a:p>
            <a:pPr marL="285750" indent="-285750">
              <a:buFont typeface="Arial" panose="020B0604020202020204" pitchFamily="34" charset="0"/>
              <a:buChar char="•"/>
            </a:pPr>
            <a:r>
              <a:rPr lang="en-GB" sz="2000" dirty="0" smtClean="0"/>
              <a:t>MINIMUM 512MB RAM</a:t>
            </a:r>
          </a:p>
          <a:p>
            <a:pPr marL="285750" indent="-285750">
              <a:buFont typeface="Arial" panose="020B0604020202020204" pitchFamily="34" charset="0"/>
              <a:buChar char="•"/>
            </a:pPr>
            <a:r>
              <a:rPr lang="en-GB" sz="2000" dirty="0" smtClean="0"/>
              <a:t>OPERATING SYSTEM SUPPORTED:- WINDOWS XP,WINDOWS-7/8/8.1/10</a:t>
            </a:r>
          </a:p>
          <a:p>
            <a:pPr marL="285750" indent="-285750">
              <a:buFont typeface="Arial" panose="020B0604020202020204" pitchFamily="34" charset="0"/>
              <a:buChar char="•"/>
            </a:pPr>
            <a:r>
              <a:rPr lang="en-GB" sz="2000" dirty="0" smtClean="0"/>
              <a:t>WEBCAM</a:t>
            </a:r>
          </a:p>
          <a:p>
            <a:pPr marL="285750" indent="-285750">
              <a:buFont typeface="Arial" panose="020B0604020202020204" pitchFamily="34" charset="0"/>
              <a:buChar char="•"/>
            </a:pPr>
            <a:r>
              <a:rPr lang="en-GB" sz="2000" dirty="0" smtClean="0"/>
              <a:t>FAST INTERNET SPEED</a:t>
            </a:r>
          </a:p>
        </p:txBody>
      </p:sp>
    </p:spTree>
    <p:extLst>
      <p:ext uri="{BB962C8B-B14F-4D97-AF65-F5344CB8AC3E}">
        <p14:creationId xmlns:p14="http://schemas.microsoft.com/office/powerpoint/2010/main" val="305499743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53" y="2967335"/>
            <a:ext cx="4044698"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9300676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BUSSINESS PROCESS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Currently students need to go to the teaching institutes to pursue their course. At the end of each semester students appear for the final examinations to evaluate their performance.</a:t>
            </a:r>
          </a:p>
          <a:p>
            <a:r>
              <a:rPr lang="en-GB" dirty="0" smtClean="0"/>
              <a:t>Similarly, each and every  organization provides training to the newly employed candidates. This training is held inside the organization for a fixed time.</a:t>
            </a:r>
          </a:p>
          <a:p>
            <a:r>
              <a:rPr lang="en-GB" dirty="0" smtClean="0"/>
              <a:t>The issues in this current process are:-</a:t>
            </a:r>
          </a:p>
          <a:p>
            <a:pPr marL="457200" lvl="0" indent="-457200">
              <a:buFont typeface="+mj-lt"/>
              <a:buAutoNum type="arabicPeriod"/>
            </a:pPr>
            <a:r>
              <a:rPr lang="en-GB" dirty="0"/>
              <a:t>In current system the academy and Teaching institutes are time bound and are punctual.</a:t>
            </a:r>
          </a:p>
          <a:p>
            <a:pPr marL="457200" lvl="0" indent="-457200">
              <a:buFont typeface="+mj-lt"/>
              <a:buAutoNum type="arabicPeriod"/>
            </a:pPr>
            <a:r>
              <a:rPr lang="en-GB" dirty="0"/>
              <a:t>In today’s world by the use of technology the learning has become fun by the means of Video lectures, Presentations, E-books, Discussion Forums and many more things across the Internet.</a:t>
            </a:r>
          </a:p>
          <a:p>
            <a:pPr marL="457200" lvl="0" indent="-457200">
              <a:buFont typeface="+mj-lt"/>
              <a:buAutoNum type="arabicPeriod"/>
            </a:pPr>
            <a:r>
              <a:rPr lang="en-GB" dirty="0"/>
              <a:t>In the current scenario teachers and students can communicate with each other during the working hours only this will lead to  the condition that teacher or students are having something that they are willing to share with others and want to discuss after college hours</a:t>
            </a:r>
            <a:r>
              <a:rPr lang="en-GB" dirty="0" smtClean="0"/>
              <a:t>.</a:t>
            </a:r>
            <a:endParaRPr lang="en-GB" dirty="0"/>
          </a:p>
        </p:txBody>
      </p:sp>
    </p:spTree>
    <p:extLst>
      <p:ext uri="{BB962C8B-B14F-4D97-AF65-F5344CB8AC3E}">
        <p14:creationId xmlns:p14="http://schemas.microsoft.com/office/powerpoint/2010/main" val="336259944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EXPLAINATION</a:t>
            </a:r>
            <a:endParaRPr lang="en-GB" dirty="0"/>
          </a:p>
        </p:txBody>
      </p:sp>
      <p:sp>
        <p:nvSpPr>
          <p:cNvPr id="3" name="Content Placeholder 2"/>
          <p:cNvSpPr>
            <a:spLocks noGrp="1"/>
          </p:cNvSpPr>
          <p:nvPr>
            <p:ph idx="1"/>
          </p:nvPr>
        </p:nvSpPr>
        <p:spPr/>
        <p:txBody>
          <a:bodyPr/>
          <a:lstStyle/>
          <a:p>
            <a:r>
              <a:rPr lang="en-GB" dirty="0" smtClean="0"/>
              <a:t>Virtual Classroom is going to be used by the existing organizations as well as educational institutes that exists in reality and are trying to make their way of learning more strong and interesting for an employee and the student respectively.</a:t>
            </a:r>
          </a:p>
          <a:p>
            <a:r>
              <a:rPr lang="en-GB" dirty="0" smtClean="0"/>
              <a:t>This also utilises advanced techniques like video-lectures and query posting forums along with the communication medium that bridges the gap between student/employee and teacher out of the class or organization and provides more flexibility to naïve users.</a:t>
            </a:r>
          </a:p>
          <a:p>
            <a:r>
              <a:rPr lang="en-GB" dirty="0" smtClean="0"/>
              <a:t>It also provides a medium to evaluate the learner’s knowledge of a particular course by making them appear for the examination at the end of that course.</a:t>
            </a:r>
            <a:endParaRPr lang="en-GB" dirty="0"/>
          </a:p>
        </p:txBody>
      </p:sp>
    </p:spTree>
    <p:extLst>
      <p:ext uri="{BB962C8B-B14F-4D97-AF65-F5344CB8AC3E}">
        <p14:creationId xmlns:p14="http://schemas.microsoft.com/office/powerpoint/2010/main" val="169223100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ACTORS OF OUR SYSTEM</a:t>
            </a:r>
            <a:endParaRPr lang="en-GB"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825" y="2181497"/>
            <a:ext cx="2734900" cy="3553982"/>
          </a:xfrm>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870" y="1854272"/>
            <a:ext cx="3537274" cy="3902584"/>
          </a:xfrm>
          <a:prstGeom prst="rect">
            <a:avLst/>
          </a:prstGeom>
        </p:spPr>
      </p:pic>
      <p:pic>
        <p:nvPicPr>
          <p:cNvPr id="6"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533290" y="2259770"/>
            <a:ext cx="3254744" cy="3451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05394" y="5917474"/>
            <a:ext cx="2442755" cy="369332"/>
          </a:xfrm>
          <a:prstGeom prst="rect">
            <a:avLst/>
          </a:prstGeom>
          <a:noFill/>
        </p:spPr>
        <p:txBody>
          <a:bodyPr wrap="square" rtlCol="0">
            <a:spAutoFit/>
          </a:bodyPr>
          <a:lstStyle/>
          <a:p>
            <a:endParaRPr lang="en-IN" dirty="0"/>
          </a:p>
        </p:txBody>
      </p:sp>
      <p:sp>
        <p:nvSpPr>
          <p:cNvPr id="9" name="TextBox 8"/>
          <p:cNvSpPr txBox="1"/>
          <p:nvPr/>
        </p:nvSpPr>
        <p:spPr>
          <a:xfrm>
            <a:off x="744583" y="5930536"/>
            <a:ext cx="2442755" cy="369332"/>
          </a:xfrm>
          <a:prstGeom prst="rect">
            <a:avLst/>
          </a:prstGeom>
          <a:noFill/>
        </p:spPr>
        <p:txBody>
          <a:bodyPr wrap="square" rtlCol="0">
            <a:spAutoFit/>
          </a:bodyPr>
          <a:lstStyle/>
          <a:p>
            <a:endParaRPr lang="en-IN" dirty="0"/>
          </a:p>
        </p:txBody>
      </p:sp>
      <p:sp>
        <p:nvSpPr>
          <p:cNvPr id="10" name="TextBox 9"/>
          <p:cNvSpPr txBox="1"/>
          <p:nvPr/>
        </p:nvSpPr>
        <p:spPr>
          <a:xfrm>
            <a:off x="753290" y="6069874"/>
            <a:ext cx="2442755" cy="461665"/>
          </a:xfrm>
          <a:prstGeom prst="rect">
            <a:avLst/>
          </a:prstGeom>
          <a:noFill/>
        </p:spPr>
        <p:txBody>
          <a:bodyPr wrap="square" rtlCol="0">
            <a:spAutoFit/>
          </a:bodyPr>
          <a:lstStyle/>
          <a:p>
            <a:pPr algn="ctr"/>
            <a:r>
              <a:rPr lang="en-IN" sz="2400" dirty="0" smtClean="0"/>
              <a:t>Student</a:t>
            </a:r>
            <a:endParaRPr lang="en-IN" sz="2400" dirty="0"/>
          </a:p>
        </p:txBody>
      </p:sp>
      <p:sp>
        <p:nvSpPr>
          <p:cNvPr id="11" name="TextBox 10"/>
          <p:cNvSpPr txBox="1"/>
          <p:nvPr/>
        </p:nvSpPr>
        <p:spPr>
          <a:xfrm>
            <a:off x="4628603" y="6039394"/>
            <a:ext cx="2442755" cy="461665"/>
          </a:xfrm>
          <a:prstGeom prst="rect">
            <a:avLst/>
          </a:prstGeom>
          <a:noFill/>
        </p:spPr>
        <p:txBody>
          <a:bodyPr wrap="square" rtlCol="0">
            <a:spAutoFit/>
          </a:bodyPr>
          <a:lstStyle/>
          <a:p>
            <a:pPr algn="ctr"/>
            <a:r>
              <a:rPr lang="en-IN" sz="2400" dirty="0" smtClean="0"/>
              <a:t>Tutor</a:t>
            </a:r>
            <a:endParaRPr lang="en-IN" sz="2400" dirty="0"/>
          </a:p>
        </p:txBody>
      </p:sp>
      <p:sp>
        <p:nvSpPr>
          <p:cNvPr id="12" name="TextBox 11"/>
          <p:cNvSpPr txBox="1"/>
          <p:nvPr/>
        </p:nvSpPr>
        <p:spPr>
          <a:xfrm>
            <a:off x="8961118" y="5930537"/>
            <a:ext cx="2442755" cy="461665"/>
          </a:xfrm>
          <a:prstGeom prst="rect">
            <a:avLst/>
          </a:prstGeom>
          <a:noFill/>
        </p:spPr>
        <p:txBody>
          <a:bodyPr wrap="square" rtlCol="0">
            <a:spAutoFit/>
          </a:bodyPr>
          <a:lstStyle/>
          <a:p>
            <a:pPr algn="ctr"/>
            <a:r>
              <a:rPr lang="en-IN" sz="2400" dirty="0" smtClean="0"/>
              <a:t>Admin</a:t>
            </a:r>
            <a:endParaRPr lang="en-IN" sz="2400" dirty="0"/>
          </a:p>
        </p:txBody>
      </p:sp>
    </p:spTree>
    <p:extLst>
      <p:ext uri="{BB962C8B-B14F-4D97-AF65-F5344CB8AC3E}">
        <p14:creationId xmlns:p14="http://schemas.microsoft.com/office/powerpoint/2010/main" val="136059994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040" y="211429"/>
            <a:ext cx="3401064" cy="1447800"/>
          </a:xfrm>
        </p:spPr>
        <p:txBody>
          <a:bodyPr/>
          <a:lstStyle/>
          <a:p>
            <a:r>
              <a:rPr lang="en-GB" dirty="0" smtClean="0"/>
              <a:t>STUDENT/EMPLOYEE</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4456" y="1777285"/>
            <a:ext cx="3124547" cy="3528811"/>
          </a:xfrm>
        </p:spPr>
      </p:pic>
      <p:sp>
        <p:nvSpPr>
          <p:cNvPr id="4" name="Text Placeholder 3"/>
          <p:cNvSpPr>
            <a:spLocks noGrp="1"/>
          </p:cNvSpPr>
          <p:nvPr>
            <p:ph type="body" sz="half" idx="2"/>
          </p:nvPr>
        </p:nvSpPr>
        <p:spPr>
          <a:xfrm>
            <a:off x="356463" y="1900708"/>
            <a:ext cx="3401063" cy="2895599"/>
          </a:xfrm>
        </p:spPr>
        <p:txBody>
          <a:bodyPr>
            <a:noAutofit/>
          </a:bodyPr>
          <a:lstStyle/>
          <a:p>
            <a:pPr marL="285750" indent="-285750">
              <a:buFont typeface="Arial" panose="020B0604020202020204" pitchFamily="34" charset="0"/>
              <a:buChar char="•"/>
            </a:pPr>
            <a:r>
              <a:rPr lang="en-GB" sz="1600" dirty="0" smtClean="0"/>
              <a:t>These are those users of our system who will interact with the system to learn various courses available on this system.</a:t>
            </a:r>
          </a:p>
          <a:p>
            <a:pPr marL="285750" indent="-285750">
              <a:buFont typeface="Arial" panose="020B0604020202020204" pitchFamily="34" charset="0"/>
              <a:buChar char="•"/>
            </a:pPr>
            <a:r>
              <a:rPr lang="en-GB" sz="1600" dirty="0" smtClean="0"/>
              <a:t>These users will also be able to view live video lectures organized by the teacher and raise doubts for any query.</a:t>
            </a:r>
          </a:p>
          <a:p>
            <a:pPr marL="285750" indent="-285750">
              <a:buFont typeface="Arial" panose="020B0604020202020204" pitchFamily="34" charset="0"/>
              <a:buChar char="•"/>
            </a:pPr>
            <a:r>
              <a:rPr lang="en-GB" sz="1600" dirty="0" smtClean="0"/>
              <a:t>At the end of each course these users are expected to appear for the examination which will evaluate their performance.</a:t>
            </a:r>
          </a:p>
          <a:p>
            <a:endParaRPr lang="en-GB" sz="1600" dirty="0"/>
          </a:p>
        </p:txBody>
      </p:sp>
    </p:spTree>
    <p:extLst>
      <p:ext uri="{BB962C8B-B14F-4D97-AF65-F5344CB8AC3E}">
        <p14:creationId xmlns:p14="http://schemas.microsoft.com/office/powerpoint/2010/main" val="83371895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15" y="172792"/>
            <a:ext cx="3401064" cy="1447800"/>
          </a:xfrm>
        </p:spPr>
        <p:txBody>
          <a:bodyPr/>
          <a:lstStyle/>
          <a:p>
            <a:r>
              <a:rPr lang="en-GB" dirty="0" smtClean="0"/>
              <a:t>TEACHER/TUTOR</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5819" y="1854272"/>
            <a:ext cx="3537274" cy="3902584"/>
          </a:xfrm>
        </p:spPr>
      </p:pic>
      <p:sp>
        <p:nvSpPr>
          <p:cNvPr id="4" name="Text Placeholder 3"/>
          <p:cNvSpPr>
            <a:spLocks noGrp="1"/>
          </p:cNvSpPr>
          <p:nvPr>
            <p:ph type="body" sz="half" idx="2"/>
          </p:nvPr>
        </p:nvSpPr>
        <p:spPr>
          <a:xfrm>
            <a:off x="356463" y="1854272"/>
            <a:ext cx="3401063" cy="2895599"/>
          </a:xfrm>
        </p:spPr>
        <p:txBody>
          <a:bodyPr>
            <a:noAutofit/>
          </a:bodyPr>
          <a:lstStyle/>
          <a:p>
            <a:pPr marL="285750" indent="-285750">
              <a:buFont typeface="Arial" panose="020B0604020202020204" pitchFamily="34" charset="0"/>
              <a:buChar char="•"/>
            </a:pPr>
            <a:r>
              <a:rPr lang="en-GB" sz="1600" dirty="0" smtClean="0"/>
              <a:t>These users will be able to upload presentations , seminars , E-books and assignments which can be viewed and solved by the students.</a:t>
            </a:r>
          </a:p>
          <a:p>
            <a:pPr marL="285750" indent="-285750">
              <a:buFont typeface="Arial" panose="020B0604020202020204" pitchFamily="34" charset="0"/>
              <a:buChar char="•"/>
            </a:pPr>
            <a:r>
              <a:rPr lang="en-GB" sz="1600" dirty="0" smtClean="0"/>
              <a:t>Teachers will organise live video lectures which can be view by the multiple users who are under going that course.</a:t>
            </a:r>
          </a:p>
          <a:p>
            <a:pPr marL="285750" indent="-285750">
              <a:buFont typeface="Arial" panose="020B0604020202020204" pitchFamily="34" charset="0"/>
              <a:buChar char="•"/>
            </a:pPr>
            <a:r>
              <a:rPr lang="en-GB" sz="1600" dirty="0" smtClean="0"/>
              <a:t>These users will also be responsible for solving the doubts raised by the students or trainees.</a:t>
            </a:r>
          </a:p>
          <a:p>
            <a:pPr marL="285750" indent="-285750">
              <a:buFont typeface="Arial" panose="020B0604020202020204" pitchFamily="34" charset="0"/>
              <a:buChar char="•"/>
            </a:pPr>
            <a:r>
              <a:rPr lang="en-GB" sz="1600" dirty="0" smtClean="0"/>
              <a:t>They can also generate tests which students/trainees will appear for.</a:t>
            </a:r>
            <a:endParaRPr lang="en-GB" sz="1600" dirty="0"/>
          </a:p>
        </p:txBody>
      </p:sp>
    </p:spTree>
    <p:extLst>
      <p:ext uri="{BB962C8B-B14F-4D97-AF65-F5344CB8AC3E}">
        <p14:creationId xmlns:p14="http://schemas.microsoft.com/office/powerpoint/2010/main" val="154166493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469" y="262945"/>
            <a:ext cx="3401064" cy="1447800"/>
          </a:xfrm>
        </p:spPr>
        <p:txBody>
          <a:bodyPr/>
          <a:lstStyle/>
          <a:p>
            <a:r>
              <a:rPr lang="en-GB" dirty="0" smtClean="0"/>
              <a:t>ADMIN</a:t>
            </a:r>
            <a:endParaRPr lang="en-GB" dirty="0"/>
          </a:p>
        </p:txBody>
      </p:sp>
      <p:sp>
        <p:nvSpPr>
          <p:cNvPr id="4" name="Text Placeholder 3"/>
          <p:cNvSpPr>
            <a:spLocks noGrp="1"/>
          </p:cNvSpPr>
          <p:nvPr>
            <p:ph type="body" sz="half" idx="2"/>
          </p:nvPr>
        </p:nvSpPr>
        <p:spPr>
          <a:xfrm>
            <a:off x="781466" y="1853981"/>
            <a:ext cx="3401063" cy="3696524"/>
          </a:xfrm>
        </p:spPr>
        <p:txBody>
          <a:bodyPr>
            <a:noAutofit/>
          </a:bodyPr>
          <a:lstStyle/>
          <a:p>
            <a:pPr marL="285750" indent="-285750">
              <a:buFont typeface="Arial" panose="020B0604020202020204" pitchFamily="34" charset="0"/>
              <a:buChar char="•"/>
            </a:pPr>
            <a:r>
              <a:rPr lang="en-GB" sz="1800" dirty="0" smtClean="0"/>
              <a:t>The main purpose of this user will be to manage the web application as well as manage the users of this application.</a:t>
            </a:r>
          </a:p>
          <a:p>
            <a:pPr marL="285750" indent="-285750">
              <a:buFont typeface="Arial" panose="020B0604020202020204" pitchFamily="34" charset="0"/>
              <a:buChar char="•"/>
            </a:pPr>
            <a:r>
              <a:rPr lang="en-GB" sz="1800" dirty="0" smtClean="0"/>
              <a:t>They will manage the content which is being uploaded by different users.</a:t>
            </a:r>
          </a:p>
          <a:p>
            <a:pPr marL="285750" indent="-285750">
              <a:buFont typeface="Arial" panose="020B0604020202020204" pitchFamily="34" charset="0"/>
              <a:buChar char="•"/>
            </a:pPr>
            <a:r>
              <a:rPr lang="en-GB" sz="1800" dirty="0" smtClean="0"/>
              <a:t>They will also manage the database.</a:t>
            </a:r>
            <a:endParaRPr lang="en-GB" sz="1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0169" y="1815633"/>
            <a:ext cx="3254744" cy="345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37681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 </a:t>
            </a:r>
            <a:endParaRPr lang="en-GB" dirty="0"/>
          </a:p>
        </p:txBody>
      </p:sp>
      <p:sp>
        <p:nvSpPr>
          <p:cNvPr id="3" name="Content Placeholder 2"/>
          <p:cNvSpPr>
            <a:spLocks noGrp="1"/>
          </p:cNvSpPr>
          <p:nvPr>
            <p:ph idx="1"/>
          </p:nvPr>
        </p:nvSpPr>
        <p:spPr/>
        <p:txBody>
          <a:bodyPr/>
          <a:lstStyle/>
          <a:p>
            <a:r>
              <a:rPr lang="en-GB" dirty="0" smtClean="0"/>
              <a:t>The most important and exiting feature of our system is the live video lecture which will be organised by the teacher.</a:t>
            </a:r>
          </a:p>
          <a:p>
            <a:r>
              <a:rPr lang="en-GB" dirty="0" smtClean="0"/>
              <a:t>In this feature multiple students or trainees can attend a live video lectures and raise their doubts for any query which occur in their mind.</a:t>
            </a:r>
          </a:p>
          <a:p>
            <a:r>
              <a:rPr lang="en-GB" dirty="0" smtClean="0"/>
              <a:t>A white board will also be provided as a display which will show the users any thing which teacher is writing to explain any concept.</a:t>
            </a:r>
          </a:p>
          <a:p>
            <a:r>
              <a:rPr lang="en-GB" dirty="0" smtClean="0"/>
              <a:t>There will also be an option of raising the hands and the main purpose of this will be that a teacher will come to know who has a query and the teacher can solve all those queries in a session which will immediately be held after the video lecture.</a:t>
            </a:r>
            <a:endParaRPr lang="en-GB" dirty="0"/>
          </a:p>
        </p:txBody>
      </p:sp>
    </p:spTree>
    <p:extLst>
      <p:ext uri="{BB962C8B-B14F-4D97-AF65-F5344CB8AC3E}">
        <p14:creationId xmlns:p14="http://schemas.microsoft.com/office/powerpoint/2010/main" val="1208272559"/>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Opulent</Template>
  <TotalTime>237</TotalTime>
  <Words>998</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   VIRTUAL        CLASS           ROOM</vt:lpstr>
      <vt:lpstr>INTRODUCTION</vt:lpstr>
      <vt:lpstr>CURRENT BUSSINESS PROCESS</vt:lpstr>
      <vt:lpstr>BRIEF EXPLAINATION</vt:lpstr>
      <vt:lpstr>ACTORS OF OUR SYSTEM</vt:lpstr>
      <vt:lpstr>STUDENT/EMPLOYEE</vt:lpstr>
      <vt:lpstr>TEACHER/TUTOR</vt:lpstr>
      <vt:lpstr>ADMIN</vt:lpstr>
      <vt:lpstr>MAIN FEATURE </vt:lpstr>
      <vt:lpstr>MODULES</vt:lpstr>
      <vt:lpstr>CONT…</vt:lpstr>
      <vt:lpstr>PowerPoint Presentation</vt:lpstr>
      <vt:lpstr>SYSTEM USECASE</vt:lpstr>
      <vt:lpstr>REGISTRATION USECASE</vt:lpstr>
      <vt:lpstr>ONLINE LECTURES</vt:lpstr>
      <vt:lpstr>OFFLINE LECTURES</vt:lpstr>
      <vt:lpstr>FORUM USECASE</vt:lpstr>
      <vt:lpstr>ASSESSMENT/EXAMINATION USECASE</vt:lpstr>
      <vt:lpstr>EXPECTED OUTPUT</vt:lpstr>
      <vt:lpstr>PowerPoint Presentation</vt:lpstr>
      <vt:lpstr>PowerPoint Presentation</vt:lpstr>
      <vt:lpstr>FRONT-END,BACK-END,REQUIREMENTS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CLASSROOM</dc:title>
  <dc:creator>Murli Kumar</dc:creator>
  <cp:lastModifiedBy>Murli Kumar</cp:lastModifiedBy>
  <cp:revision>27</cp:revision>
  <dcterms:created xsi:type="dcterms:W3CDTF">2014-09-27T09:41:24Z</dcterms:created>
  <dcterms:modified xsi:type="dcterms:W3CDTF">2017-05-19T06:50:16Z</dcterms:modified>
</cp:coreProperties>
</file>