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814"/>
  </p:normalViewPr>
  <p:slideViewPr>
    <p:cSldViewPr snapToGrid="0" snapToObjects="1">
      <p:cViewPr varScale="1">
        <p:scale>
          <a:sx n="86" d="100"/>
          <a:sy n="86" d="100"/>
        </p:scale>
        <p:origin x="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64C24-6F7F-4013-AE45-2AC846E07B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2DE424F-6B83-40AE-9CB9-88B8F1B138CB}">
      <dgm:prSet phldrT="[Текст]"/>
      <dgm:spPr/>
      <dgm:t>
        <a:bodyPr/>
        <a:lstStyle/>
        <a:p>
          <a:r>
            <a:rPr lang="ru-RU" b="0" i="0" dirty="0">
              <a:latin typeface="Bahnschrift Light Condensed" panose="020B0502040204020203" pitchFamily="34" charset="0"/>
            </a:rPr>
            <a:t>Длина адреса</a:t>
          </a:r>
          <a:endParaRPr lang="ru-RU" dirty="0">
            <a:latin typeface="Bahnschrift Light Condensed" panose="020B0502040204020203" pitchFamily="34" charset="0"/>
          </a:endParaRPr>
        </a:p>
      </dgm:t>
    </dgm:pt>
    <dgm:pt modelId="{C4512014-4BFC-4E9F-AFB4-808E192F81C1}" type="parTrans" cxnId="{468D2BFC-D1B0-4007-B481-010CCCBA310B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2C0775C9-4666-4F5D-821C-869FC7C3B73A}" type="sibTrans" cxnId="{468D2BFC-D1B0-4007-B481-010CCCBA310B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F2123903-FDBC-40B3-ACD4-78280E86BCED}">
      <dgm:prSet phldrT="[Текст]"/>
      <dgm:spPr/>
      <dgm:t>
        <a:bodyPr/>
        <a:lstStyle/>
        <a:p>
          <a:r>
            <a:rPr lang="ru-RU" dirty="0">
              <a:latin typeface="Bahnschrift Light Condensed" panose="020B0502040204020203" pitchFamily="34" charset="0"/>
            </a:rPr>
            <a:t>Кол-во различных символов</a:t>
          </a:r>
        </a:p>
      </dgm:t>
    </dgm:pt>
    <dgm:pt modelId="{31B4577C-F454-46B0-9CB7-4466630E42C2}" type="parTrans" cxnId="{E8D4C362-3D89-4D8F-8365-1CCD8AF3589B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CA03EFC6-27A4-4977-A2EF-67BE4849AFF5}" type="sibTrans" cxnId="{E8D4C362-3D89-4D8F-8365-1CCD8AF3589B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CC71D30E-01E0-4B70-9037-BA2D6E2D1D62}">
      <dgm:prSet phldrT="[Текст]"/>
      <dgm:spPr/>
      <dgm:t>
        <a:bodyPr/>
        <a:lstStyle/>
        <a:p>
          <a:r>
            <a:rPr lang="ru-RU" dirty="0">
              <a:latin typeface="Bahnschrift Light Condensed" panose="020B0502040204020203" pitchFamily="34" charset="0"/>
            </a:rPr>
            <a:t>Поиск повторений в адресе</a:t>
          </a:r>
        </a:p>
      </dgm:t>
    </dgm:pt>
    <dgm:pt modelId="{0AAD1CBA-0261-42BF-8A61-3094E8AF94CB}" type="parTrans" cxnId="{E91D40E3-E4F4-4423-8892-914057E9D495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8058701F-62B4-4CE5-BD29-539AB2073C71}" type="sibTrans" cxnId="{E91D40E3-E4F4-4423-8892-914057E9D495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3D95C529-C61B-4DD4-BF10-B72EE5060F82}">
      <dgm:prSet phldrT="[Текст]"/>
      <dgm:spPr/>
      <dgm:t>
        <a:bodyPr/>
        <a:lstStyle/>
        <a:p>
          <a:r>
            <a:rPr lang="ru-RU" dirty="0">
              <a:latin typeface="Bahnschrift Light Condensed" panose="020B0502040204020203" pitchFamily="34" charset="0"/>
            </a:rPr>
            <a:t>Протокол подключения</a:t>
          </a:r>
        </a:p>
      </dgm:t>
    </dgm:pt>
    <dgm:pt modelId="{2B90491F-B433-4766-B4AA-90325FDAAC3D}" type="parTrans" cxnId="{AA6381E7-D113-4BB6-AFB3-C2715A61CEE5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27A8DB3F-A0B5-40FF-B946-FE17FDB544A0}" type="sibTrans" cxnId="{AA6381E7-D113-4BB6-AFB3-C2715A61CEE5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50E62C63-EE89-47CD-A837-B7CC5C5723A7}">
      <dgm:prSet phldrT="[Текст]"/>
      <dgm:spPr/>
      <dgm:t>
        <a:bodyPr/>
        <a:lstStyle/>
        <a:p>
          <a:r>
            <a:rPr lang="ru-RU" dirty="0">
              <a:latin typeface="Bahnschrift Light Condensed" panose="020B0502040204020203" pitchFamily="34" charset="0"/>
            </a:rPr>
            <a:t>Кол-во цифр</a:t>
          </a:r>
        </a:p>
      </dgm:t>
    </dgm:pt>
    <dgm:pt modelId="{02589BB4-93A7-4F9B-A101-11DF5A729B0C}" type="parTrans" cxnId="{93B35554-A78E-4B73-8100-0091682BE3EB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8FD68B64-5586-4D0E-B7E3-1F253AA367A3}" type="sibTrans" cxnId="{93B35554-A78E-4B73-8100-0091682BE3EB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BECD7884-0F38-494B-92CC-FD5ADBC4791C}">
      <dgm:prSet phldrT="[Текст]"/>
      <dgm:spPr/>
      <dgm:t>
        <a:bodyPr/>
        <a:lstStyle/>
        <a:p>
          <a:r>
            <a:rPr lang="ru-RU" dirty="0">
              <a:latin typeface="Bahnschrift Light Condensed" panose="020B0502040204020203" pitchFamily="34" charset="0"/>
            </a:rPr>
            <a:t>Кол-во букв</a:t>
          </a:r>
        </a:p>
      </dgm:t>
    </dgm:pt>
    <dgm:pt modelId="{634FD65D-2FC8-4A32-849C-09FF77F76F91}" type="parTrans" cxnId="{24CB9085-7F33-489B-8E60-D2C677EE4497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B3E19CC0-857E-4060-A993-33936D1797AC}" type="sibTrans" cxnId="{24CB9085-7F33-489B-8E60-D2C677EE4497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88A25E90-061C-4504-8B25-F74F4E54FE58}">
      <dgm:prSet phldrT="[Текст]"/>
      <dgm:spPr/>
      <dgm:t>
        <a:bodyPr/>
        <a:lstStyle/>
        <a:p>
          <a:r>
            <a:rPr lang="ru-RU" dirty="0">
              <a:latin typeface="Bahnschrift Light Condensed" panose="020B0502040204020203" pitchFamily="34" charset="0"/>
            </a:rPr>
            <a:t>Наличие сокращенных адресов</a:t>
          </a:r>
        </a:p>
      </dgm:t>
    </dgm:pt>
    <dgm:pt modelId="{E194B55A-B0B8-4EB7-B5EF-33C6E6D1585C}" type="parTrans" cxnId="{94674018-74B2-449B-983F-BEE08AB5E9BF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FBFEE15F-E4D0-41E7-92B9-016F1F09A4CB}" type="sibTrans" cxnId="{94674018-74B2-449B-983F-BEE08AB5E9BF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43DDEA4D-547D-4C9E-963B-E43D93A37970}">
      <dgm:prSet phldrT="[Текст]"/>
      <dgm:spPr/>
      <dgm:t>
        <a:bodyPr/>
        <a:lstStyle/>
        <a:p>
          <a:r>
            <a:rPr lang="ru-RU" dirty="0">
              <a:latin typeface="Bahnschrift Light Condensed" panose="020B0502040204020203" pitchFamily="34" charset="0"/>
            </a:rPr>
            <a:t>Наличие </a:t>
          </a:r>
          <a:r>
            <a:rPr lang="ru-RU" dirty="0" err="1">
              <a:latin typeface="Bahnschrift Light Condensed" panose="020B0502040204020203" pitchFamily="34" charset="0"/>
            </a:rPr>
            <a:t>ip</a:t>
          </a:r>
          <a:r>
            <a:rPr lang="ru-RU" dirty="0">
              <a:latin typeface="Bahnschrift Light Condensed" panose="020B0502040204020203" pitchFamily="34" charset="0"/>
            </a:rPr>
            <a:t> адреса</a:t>
          </a:r>
        </a:p>
      </dgm:t>
    </dgm:pt>
    <dgm:pt modelId="{3560FF17-1B79-490A-8A10-C8BD68E06E7E}" type="parTrans" cxnId="{BFCE3405-8FC6-48E2-A11E-1C67545644C3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116427A2-5175-40D5-BBB0-C58C09701F5E}" type="sibTrans" cxnId="{BFCE3405-8FC6-48E2-A11E-1C67545644C3}">
      <dgm:prSet/>
      <dgm:spPr/>
      <dgm:t>
        <a:bodyPr/>
        <a:lstStyle/>
        <a:p>
          <a:endParaRPr lang="ru-RU">
            <a:latin typeface="Bahnschrift Light Condensed" panose="020B0502040204020203" pitchFamily="34" charset="0"/>
          </a:endParaRPr>
        </a:p>
      </dgm:t>
    </dgm:pt>
    <dgm:pt modelId="{81A281A4-FE8A-4630-8AC8-26729803CADC}" type="pres">
      <dgm:prSet presAssocID="{70F64C24-6F7F-4013-AE45-2AC846E07B9B}" presName="diagram" presStyleCnt="0">
        <dgm:presLayoutVars>
          <dgm:dir/>
          <dgm:resizeHandles val="exact"/>
        </dgm:presLayoutVars>
      </dgm:prSet>
      <dgm:spPr/>
    </dgm:pt>
    <dgm:pt modelId="{7E5832AD-B1AB-444A-90C0-C7F671C2D0BA}" type="pres">
      <dgm:prSet presAssocID="{92DE424F-6B83-40AE-9CB9-88B8F1B138CB}" presName="node" presStyleLbl="node1" presStyleIdx="0" presStyleCnt="8" custLinFactNeighborX="1007" custLinFactNeighborY="-98">
        <dgm:presLayoutVars>
          <dgm:bulletEnabled val="1"/>
        </dgm:presLayoutVars>
      </dgm:prSet>
      <dgm:spPr/>
    </dgm:pt>
    <dgm:pt modelId="{3F0B73CE-9BDF-4B87-A5E9-6133DAEDD8D4}" type="pres">
      <dgm:prSet presAssocID="{2C0775C9-4666-4F5D-821C-869FC7C3B73A}" presName="sibTrans" presStyleCnt="0"/>
      <dgm:spPr/>
    </dgm:pt>
    <dgm:pt modelId="{E447FC2D-CEF4-4EA9-AC90-E2C0C096F6A5}" type="pres">
      <dgm:prSet presAssocID="{F2123903-FDBC-40B3-ACD4-78280E86BCED}" presName="node" presStyleLbl="node1" presStyleIdx="1" presStyleCnt="8">
        <dgm:presLayoutVars>
          <dgm:bulletEnabled val="1"/>
        </dgm:presLayoutVars>
      </dgm:prSet>
      <dgm:spPr/>
    </dgm:pt>
    <dgm:pt modelId="{6CA5B782-DBC6-48C9-9BB5-BA58A97852CE}" type="pres">
      <dgm:prSet presAssocID="{CA03EFC6-27A4-4977-A2EF-67BE4849AFF5}" presName="sibTrans" presStyleCnt="0"/>
      <dgm:spPr/>
    </dgm:pt>
    <dgm:pt modelId="{870527F6-1633-4F8F-9A20-EF43166407A1}" type="pres">
      <dgm:prSet presAssocID="{CC71D30E-01E0-4B70-9037-BA2D6E2D1D62}" presName="node" presStyleLbl="node1" presStyleIdx="2" presStyleCnt="8">
        <dgm:presLayoutVars>
          <dgm:bulletEnabled val="1"/>
        </dgm:presLayoutVars>
      </dgm:prSet>
      <dgm:spPr/>
    </dgm:pt>
    <dgm:pt modelId="{D15CEAF4-1B7A-467C-B51D-B14A42C745A3}" type="pres">
      <dgm:prSet presAssocID="{8058701F-62B4-4CE5-BD29-539AB2073C71}" presName="sibTrans" presStyleCnt="0"/>
      <dgm:spPr/>
    </dgm:pt>
    <dgm:pt modelId="{FB908BE8-6DF1-4631-8CC4-69250986E803}" type="pres">
      <dgm:prSet presAssocID="{3D95C529-C61B-4DD4-BF10-B72EE5060F82}" presName="node" presStyleLbl="node1" presStyleIdx="3" presStyleCnt="8">
        <dgm:presLayoutVars>
          <dgm:bulletEnabled val="1"/>
        </dgm:presLayoutVars>
      </dgm:prSet>
      <dgm:spPr/>
    </dgm:pt>
    <dgm:pt modelId="{12BC8443-063F-4168-B894-88A9F4E9D006}" type="pres">
      <dgm:prSet presAssocID="{27A8DB3F-A0B5-40FF-B946-FE17FDB544A0}" presName="sibTrans" presStyleCnt="0"/>
      <dgm:spPr/>
    </dgm:pt>
    <dgm:pt modelId="{6E628957-AE88-4B65-986E-EA76E4ADBCF0}" type="pres">
      <dgm:prSet presAssocID="{50E62C63-EE89-47CD-A837-B7CC5C5723A7}" presName="node" presStyleLbl="node1" presStyleIdx="4" presStyleCnt="8">
        <dgm:presLayoutVars>
          <dgm:bulletEnabled val="1"/>
        </dgm:presLayoutVars>
      </dgm:prSet>
      <dgm:spPr/>
    </dgm:pt>
    <dgm:pt modelId="{3C204835-F954-485B-91CF-22364AE101C0}" type="pres">
      <dgm:prSet presAssocID="{8FD68B64-5586-4D0E-B7E3-1F253AA367A3}" presName="sibTrans" presStyleCnt="0"/>
      <dgm:spPr/>
    </dgm:pt>
    <dgm:pt modelId="{B30BF7D9-26B1-4DE9-A1B9-CBA659030431}" type="pres">
      <dgm:prSet presAssocID="{BECD7884-0F38-494B-92CC-FD5ADBC4791C}" presName="node" presStyleLbl="node1" presStyleIdx="5" presStyleCnt="8">
        <dgm:presLayoutVars>
          <dgm:bulletEnabled val="1"/>
        </dgm:presLayoutVars>
      </dgm:prSet>
      <dgm:spPr/>
    </dgm:pt>
    <dgm:pt modelId="{F38CDA03-FCD4-43B9-8623-275FCCB03C39}" type="pres">
      <dgm:prSet presAssocID="{B3E19CC0-857E-4060-A993-33936D1797AC}" presName="sibTrans" presStyleCnt="0"/>
      <dgm:spPr/>
    </dgm:pt>
    <dgm:pt modelId="{18F3A310-186D-4C2E-A812-B637005CACAB}" type="pres">
      <dgm:prSet presAssocID="{88A25E90-061C-4504-8B25-F74F4E54FE58}" presName="node" presStyleLbl="node1" presStyleIdx="6" presStyleCnt="8">
        <dgm:presLayoutVars>
          <dgm:bulletEnabled val="1"/>
        </dgm:presLayoutVars>
      </dgm:prSet>
      <dgm:spPr/>
    </dgm:pt>
    <dgm:pt modelId="{D322EDD6-B45F-4544-91E8-8F0989995680}" type="pres">
      <dgm:prSet presAssocID="{FBFEE15F-E4D0-41E7-92B9-016F1F09A4CB}" presName="sibTrans" presStyleCnt="0"/>
      <dgm:spPr/>
    </dgm:pt>
    <dgm:pt modelId="{72D843E6-B851-47EB-96D5-B87A22674D25}" type="pres">
      <dgm:prSet presAssocID="{43DDEA4D-547D-4C9E-963B-E43D93A37970}" presName="node" presStyleLbl="node1" presStyleIdx="7" presStyleCnt="8">
        <dgm:presLayoutVars>
          <dgm:bulletEnabled val="1"/>
        </dgm:presLayoutVars>
      </dgm:prSet>
      <dgm:spPr/>
    </dgm:pt>
  </dgm:ptLst>
  <dgm:cxnLst>
    <dgm:cxn modelId="{BFCE3405-8FC6-48E2-A11E-1C67545644C3}" srcId="{70F64C24-6F7F-4013-AE45-2AC846E07B9B}" destId="{43DDEA4D-547D-4C9E-963B-E43D93A37970}" srcOrd="7" destOrd="0" parTransId="{3560FF17-1B79-490A-8A10-C8BD68E06E7E}" sibTransId="{116427A2-5175-40D5-BBB0-C58C09701F5E}"/>
    <dgm:cxn modelId="{ADDC9F15-4408-4F49-AFD3-BD5682A205C5}" type="presOf" srcId="{43DDEA4D-547D-4C9E-963B-E43D93A37970}" destId="{72D843E6-B851-47EB-96D5-B87A22674D25}" srcOrd="0" destOrd="0" presId="urn:microsoft.com/office/officeart/2005/8/layout/default"/>
    <dgm:cxn modelId="{94674018-74B2-449B-983F-BEE08AB5E9BF}" srcId="{70F64C24-6F7F-4013-AE45-2AC846E07B9B}" destId="{88A25E90-061C-4504-8B25-F74F4E54FE58}" srcOrd="6" destOrd="0" parTransId="{E194B55A-B0B8-4EB7-B5EF-33C6E6D1585C}" sibTransId="{FBFEE15F-E4D0-41E7-92B9-016F1F09A4CB}"/>
    <dgm:cxn modelId="{BDE78660-89D0-47AC-9547-8C207611E95A}" type="presOf" srcId="{CC71D30E-01E0-4B70-9037-BA2D6E2D1D62}" destId="{870527F6-1633-4F8F-9A20-EF43166407A1}" srcOrd="0" destOrd="0" presId="urn:microsoft.com/office/officeart/2005/8/layout/default"/>
    <dgm:cxn modelId="{E8D4C362-3D89-4D8F-8365-1CCD8AF3589B}" srcId="{70F64C24-6F7F-4013-AE45-2AC846E07B9B}" destId="{F2123903-FDBC-40B3-ACD4-78280E86BCED}" srcOrd="1" destOrd="0" parTransId="{31B4577C-F454-46B0-9CB7-4466630E42C2}" sibTransId="{CA03EFC6-27A4-4977-A2EF-67BE4849AFF5}"/>
    <dgm:cxn modelId="{12B4BD44-25C0-4F90-94CA-2D9AA5D68741}" type="presOf" srcId="{BECD7884-0F38-494B-92CC-FD5ADBC4791C}" destId="{B30BF7D9-26B1-4DE9-A1B9-CBA659030431}" srcOrd="0" destOrd="0" presId="urn:microsoft.com/office/officeart/2005/8/layout/default"/>
    <dgm:cxn modelId="{6705A445-B9E1-48DA-A7DF-878F9311EF77}" type="presOf" srcId="{70F64C24-6F7F-4013-AE45-2AC846E07B9B}" destId="{81A281A4-FE8A-4630-8AC8-26729803CADC}" srcOrd="0" destOrd="0" presId="urn:microsoft.com/office/officeart/2005/8/layout/default"/>
    <dgm:cxn modelId="{93B35554-A78E-4B73-8100-0091682BE3EB}" srcId="{70F64C24-6F7F-4013-AE45-2AC846E07B9B}" destId="{50E62C63-EE89-47CD-A837-B7CC5C5723A7}" srcOrd="4" destOrd="0" parTransId="{02589BB4-93A7-4F9B-A101-11DF5A729B0C}" sibTransId="{8FD68B64-5586-4D0E-B7E3-1F253AA367A3}"/>
    <dgm:cxn modelId="{F2C3C656-D692-48E0-9CC4-AABB13975B33}" type="presOf" srcId="{88A25E90-061C-4504-8B25-F74F4E54FE58}" destId="{18F3A310-186D-4C2E-A812-B637005CACAB}" srcOrd="0" destOrd="0" presId="urn:microsoft.com/office/officeart/2005/8/layout/default"/>
    <dgm:cxn modelId="{C3F65D7E-8A47-4964-85DB-8F96D9E2114A}" type="presOf" srcId="{F2123903-FDBC-40B3-ACD4-78280E86BCED}" destId="{E447FC2D-CEF4-4EA9-AC90-E2C0C096F6A5}" srcOrd="0" destOrd="0" presId="urn:microsoft.com/office/officeart/2005/8/layout/default"/>
    <dgm:cxn modelId="{24CB9085-7F33-489B-8E60-D2C677EE4497}" srcId="{70F64C24-6F7F-4013-AE45-2AC846E07B9B}" destId="{BECD7884-0F38-494B-92CC-FD5ADBC4791C}" srcOrd="5" destOrd="0" parTransId="{634FD65D-2FC8-4A32-849C-09FF77F76F91}" sibTransId="{B3E19CC0-857E-4060-A993-33936D1797AC}"/>
    <dgm:cxn modelId="{7613FC8F-C8A1-4AFA-9309-56585F4FCA2B}" type="presOf" srcId="{50E62C63-EE89-47CD-A837-B7CC5C5723A7}" destId="{6E628957-AE88-4B65-986E-EA76E4ADBCF0}" srcOrd="0" destOrd="0" presId="urn:microsoft.com/office/officeart/2005/8/layout/default"/>
    <dgm:cxn modelId="{2A886E94-82BB-4670-BACC-A33D225EEF5A}" type="presOf" srcId="{3D95C529-C61B-4DD4-BF10-B72EE5060F82}" destId="{FB908BE8-6DF1-4631-8CC4-69250986E803}" srcOrd="0" destOrd="0" presId="urn:microsoft.com/office/officeart/2005/8/layout/default"/>
    <dgm:cxn modelId="{4BEA0EB2-59E4-456A-82D3-13A33651C914}" type="presOf" srcId="{92DE424F-6B83-40AE-9CB9-88B8F1B138CB}" destId="{7E5832AD-B1AB-444A-90C0-C7F671C2D0BA}" srcOrd="0" destOrd="0" presId="urn:microsoft.com/office/officeart/2005/8/layout/default"/>
    <dgm:cxn modelId="{E91D40E3-E4F4-4423-8892-914057E9D495}" srcId="{70F64C24-6F7F-4013-AE45-2AC846E07B9B}" destId="{CC71D30E-01E0-4B70-9037-BA2D6E2D1D62}" srcOrd="2" destOrd="0" parTransId="{0AAD1CBA-0261-42BF-8A61-3094E8AF94CB}" sibTransId="{8058701F-62B4-4CE5-BD29-539AB2073C71}"/>
    <dgm:cxn modelId="{AA6381E7-D113-4BB6-AFB3-C2715A61CEE5}" srcId="{70F64C24-6F7F-4013-AE45-2AC846E07B9B}" destId="{3D95C529-C61B-4DD4-BF10-B72EE5060F82}" srcOrd="3" destOrd="0" parTransId="{2B90491F-B433-4766-B4AA-90325FDAAC3D}" sibTransId="{27A8DB3F-A0B5-40FF-B946-FE17FDB544A0}"/>
    <dgm:cxn modelId="{468D2BFC-D1B0-4007-B481-010CCCBA310B}" srcId="{70F64C24-6F7F-4013-AE45-2AC846E07B9B}" destId="{92DE424F-6B83-40AE-9CB9-88B8F1B138CB}" srcOrd="0" destOrd="0" parTransId="{C4512014-4BFC-4E9F-AFB4-808E192F81C1}" sibTransId="{2C0775C9-4666-4F5D-821C-869FC7C3B73A}"/>
    <dgm:cxn modelId="{1E4FA482-721D-4862-A868-010EE97E113D}" type="presParOf" srcId="{81A281A4-FE8A-4630-8AC8-26729803CADC}" destId="{7E5832AD-B1AB-444A-90C0-C7F671C2D0BA}" srcOrd="0" destOrd="0" presId="urn:microsoft.com/office/officeart/2005/8/layout/default"/>
    <dgm:cxn modelId="{4A35C6A4-599A-420A-A728-F2D8DFACA29C}" type="presParOf" srcId="{81A281A4-FE8A-4630-8AC8-26729803CADC}" destId="{3F0B73CE-9BDF-4B87-A5E9-6133DAEDD8D4}" srcOrd="1" destOrd="0" presId="urn:microsoft.com/office/officeart/2005/8/layout/default"/>
    <dgm:cxn modelId="{5F701201-61BF-4D9D-B518-D265412AE731}" type="presParOf" srcId="{81A281A4-FE8A-4630-8AC8-26729803CADC}" destId="{E447FC2D-CEF4-4EA9-AC90-E2C0C096F6A5}" srcOrd="2" destOrd="0" presId="urn:microsoft.com/office/officeart/2005/8/layout/default"/>
    <dgm:cxn modelId="{5BE3C8D6-F57D-424A-B1AF-7883CE07CF07}" type="presParOf" srcId="{81A281A4-FE8A-4630-8AC8-26729803CADC}" destId="{6CA5B782-DBC6-48C9-9BB5-BA58A97852CE}" srcOrd="3" destOrd="0" presId="urn:microsoft.com/office/officeart/2005/8/layout/default"/>
    <dgm:cxn modelId="{75F1E585-198A-42D0-8E98-71392A469F01}" type="presParOf" srcId="{81A281A4-FE8A-4630-8AC8-26729803CADC}" destId="{870527F6-1633-4F8F-9A20-EF43166407A1}" srcOrd="4" destOrd="0" presId="urn:microsoft.com/office/officeart/2005/8/layout/default"/>
    <dgm:cxn modelId="{E00E77F9-A3B9-4779-A9E8-9A3DC0F88B96}" type="presParOf" srcId="{81A281A4-FE8A-4630-8AC8-26729803CADC}" destId="{D15CEAF4-1B7A-467C-B51D-B14A42C745A3}" srcOrd="5" destOrd="0" presId="urn:microsoft.com/office/officeart/2005/8/layout/default"/>
    <dgm:cxn modelId="{28169451-DDD2-43A2-86C9-B07C242C78B6}" type="presParOf" srcId="{81A281A4-FE8A-4630-8AC8-26729803CADC}" destId="{FB908BE8-6DF1-4631-8CC4-69250986E803}" srcOrd="6" destOrd="0" presId="urn:microsoft.com/office/officeart/2005/8/layout/default"/>
    <dgm:cxn modelId="{FBD1AF24-A71F-4604-B2E9-0BBFFC0C82E2}" type="presParOf" srcId="{81A281A4-FE8A-4630-8AC8-26729803CADC}" destId="{12BC8443-063F-4168-B894-88A9F4E9D006}" srcOrd="7" destOrd="0" presId="urn:microsoft.com/office/officeart/2005/8/layout/default"/>
    <dgm:cxn modelId="{7FCCD540-A57A-465E-8CAD-537DC1A78687}" type="presParOf" srcId="{81A281A4-FE8A-4630-8AC8-26729803CADC}" destId="{6E628957-AE88-4B65-986E-EA76E4ADBCF0}" srcOrd="8" destOrd="0" presId="urn:microsoft.com/office/officeart/2005/8/layout/default"/>
    <dgm:cxn modelId="{A56FDF4F-8153-4728-A84D-5D2BB8B8F503}" type="presParOf" srcId="{81A281A4-FE8A-4630-8AC8-26729803CADC}" destId="{3C204835-F954-485B-91CF-22364AE101C0}" srcOrd="9" destOrd="0" presId="urn:microsoft.com/office/officeart/2005/8/layout/default"/>
    <dgm:cxn modelId="{C9E91B4B-AC31-4274-AB31-B5FB26DCB010}" type="presParOf" srcId="{81A281A4-FE8A-4630-8AC8-26729803CADC}" destId="{B30BF7D9-26B1-4DE9-A1B9-CBA659030431}" srcOrd="10" destOrd="0" presId="urn:microsoft.com/office/officeart/2005/8/layout/default"/>
    <dgm:cxn modelId="{E8D8500E-82BF-4BD9-8021-C22F85BAFB59}" type="presParOf" srcId="{81A281A4-FE8A-4630-8AC8-26729803CADC}" destId="{F38CDA03-FCD4-43B9-8623-275FCCB03C39}" srcOrd="11" destOrd="0" presId="urn:microsoft.com/office/officeart/2005/8/layout/default"/>
    <dgm:cxn modelId="{FBF2297E-90E6-4145-A1A1-63FBDF241EDC}" type="presParOf" srcId="{81A281A4-FE8A-4630-8AC8-26729803CADC}" destId="{18F3A310-186D-4C2E-A812-B637005CACAB}" srcOrd="12" destOrd="0" presId="urn:microsoft.com/office/officeart/2005/8/layout/default"/>
    <dgm:cxn modelId="{157ED242-0A34-4CE6-84C1-E512A00C33A0}" type="presParOf" srcId="{81A281A4-FE8A-4630-8AC8-26729803CADC}" destId="{D322EDD6-B45F-4544-91E8-8F0989995680}" srcOrd="13" destOrd="0" presId="urn:microsoft.com/office/officeart/2005/8/layout/default"/>
    <dgm:cxn modelId="{4A0CC353-8B7E-445D-B60D-2CEE036F6146}" type="presParOf" srcId="{81A281A4-FE8A-4630-8AC8-26729803CADC}" destId="{72D843E6-B851-47EB-96D5-B87A22674D2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832AD-B1AB-444A-90C0-C7F671C2D0BA}">
      <dsp:nvSpPr>
        <dsp:cNvPr id="0" name=""/>
        <dsp:cNvSpPr/>
      </dsp:nvSpPr>
      <dsp:spPr>
        <a:xfrm>
          <a:off x="19858" y="526355"/>
          <a:ext cx="1752657" cy="1051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dirty="0">
              <a:latin typeface="Bahnschrift Light Condensed" panose="020B0502040204020203" pitchFamily="34" charset="0"/>
            </a:rPr>
            <a:t>Длина адреса</a:t>
          </a:r>
          <a:endParaRPr lang="ru-RU" sz="2100" kern="1200" dirty="0">
            <a:latin typeface="Bahnschrift Light Condensed" panose="020B0502040204020203" pitchFamily="34" charset="0"/>
          </a:endParaRPr>
        </a:p>
      </dsp:txBody>
      <dsp:txXfrm>
        <a:off x="19858" y="526355"/>
        <a:ext cx="1752657" cy="1051594"/>
      </dsp:txXfrm>
    </dsp:sp>
    <dsp:sp modelId="{E447FC2D-CEF4-4EA9-AC90-E2C0C096F6A5}">
      <dsp:nvSpPr>
        <dsp:cNvPr id="0" name=""/>
        <dsp:cNvSpPr/>
      </dsp:nvSpPr>
      <dsp:spPr>
        <a:xfrm>
          <a:off x="1930132" y="527385"/>
          <a:ext cx="1752657" cy="1051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Light Condensed" panose="020B0502040204020203" pitchFamily="34" charset="0"/>
            </a:rPr>
            <a:t>Кол-во различных символов</a:t>
          </a:r>
        </a:p>
      </dsp:txBody>
      <dsp:txXfrm>
        <a:off x="1930132" y="527385"/>
        <a:ext cx="1752657" cy="1051594"/>
      </dsp:txXfrm>
    </dsp:sp>
    <dsp:sp modelId="{870527F6-1633-4F8F-9A20-EF43166407A1}">
      <dsp:nvSpPr>
        <dsp:cNvPr id="0" name=""/>
        <dsp:cNvSpPr/>
      </dsp:nvSpPr>
      <dsp:spPr>
        <a:xfrm>
          <a:off x="3858055" y="527385"/>
          <a:ext cx="1752657" cy="1051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Light Condensed" panose="020B0502040204020203" pitchFamily="34" charset="0"/>
            </a:rPr>
            <a:t>Поиск повторений в адресе</a:t>
          </a:r>
        </a:p>
      </dsp:txBody>
      <dsp:txXfrm>
        <a:off x="3858055" y="527385"/>
        <a:ext cx="1752657" cy="1051594"/>
      </dsp:txXfrm>
    </dsp:sp>
    <dsp:sp modelId="{FB908BE8-6DF1-4631-8CC4-69250986E803}">
      <dsp:nvSpPr>
        <dsp:cNvPr id="0" name=""/>
        <dsp:cNvSpPr/>
      </dsp:nvSpPr>
      <dsp:spPr>
        <a:xfrm>
          <a:off x="5785979" y="527385"/>
          <a:ext cx="1752657" cy="1051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Light Condensed" panose="020B0502040204020203" pitchFamily="34" charset="0"/>
            </a:rPr>
            <a:t>Протокол подключения</a:t>
          </a:r>
        </a:p>
      </dsp:txBody>
      <dsp:txXfrm>
        <a:off x="5785979" y="527385"/>
        <a:ext cx="1752657" cy="1051594"/>
      </dsp:txXfrm>
    </dsp:sp>
    <dsp:sp modelId="{6E628957-AE88-4B65-986E-EA76E4ADBCF0}">
      <dsp:nvSpPr>
        <dsp:cNvPr id="0" name=""/>
        <dsp:cNvSpPr/>
      </dsp:nvSpPr>
      <dsp:spPr>
        <a:xfrm>
          <a:off x="2209" y="1754245"/>
          <a:ext cx="1752657" cy="1051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Light Condensed" panose="020B0502040204020203" pitchFamily="34" charset="0"/>
            </a:rPr>
            <a:t>Кол-во цифр</a:t>
          </a:r>
        </a:p>
      </dsp:txBody>
      <dsp:txXfrm>
        <a:off x="2209" y="1754245"/>
        <a:ext cx="1752657" cy="1051594"/>
      </dsp:txXfrm>
    </dsp:sp>
    <dsp:sp modelId="{B30BF7D9-26B1-4DE9-A1B9-CBA659030431}">
      <dsp:nvSpPr>
        <dsp:cNvPr id="0" name=""/>
        <dsp:cNvSpPr/>
      </dsp:nvSpPr>
      <dsp:spPr>
        <a:xfrm>
          <a:off x="1930132" y="1754245"/>
          <a:ext cx="1752657" cy="1051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Light Condensed" panose="020B0502040204020203" pitchFamily="34" charset="0"/>
            </a:rPr>
            <a:t>Кол-во букв</a:t>
          </a:r>
        </a:p>
      </dsp:txBody>
      <dsp:txXfrm>
        <a:off x="1930132" y="1754245"/>
        <a:ext cx="1752657" cy="1051594"/>
      </dsp:txXfrm>
    </dsp:sp>
    <dsp:sp modelId="{18F3A310-186D-4C2E-A812-B637005CACAB}">
      <dsp:nvSpPr>
        <dsp:cNvPr id="0" name=""/>
        <dsp:cNvSpPr/>
      </dsp:nvSpPr>
      <dsp:spPr>
        <a:xfrm>
          <a:off x="3858055" y="1754245"/>
          <a:ext cx="1752657" cy="1051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Light Condensed" panose="020B0502040204020203" pitchFamily="34" charset="0"/>
            </a:rPr>
            <a:t>Наличие сокращенных адресов</a:t>
          </a:r>
        </a:p>
      </dsp:txBody>
      <dsp:txXfrm>
        <a:off x="3858055" y="1754245"/>
        <a:ext cx="1752657" cy="1051594"/>
      </dsp:txXfrm>
    </dsp:sp>
    <dsp:sp modelId="{72D843E6-B851-47EB-96D5-B87A22674D25}">
      <dsp:nvSpPr>
        <dsp:cNvPr id="0" name=""/>
        <dsp:cNvSpPr/>
      </dsp:nvSpPr>
      <dsp:spPr>
        <a:xfrm>
          <a:off x="5785979" y="1754245"/>
          <a:ext cx="1752657" cy="1051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Bahnschrift Light Condensed" panose="020B0502040204020203" pitchFamily="34" charset="0"/>
            </a:rPr>
            <a:t>Наличие </a:t>
          </a:r>
          <a:r>
            <a:rPr lang="ru-RU" sz="2100" kern="1200" dirty="0" err="1">
              <a:latin typeface="Bahnschrift Light Condensed" panose="020B0502040204020203" pitchFamily="34" charset="0"/>
            </a:rPr>
            <a:t>ip</a:t>
          </a:r>
          <a:r>
            <a:rPr lang="ru-RU" sz="2100" kern="1200" dirty="0">
              <a:latin typeface="Bahnschrift Light Condensed" panose="020B0502040204020203" pitchFamily="34" charset="0"/>
            </a:rPr>
            <a:t> адреса</a:t>
          </a:r>
        </a:p>
      </dsp:txBody>
      <dsp:txXfrm>
        <a:off x="5785979" y="1754245"/>
        <a:ext cx="1752657" cy="1051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78EBE-C5A3-DA40-8A70-B98126781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49143-4442-B242-AEAE-0D5A264D3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47" y="2808659"/>
            <a:ext cx="6943106" cy="2387600"/>
          </a:xfrm>
        </p:spPr>
        <p:txBody>
          <a:bodyPr anchor="b"/>
          <a:lstStyle>
            <a:lvl1pPr algn="l">
              <a:defRPr sz="6000">
                <a:solidFill>
                  <a:srgbClr val="000A6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41EA-3508-964F-ADD6-757A94A8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047" y="5288334"/>
            <a:ext cx="694310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A6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3691-A8BE-1B43-BFB5-EE7F1E35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C200-83CC-8147-BE30-402995DD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FB0D-5C2A-A147-9C68-F8BD5445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19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07E3-5D74-2046-A1B7-0488FB03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C2E9F-B8BC-164D-9FC3-E13405B4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BF22-7F8B-E14B-BD11-22AC8F5D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2C2C-3A67-CA40-97D7-9ED57BA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6AF8D-B8A5-C741-93CE-5BFE51D1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302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C2694-C1C7-A341-8937-78A42C02B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58A4-9672-1A47-A679-BBE27024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D0B4-0DE6-8441-AA5A-58849E24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EE06-5963-B846-8C93-B790ABA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1405-8073-4440-A661-C2C8FEF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094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59A7-FF99-694E-847D-34497CA7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0A2D-FA3E-2243-AB80-3B89622C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A3E5-4C5D-E343-96F9-25E32C3B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3196-8AA3-B542-BD52-4A2FAB3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7904-1E78-144C-925F-EE790C9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849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3136-862C-6E4A-9451-5C87E95E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6A53-5725-2646-A7D3-EE353825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CE46-C7B8-5E44-86E0-A173205E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1361-E193-F640-BEAE-16CDB285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ED6E-F199-0743-9BB9-F64EF40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8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C8F5-BD23-7F44-98F1-E2759245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37CE-8AAE-064A-B7DA-D32992D5C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930B5-3A1A-154A-AC01-8BA92B3F0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08621-2E7C-1F4E-BC61-FF98AA04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1778-FE32-BA48-8D1F-16F8A92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B48C-376A-AB48-A503-2B79D05A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A7B6-46D1-714D-A13D-B046087E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B018-137B-1646-B5B7-75A773E8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9115B-972B-E743-9598-C86BFD5D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EDD9E-550D-8642-AABF-3178C679A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342EE-2FC6-774E-AC02-CED19D7E6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5F1A9-8185-344D-B622-90CFA03D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80FD8-A60D-F146-9844-312B2A66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373A-0CA1-284A-B8E2-3ADF2E86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474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DBDB-B343-B24C-BDF4-AB04CB1E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3B8B8-42DD-0345-84ED-FDA4EC7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701B6-2A00-054F-AA2F-CF0D6AE8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5F11-8827-4646-98A8-BA164080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15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90C5D-EA34-0A47-8865-7E5C8EE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1921F-537E-364E-A89A-33B79D63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33B2-C7A5-644D-A291-11111E49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60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837C-78C7-904B-A647-5534DFAC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5F36-0118-AD44-B525-D7230D62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1CF97-8B6A-CD41-BE99-51DF8737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1B23-1362-954D-A239-6C5A4673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D409-56E2-DD47-8DBF-D3E0F63B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1444-ED51-E64E-B548-9199FDD2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75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5B26-27FB-7645-89E4-A784BAEC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7BB0-C2CF-B243-B067-773448AB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B6DDF-6057-5741-A5A0-93EA0DCE9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D382-4075-3E4F-A3C7-83BD98E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D6F3F-EEAB-9240-A87B-F22705D0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8DCC8-E679-3A4D-BEC5-D0CCF267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39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DFFE68-8FAC-D940-8BF2-C93032EA9B0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56FB4-9F98-DF43-8076-CFD5F78A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550" y="365125"/>
            <a:ext cx="9501249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1C089-F0D8-684B-AA4E-D60E5282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5374" y="16949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D7A7-91D4-9C4F-80F5-0EBE32A1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D057-9890-774F-AB1A-A25E393FB55F}" type="datetimeFigureOut">
              <a:rPr lang="x-none" smtClean="0"/>
              <a:t>29.06.2023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610F-DF9E-0040-9DEF-88551B4EC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1CF1-063B-0B45-B41E-B857FF88C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49A0-E9E3-AE40-A44D-7F9DB4740F3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28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95BE-7E09-BC4F-9B4E-D62B63EB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16" y="2235200"/>
            <a:ext cx="6943106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Оценка безопасности сайта по его доменному имени </a:t>
            </a:r>
            <a:endParaRPr lang="x-none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1B936-A7E5-0249-B9D5-67F251736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16" y="5300210"/>
            <a:ext cx="6943106" cy="1655762"/>
          </a:xfrm>
        </p:spPr>
        <p:txBody>
          <a:bodyPr/>
          <a:lstStyle/>
          <a:p>
            <a:r>
              <a:rPr lang="ru-RU" dirty="0" err="1">
                <a:latin typeface="Bahnschrift Light Condensed" panose="020B0502040204020203" pitchFamily="34" charset="0"/>
              </a:rPr>
              <a:t>Волжин</a:t>
            </a:r>
            <a:r>
              <a:rPr lang="ru-RU" dirty="0">
                <a:latin typeface="Bahnschrift Light Condensed" panose="020B0502040204020203" pitchFamily="34" charset="0"/>
              </a:rPr>
              <a:t> И. А.</a:t>
            </a:r>
          </a:p>
          <a:p>
            <a:r>
              <a:rPr lang="ru-RU" dirty="0" err="1">
                <a:latin typeface="Bahnschrift Light Condensed" panose="020B0502040204020203" pitchFamily="34" charset="0"/>
              </a:rPr>
              <a:t>Сайгафарова</a:t>
            </a:r>
            <a:r>
              <a:rPr lang="ru-RU" dirty="0">
                <a:latin typeface="Bahnschrift Light Condensed" panose="020B0502040204020203" pitchFamily="34" charset="0"/>
              </a:rPr>
              <a:t> А.А.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1 курс группы ПМИ-1ИИКБ221М</a:t>
            </a:r>
            <a:endParaRPr lang="x-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7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Bahnschrift Light Condensed" panose="020B0502040204020203" pitchFamily="34" charset="0"/>
              </a:rPr>
              <a:t>Фишинговые</a:t>
            </a:r>
            <a:r>
              <a:rPr lang="ru-RU" dirty="0">
                <a:latin typeface="Bahnschrift Light Condensed" panose="020B0502040204020203" pitchFamily="34" charset="0"/>
              </a:rPr>
              <a:t> сайты и 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их опасность</a:t>
            </a:r>
            <a:endParaRPr lang="x-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48588" y="1621394"/>
            <a:ext cx="8903369" cy="14773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err="1">
                <a:latin typeface="Bahnschrift Light SemiCondensed" panose="020B0502040204020203" pitchFamily="34" charset="0"/>
              </a:rPr>
              <a:t>Фишинговые</a:t>
            </a:r>
            <a:r>
              <a:rPr lang="ru-RU" dirty="0">
                <a:latin typeface="Bahnschrift Light SemiCondensed" panose="020B0502040204020203" pitchFamily="34" charset="0"/>
              </a:rPr>
              <a:t> ссылки</a:t>
            </a:r>
          </a:p>
          <a:p>
            <a:r>
              <a:rPr lang="ru-RU" dirty="0">
                <a:latin typeface="Bahnschrift Light SemiCondensed" panose="020B0502040204020203" pitchFamily="34" charset="0"/>
              </a:rPr>
              <a:t>Это ссылки на мошеннические </a:t>
            </a:r>
            <a:r>
              <a:rPr lang="ru-RU" dirty="0" err="1">
                <a:latin typeface="Bahnschrift Light SemiCondensed" panose="020B0502040204020203" pitchFamily="34" charset="0"/>
              </a:rPr>
              <a:t>интернет-ресурсы</a:t>
            </a:r>
            <a:r>
              <a:rPr lang="ru-RU" dirty="0">
                <a:latin typeface="Bahnschrift Light SemiCondensed" panose="020B0502040204020203" pitchFamily="34" charset="0"/>
              </a:rPr>
              <a:t>, чаще всего на копии сайтов известных организаций, банков, интернет-магазинов, социальной сети и т.д. Перейдя по такой ссылке вы попадаете на ресурс, где вас разными приемами пытаются заставить ввести свой логин и пароль.</a:t>
            </a:r>
          </a:p>
        </p:txBody>
      </p:sp>
      <p:pic>
        <p:nvPicPr>
          <p:cNvPr id="1026" name="Picture 2" descr="C:\Users\acer\Desktop\fishing-sit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88" y="3295850"/>
            <a:ext cx="4860759" cy="291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Bahnschrift Light Condensed" panose="020B0502040204020203" pitchFamily="34" charset="0"/>
              </a:rPr>
              <a:t>Фишинговые</a:t>
            </a:r>
            <a:r>
              <a:rPr lang="ru-RU" dirty="0">
                <a:latin typeface="Bahnschrift Light Condensed" panose="020B0502040204020203" pitchFamily="34" charset="0"/>
              </a:rPr>
              <a:t> сайты и 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их опасность</a:t>
            </a:r>
            <a:endParaRPr lang="x-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52549" y="1436365"/>
            <a:ext cx="926462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err="1">
                <a:latin typeface="Bahnschrift Light Condensed" panose="020B0502040204020203" pitchFamily="34" charset="0"/>
              </a:rPr>
              <a:t>Group</a:t>
            </a:r>
            <a:r>
              <a:rPr lang="ru-RU" dirty="0">
                <a:latin typeface="Bahnschrift Light Condensed" panose="020B0502040204020203" pitchFamily="34" charset="0"/>
              </a:rPr>
              <a:t>-IB заблокировала в 2022 году более </a:t>
            </a:r>
            <a:r>
              <a:rPr lang="ru-RU" b="1" dirty="0">
                <a:latin typeface="Bahnschrift Light Condensed" panose="020B0502040204020203" pitchFamily="34" charset="0"/>
              </a:rPr>
              <a:t>59 000</a:t>
            </a:r>
            <a:r>
              <a:rPr lang="ru-RU" dirty="0">
                <a:latin typeface="Bahnschrift Light Condensed" panose="020B0502040204020203" pitchFamily="34" charset="0"/>
              </a:rPr>
              <a:t> </a:t>
            </a:r>
            <a:r>
              <a:rPr lang="ru-RU" dirty="0" err="1">
                <a:latin typeface="Bahnschrift Light Condensed" panose="020B0502040204020203" pitchFamily="34" charset="0"/>
              </a:rPr>
              <a:t>фишинговых</a:t>
            </a:r>
            <a:r>
              <a:rPr lang="ru-RU" dirty="0">
                <a:latin typeface="Bahnschrift Light Condensed" panose="020B0502040204020203" pitchFamily="34" charset="0"/>
              </a:rPr>
              <a:t> сайтов, из них более </a:t>
            </a:r>
            <a:r>
              <a:rPr lang="ru-RU" b="1" dirty="0">
                <a:latin typeface="Bahnschrift Light Condensed" panose="020B0502040204020203" pitchFamily="34" charset="0"/>
              </a:rPr>
              <a:t>7 000 </a:t>
            </a:r>
            <a:r>
              <a:rPr lang="ru-RU" dirty="0">
                <a:latin typeface="Bahnschrift Light Condensed" panose="020B0502040204020203" pitchFamily="34" charset="0"/>
              </a:rPr>
              <a:t>— в российском сегменте интернета, что в </a:t>
            </a:r>
            <a:r>
              <a:rPr lang="ru-RU" b="1" dirty="0">
                <a:latin typeface="Bahnschrift Light Condensed" panose="020B0502040204020203" pitchFamily="34" charset="0"/>
              </a:rPr>
              <a:t>два раза больше</a:t>
            </a:r>
            <a:r>
              <a:rPr lang="ru-RU" dirty="0">
                <a:latin typeface="Bahnschrift Light Condensed" panose="020B0502040204020203" pitchFamily="34" charset="0"/>
              </a:rPr>
              <a:t>, чем годом ранее. </a:t>
            </a:r>
          </a:p>
        </p:txBody>
      </p:sp>
      <p:pic>
        <p:nvPicPr>
          <p:cNvPr id="2050" name="Picture 2" descr="C:\Users\acer\Desktop\ca993787deb2e8295f5c612c7262a1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49" y="2304448"/>
            <a:ext cx="780288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90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Нейронная сеть для определения безопасности сайт </a:t>
            </a:r>
            <a:endParaRPr lang="x-none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3073" y="1494418"/>
            <a:ext cx="7243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 Condensed" panose="020B0502040204020203" pitchFamily="34" charset="0"/>
              </a:rPr>
              <a:t>Цель: Создание нейронной сети для определения безопасности сайтов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5053" y="2406315"/>
            <a:ext cx="7178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 Condensed" panose="020B0502040204020203" pitchFamily="34" charset="0"/>
              </a:rPr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Bahnschrift Light Condensed" panose="020B0502040204020203" pitchFamily="34" charset="0"/>
              </a:rPr>
              <a:t>Изучение структуры сайта, доменного имени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Bahnschrift Light Condensed" panose="020B0502040204020203" pitchFamily="34" charset="0"/>
              </a:rPr>
              <a:t>Выбор параметров для определения безопасности сайта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Bahnschrift Light Condensed" panose="020B0502040204020203" pitchFamily="34" charset="0"/>
              </a:rPr>
              <a:t>Работа с набором данных, в котором содержится список безопасных и не безопасных сайтов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Bahnschrift Light Condensed" panose="020B0502040204020203" pitchFamily="34" charset="0"/>
              </a:rPr>
              <a:t>Составление структуры нейронной сети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Bahnschrift Light Condensed" panose="020B0502040204020203" pitchFamily="34" charset="0"/>
              </a:rPr>
              <a:t>Создание нейронной 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Bahnschrift Light Condensed" panose="020B0502040204020203" pitchFamily="34" charset="0"/>
              </a:rPr>
              <a:t>Проверка работоспособности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Bahnschrift Light Condensed" panose="020B0502040204020203" pitchFamily="34" charset="0"/>
              </a:rPr>
              <a:t>Создание </a:t>
            </a:r>
            <a:r>
              <a:rPr lang="ru-RU" sz="2400" dirty="0" err="1">
                <a:latin typeface="Bahnschrift Light Condensed" panose="020B0502040204020203" pitchFamily="34" charset="0"/>
              </a:rPr>
              <a:t>телеграм</a:t>
            </a:r>
            <a:r>
              <a:rPr lang="ru-RU" sz="2400" dirty="0">
                <a:latin typeface="Bahnschrift Light Condensed" panose="020B0502040204020203" pitchFamily="34" charset="0"/>
              </a:rPr>
              <a:t>-бота для более удобного 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40795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Нейронная сеть: Данные </a:t>
            </a:r>
          </a:p>
        </p:txBody>
      </p:sp>
      <p:pic>
        <p:nvPicPr>
          <p:cNvPr id="2050" name="Picture 2" descr="C:\Users\acer\Desktop\guf\150021474-4ba64b34-1d09-427f-9cf6-25508571d18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41" y="1212194"/>
            <a:ext cx="5721914" cy="2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2550" y="3172946"/>
            <a:ext cx="583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По определенным параметрам нейронная сеть должна определять безопасность сайта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3B308E16-F387-45E0-8555-365D1E8EB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270808"/>
              </p:ext>
            </p:extLst>
          </p:nvPr>
        </p:nvGraphicFramePr>
        <p:xfrm>
          <a:off x="1852550" y="3428999"/>
          <a:ext cx="7540846" cy="333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0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Нейронная сеть: Данные </a:t>
            </a:r>
            <a:endParaRPr lang="x-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48277" y="1314518"/>
            <a:ext cx="7173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 Набор данных вредоносных </a:t>
            </a:r>
            <a:r>
              <a:rPr lang="en-US" sz="2000" dirty="0">
                <a:latin typeface="Bahnschrift Light Condensed" panose="020B0502040204020203" pitchFamily="34" charset="0"/>
              </a:rPr>
              <a:t>URL-</a:t>
            </a:r>
            <a:r>
              <a:rPr lang="ru-RU" sz="2000" dirty="0">
                <a:latin typeface="Bahnschrift Light Condensed" panose="020B0502040204020203" pitchFamily="34" charset="0"/>
              </a:rPr>
              <a:t>адресов взят на сайте </a:t>
            </a:r>
            <a:r>
              <a:rPr lang="en-US" sz="2000" dirty="0">
                <a:latin typeface="Bahnschrift Light Condensed" panose="020B0502040204020203" pitchFamily="34" charset="0"/>
              </a:rPr>
              <a:t>https://www.kaggle.com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97" y="2196784"/>
            <a:ext cx="4024313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1617" y="1862549"/>
            <a:ext cx="409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Первоначальный</a:t>
            </a:r>
            <a:r>
              <a:rPr lang="ru-RU" dirty="0">
                <a:latin typeface="Bahnschrift Light Condensed" panose="020B0502040204020203" pitchFamily="34" charset="0"/>
              </a:rPr>
              <a:t> вид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6767" y="3920230"/>
            <a:ext cx="328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Измененный вид данных</a:t>
            </a:r>
          </a:p>
        </p:txBody>
      </p:sp>
      <p:pic>
        <p:nvPicPr>
          <p:cNvPr id="1028" name="Picture 4" descr="C:\Users\acer\Desktop\guf\IRZXwfuIql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336" y="1898102"/>
            <a:ext cx="4036928" cy="234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30800" y="1646903"/>
            <a:ext cx="2839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Данные в выборке</a:t>
            </a:r>
          </a:p>
        </p:txBody>
      </p:sp>
      <p:pic>
        <p:nvPicPr>
          <p:cNvPr id="7" name="Picture 2" descr="C:\Users\acer\Desktop\guf\h7TGRnYBI88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66" y="4245046"/>
            <a:ext cx="10465267" cy="223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Нейронная сеть: Структура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98" y="3064891"/>
            <a:ext cx="168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Количество входных нейронов:20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3460204" y="1460719"/>
            <a:ext cx="1788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Количество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нейронов скрытого слоя:11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2152650" y="2200275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Овал 149"/>
          <p:cNvSpPr/>
          <p:nvPr/>
        </p:nvSpPr>
        <p:spPr>
          <a:xfrm>
            <a:off x="2152649" y="3045841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Овал 150"/>
          <p:cNvSpPr/>
          <p:nvPr/>
        </p:nvSpPr>
        <p:spPr>
          <a:xfrm>
            <a:off x="2152650" y="3928317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3895725" y="2452156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3929558" y="3360715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/>
          <p:cNvSpPr/>
          <p:nvPr/>
        </p:nvSpPr>
        <p:spPr>
          <a:xfrm>
            <a:off x="2152648" y="4805807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Овал 155"/>
          <p:cNvSpPr/>
          <p:nvPr/>
        </p:nvSpPr>
        <p:spPr>
          <a:xfrm>
            <a:off x="4014292" y="4476256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Овал 156"/>
          <p:cNvSpPr/>
          <p:nvPr/>
        </p:nvSpPr>
        <p:spPr>
          <a:xfrm>
            <a:off x="5543550" y="2950591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Овал 157"/>
          <p:cNvSpPr/>
          <p:nvPr/>
        </p:nvSpPr>
        <p:spPr>
          <a:xfrm>
            <a:off x="5543549" y="3935088"/>
            <a:ext cx="8096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0" name="Прямая со стрелкой 159"/>
          <p:cNvCxnSpPr>
            <a:stCxn id="137" idx="6"/>
            <a:endCxn id="153" idx="2"/>
          </p:cNvCxnSpPr>
          <p:nvPr/>
        </p:nvCxnSpPr>
        <p:spPr>
          <a:xfrm>
            <a:off x="2962275" y="2581275"/>
            <a:ext cx="933450" cy="251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37" idx="5"/>
          </p:cNvCxnSpPr>
          <p:nvPr/>
        </p:nvCxnSpPr>
        <p:spPr>
          <a:xfrm>
            <a:off x="2843708" y="2850683"/>
            <a:ext cx="1232992" cy="86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/>
          <p:nvPr/>
        </p:nvCxnSpPr>
        <p:spPr>
          <a:xfrm>
            <a:off x="2557462" y="2581275"/>
            <a:ext cx="1671638" cy="210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endCxn id="153" idx="3"/>
          </p:cNvCxnSpPr>
          <p:nvPr/>
        </p:nvCxnSpPr>
        <p:spPr>
          <a:xfrm flipV="1">
            <a:off x="2738437" y="3102564"/>
            <a:ext cx="1275855" cy="111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endCxn id="154" idx="2"/>
          </p:cNvCxnSpPr>
          <p:nvPr/>
        </p:nvCxnSpPr>
        <p:spPr>
          <a:xfrm>
            <a:off x="2478752" y="3374631"/>
            <a:ext cx="1450806" cy="367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150" idx="5"/>
            <a:endCxn id="156" idx="2"/>
          </p:cNvCxnSpPr>
          <p:nvPr/>
        </p:nvCxnSpPr>
        <p:spPr>
          <a:xfrm>
            <a:off x="2843707" y="3696249"/>
            <a:ext cx="1170585" cy="1161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151" idx="6"/>
            <a:endCxn id="153" idx="4"/>
          </p:cNvCxnSpPr>
          <p:nvPr/>
        </p:nvCxnSpPr>
        <p:spPr>
          <a:xfrm flipV="1">
            <a:off x="2962275" y="3214156"/>
            <a:ext cx="1338263" cy="1095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/>
          <p:nvPr/>
        </p:nvCxnSpPr>
        <p:spPr>
          <a:xfrm flipV="1">
            <a:off x="2777528" y="4020172"/>
            <a:ext cx="1275855" cy="51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51" idx="5"/>
          </p:cNvCxnSpPr>
          <p:nvPr/>
        </p:nvCxnSpPr>
        <p:spPr>
          <a:xfrm>
            <a:off x="2843708" y="4578725"/>
            <a:ext cx="1170584" cy="42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55" idx="7"/>
            <a:endCxn id="153" idx="3"/>
          </p:cNvCxnSpPr>
          <p:nvPr/>
        </p:nvCxnSpPr>
        <p:spPr>
          <a:xfrm flipV="1">
            <a:off x="2843706" y="3102564"/>
            <a:ext cx="1170586" cy="181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55" idx="7"/>
            <a:endCxn id="154" idx="4"/>
          </p:cNvCxnSpPr>
          <p:nvPr/>
        </p:nvCxnSpPr>
        <p:spPr>
          <a:xfrm flipV="1">
            <a:off x="2843706" y="4122715"/>
            <a:ext cx="1490665" cy="794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>
            <a:stCxn id="155" idx="6"/>
            <a:endCxn id="156" idx="4"/>
          </p:cNvCxnSpPr>
          <p:nvPr/>
        </p:nvCxnSpPr>
        <p:spPr>
          <a:xfrm>
            <a:off x="2962273" y="5186807"/>
            <a:ext cx="1456832" cy="5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53" idx="6"/>
            <a:endCxn id="157" idx="1"/>
          </p:cNvCxnSpPr>
          <p:nvPr/>
        </p:nvCxnSpPr>
        <p:spPr>
          <a:xfrm>
            <a:off x="4705350" y="2833156"/>
            <a:ext cx="956767" cy="229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53" idx="5"/>
            <a:endCxn id="158" idx="1"/>
          </p:cNvCxnSpPr>
          <p:nvPr/>
        </p:nvCxnSpPr>
        <p:spPr>
          <a:xfrm>
            <a:off x="4586783" y="3102564"/>
            <a:ext cx="1075333" cy="9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54" idx="6"/>
            <a:endCxn id="157" idx="2"/>
          </p:cNvCxnSpPr>
          <p:nvPr/>
        </p:nvCxnSpPr>
        <p:spPr>
          <a:xfrm flipV="1">
            <a:off x="4739183" y="3331591"/>
            <a:ext cx="804367" cy="410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endCxn id="158" idx="2"/>
          </p:cNvCxnSpPr>
          <p:nvPr/>
        </p:nvCxnSpPr>
        <p:spPr>
          <a:xfrm>
            <a:off x="4586783" y="4067248"/>
            <a:ext cx="956766" cy="24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56" idx="6"/>
            <a:endCxn id="158" idx="3"/>
          </p:cNvCxnSpPr>
          <p:nvPr/>
        </p:nvCxnSpPr>
        <p:spPr>
          <a:xfrm flipV="1">
            <a:off x="4823917" y="4585496"/>
            <a:ext cx="838199" cy="271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156" idx="7"/>
          </p:cNvCxnSpPr>
          <p:nvPr/>
        </p:nvCxnSpPr>
        <p:spPr>
          <a:xfrm flipV="1">
            <a:off x="4705350" y="3693495"/>
            <a:ext cx="1242517" cy="894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5326608" y="2060884"/>
            <a:ext cx="1890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Количество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выходных нейронов:4</a:t>
            </a:r>
          </a:p>
        </p:txBody>
      </p:sp>
      <p:sp>
        <p:nvSpPr>
          <p:cNvPr id="222" name="Прямоугольник 221"/>
          <p:cNvSpPr/>
          <p:nvPr/>
        </p:nvSpPr>
        <p:spPr>
          <a:xfrm>
            <a:off x="7820025" y="1441682"/>
            <a:ext cx="403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Функции активации: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Скрытый слой: </a:t>
            </a:r>
            <a:r>
              <a:rPr lang="ru-RU" dirty="0" err="1">
                <a:latin typeface="Bahnschrift Light Condensed" panose="020B0502040204020203" pitchFamily="34" charset="0"/>
              </a:rPr>
              <a:t>сигмоидная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Выходной слой: </a:t>
            </a:r>
            <a:r>
              <a:rPr lang="ru-RU" dirty="0" err="1">
                <a:latin typeface="Bahnschrift Light Condensed" panose="020B0502040204020203" pitchFamily="34" charset="0"/>
              </a:rPr>
              <a:t>софтмакс</a:t>
            </a:r>
            <a:br>
              <a:rPr lang="ru-RU" dirty="0">
                <a:latin typeface="Bahnschrift Light Condensed" panose="020B0502040204020203" pitchFamily="34" charset="0"/>
              </a:rPr>
            </a:b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Оптимизатор: по Адаму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Функция потерь: бинарная кросс энтропия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Метрика: бинарная точность</a:t>
            </a:r>
            <a:br>
              <a:rPr lang="ru-RU" dirty="0">
                <a:latin typeface="Bahnschrift Light Condensed" panose="020B0502040204020203" pitchFamily="34" charset="0"/>
              </a:rPr>
            </a:b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Размер </a:t>
            </a:r>
            <a:r>
              <a:rPr lang="ru-RU" dirty="0" err="1">
                <a:latin typeface="Bahnschrift Light Condensed" panose="020B0502040204020203" pitchFamily="34" charset="0"/>
              </a:rPr>
              <a:t>батча</a:t>
            </a:r>
            <a:r>
              <a:rPr lang="ru-RU" dirty="0">
                <a:latin typeface="Bahnschrift Light Condensed" panose="020B0502040204020203" pitchFamily="34" charset="0"/>
              </a:rPr>
              <a:t>: 256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Количество эпох: 5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Выборка </a:t>
            </a:r>
            <a:r>
              <a:rPr lang="ru-RU" dirty="0" err="1">
                <a:latin typeface="Bahnschrift Light Condensed" panose="020B0502040204020203" pitchFamily="34" charset="0"/>
              </a:rPr>
              <a:t>валидации</a:t>
            </a:r>
            <a:r>
              <a:rPr lang="ru-RU" dirty="0">
                <a:latin typeface="Bahnschrift Light Condensed" panose="020B0502040204020203" pitchFamily="34" charset="0"/>
              </a:rPr>
              <a:t>: 10% от обучаемой</a:t>
            </a:r>
          </a:p>
        </p:txBody>
      </p:sp>
      <p:sp>
        <p:nvSpPr>
          <p:cNvPr id="223" name="Прямоугольник 222"/>
          <p:cNvSpPr/>
          <p:nvPr/>
        </p:nvSpPr>
        <p:spPr>
          <a:xfrm>
            <a:off x="7820025" y="51061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Точность: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на обучаемой выборке: 97%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на </a:t>
            </a:r>
            <a:r>
              <a:rPr lang="ru-RU">
                <a:latin typeface="Bahnschrift Light Condensed" panose="020B0502040204020203" pitchFamily="34" charset="0"/>
              </a:rPr>
              <a:t>тестовой выборке: </a:t>
            </a:r>
            <a:r>
              <a:rPr lang="ru-RU" dirty="0">
                <a:latin typeface="Bahnschrift Light Condensed" panose="020B0502040204020203" pitchFamily="34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76165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7B730-7C05-4549-8F7F-EAC53E4E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Нейронная сеть: Пример работы</a:t>
            </a:r>
          </a:p>
        </p:txBody>
      </p:sp>
      <p:pic>
        <p:nvPicPr>
          <p:cNvPr id="1026" name="Picture 2" descr="C:\Users\acer\Desktop\guf\migMdPo1Jv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65" y="1331414"/>
            <a:ext cx="4756785" cy="51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9000" y="2531564"/>
            <a:ext cx="37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Bahnschrift Light Condensed" panose="020B0502040204020203" pitchFamily="34" charset="0"/>
              </a:rPr>
              <a:t>Работа с нейросетьи происходит через </a:t>
            </a:r>
            <a:r>
              <a:rPr lang="en-US" sz="3600" dirty="0">
                <a:latin typeface="Bahnschrift Light Condensed" panose="020B0502040204020203" pitchFamily="34" charset="0"/>
              </a:rPr>
              <a:t>Telegram</a:t>
            </a:r>
            <a:r>
              <a:rPr lang="ru-RU" sz="3600" dirty="0">
                <a:latin typeface="Bahnschrift Light Condensed" panose="020B0502040204020203" pitchFamily="34" charset="0"/>
              </a:rPr>
              <a:t>-бота.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0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esktop\guf\mV9pPSPMR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17" y="601179"/>
            <a:ext cx="4110567" cy="46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1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E3BCA"/>
      </a:accent1>
      <a:accent2>
        <a:srgbClr val="02148E"/>
      </a:accent2>
      <a:accent3>
        <a:srgbClr val="A5A5A5"/>
      </a:accent3>
      <a:accent4>
        <a:srgbClr val="FE594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184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Light Condensed</vt:lpstr>
      <vt:lpstr>Bahnschrift Light SemiCondensed</vt:lpstr>
      <vt:lpstr>Calibri</vt:lpstr>
      <vt:lpstr>Calibri Light</vt:lpstr>
      <vt:lpstr>Office Theme</vt:lpstr>
      <vt:lpstr>Оценка безопасности сайта по его доменному имени </vt:lpstr>
      <vt:lpstr>Фишинговые сайты и  их опасность</vt:lpstr>
      <vt:lpstr>Фишинговые сайты и  их опасность</vt:lpstr>
      <vt:lpstr>Нейронная сеть для определения безопасности сайт </vt:lpstr>
      <vt:lpstr>Нейронная сеть: Данные </vt:lpstr>
      <vt:lpstr>Нейронная сеть: Данные </vt:lpstr>
      <vt:lpstr>Нейронная сеть: Структура</vt:lpstr>
      <vt:lpstr>Нейронная сеть: Пример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Илья Волжин</cp:lastModifiedBy>
  <cp:revision>15</cp:revision>
  <dcterms:created xsi:type="dcterms:W3CDTF">2023-02-12T09:08:40Z</dcterms:created>
  <dcterms:modified xsi:type="dcterms:W3CDTF">2023-06-29T08:33:50Z</dcterms:modified>
</cp:coreProperties>
</file>