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73" r:id="rId10"/>
    <p:sldId id="274" r:id="rId11"/>
    <p:sldId id="275" r:id="rId12"/>
    <p:sldId id="276" r:id="rId13"/>
    <p:sldId id="277" r:id="rId14"/>
    <p:sldId id="264" r:id="rId15"/>
    <p:sldId id="265" r:id="rId16"/>
    <p:sldId id="266" r:id="rId17"/>
    <p:sldId id="283" r:id="rId18"/>
    <p:sldId id="284" r:id="rId19"/>
    <p:sldId id="285" r:id="rId20"/>
    <p:sldId id="286" r:id="rId21"/>
    <p:sldId id="287" r:id="rId22"/>
    <p:sldId id="267" r:id="rId23"/>
    <p:sldId id="268" r:id="rId24"/>
    <p:sldId id="269" r:id="rId25"/>
    <p:sldId id="278" r:id="rId26"/>
    <p:sldId id="279" r:id="rId27"/>
    <p:sldId id="280" r:id="rId28"/>
    <p:sldId id="281" r:id="rId29"/>
    <p:sldId id="282" r:id="rId30"/>
    <p:sldId id="270" r:id="rId31"/>
    <p:sldId id="271" r:id="rId32"/>
    <p:sldId id="272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20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6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9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6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02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06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9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7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2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1A0E2-EB49-46AF-BE08-F716F4E2D908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E9894-25B6-4067-8521-35BE683FDCC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8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ACAFFA-5CA1-73AD-4DBA-CE6A0280B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МЕТОДЫ ВЫДЕЛЕНИЯ ГРАНИЦ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AD2FC7F-C70E-EB98-811A-B9AD7D96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80"/>
            <a:ext cx="6831673" cy="740722"/>
          </a:xfrm>
        </p:spPr>
        <p:txBody>
          <a:bodyPr>
            <a:normAutofit/>
          </a:bodyPr>
          <a:lstStyle/>
          <a:p>
            <a:r>
              <a:rPr lang="ru-RU" sz="3200" dirty="0"/>
              <a:t>Индивидуальное задание №2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AF37F8F-51BE-1E9A-72EE-05DA837B1EDC}"/>
              </a:ext>
            </a:extLst>
          </p:cNvPr>
          <p:cNvSpPr txBox="1">
            <a:spLocks/>
          </p:cNvSpPr>
          <p:nvPr/>
        </p:nvSpPr>
        <p:spPr>
          <a:xfrm>
            <a:off x="2679906" y="4776499"/>
            <a:ext cx="6831673" cy="740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Подготовили Корнилов К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А. и Диденко Т. 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46/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2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AB707-1DB8-51CD-C7EC-B66DCDA75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B3CCB-15B4-F070-A78D-67540A86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3796EA-6E43-735A-024B-980655A64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2</a:t>
            </a: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E0231E2-058A-8FA1-A618-C5A520E6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83" y="2848788"/>
            <a:ext cx="2923245" cy="310596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015973-E70B-8516-9AE6-05E20EC1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02" y="2799420"/>
            <a:ext cx="2846465" cy="316536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76FEAF8-ADFE-FF86-C3CA-CDCB357A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675" y="2780254"/>
            <a:ext cx="2892696" cy="32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5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787C-54AD-15A6-4B50-44852BA07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60D94-5C24-467D-B78E-DBD2F941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7C14E-891E-9199-E388-57DDF576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3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DFCEFE-19E9-603C-7D82-DED7EFA8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83" y="2941789"/>
            <a:ext cx="2467556" cy="32326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5D046D-239D-A345-508B-02F15697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539" y="2927580"/>
            <a:ext cx="2837056" cy="32613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1A57DA-12D0-5C5D-500B-ADD1E63E7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982" y="2966223"/>
            <a:ext cx="2864238" cy="323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6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5F81C-936C-0A22-CD5C-A4067FC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E7C2-3D4E-664C-AA68-BE80E885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B2939-A9DD-3F4A-989C-3183741A9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4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CC6091-AF13-76A6-BDF0-772CEC3A5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9" y="2759927"/>
            <a:ext cx="3404491" cy="30721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417395-E260-E071-9A68-14148FAAF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95" y="2724848"/>
            <a:ext cx="3549457" cy="307430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DC3275-B34B-0C23-FCCC-0F3A81320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112" y="2732049"/>
            <a:ext cx="3677937" cy="30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0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BFDD-128B-75CB-037B-ECBCED71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F55BE-B54D-E413-0AEF-A588D92E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8D48A9-F282-239C-8346-1EBFF9D4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5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F1CA2-710B-77A9-7080-74A67D5FE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22" y="2873064"/>
            <a:ext cx="3615459" cy="264678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8AB809-38D1-C8D1-A3D2-5E07CAAF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858" y="2914534"/>
            <a:ext cx="3433996" cy="26119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8BCC528-03BA-9F75-5CB0-843EBDF4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61" y="2925684"/>
            <a:ext cx="3478600" cy="25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6F326-0A37-5873-DEAA-369024E7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652BE-4DE3-D575-DA1E-92251073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Альтернативный оператор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524C02-6196-6F5F-A926-A36BB64A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В качестве альтернативного оператора был выбран оператор </a:t>
            </a:r>
            <a:r>
              <a:rPr lang="ru-RU" dirty="0" err="1"/>
              <a:t>Щарра</a:t>
            </a:r>
            <a:r>
              <a:rPr lang="en-US" dirty="0"/>
              <a:t>.</a:t>
            </a:r>
          </a:p>
          <a:p>
            <a:r>
              <a:rPr lang="ru-RU" dirty="0"/>
              <a:t>Его преимуществом является большая чувствительность к деталям и лучшая вращательная симметрия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0042A2-66CB-6C42-3179-19EC2B6CC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03" y="3407829"/>
            <a:ext cx="3936956" cy="23238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C7E1AC-910A-29D8-5905-BE665F87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010" y="3437086"/>
            <a:ext cx="3936380" cy="22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9E0D4-1CBE-C7EE-3AF0-723515866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8A836-08E3-9F34-E19A-828ED709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804519"/>
            <a:ext cx="1065876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параметры размытия Гаусса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24329F-B8BD-034F-BF9E-739840F9E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48828"/>
              </p:ext>
            </p:extLst>
          </p:nvPr>
        </p:nvGraphicFramePr>
        <p:xfrm>
          <a:off x="1792720" y="2006887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ядра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98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BD31-9DC0-499A-D739-96C968946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0DAD0-5CC5-E55B-39FA-A96F6FEC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804519"/>
            <a:ext cx="9310255" cy="1049235"/>
          </a:xfrm>
        </p:spPr>
        <p:txBody>
          <a:bodyPr>
            <a:noAutofit/>
          </a:bodyPr>
          <a:lstStyle/>
          <a:p>
            <a:pPr algn="l"/>
            <a:r>
              <a:rPr lang="ru-RU" sz="4400" cap="none" dirty="0"/>
              <a:t>Выбранные пороговые значения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C008E12-988E-5749-E8D6-84059AEF7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0199164"/>
              </p:ext>
            </p:extLst>
          </p:nvPr>
        </p:nvGraphicFramePr>
        <p:xfrm>
          <a:off x="1423265" y="1831396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850,1000)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(900,1000)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(900,1050)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(400,450)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(300,400)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(300,450)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300,450)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(350,500)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(250,300)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(250,300)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(300,400)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(300,450)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(500,600)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(600,700)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(650,800)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1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578D3-605D-7BE3-A0A6-A37839C28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D8B8C-3041-E3D0-C112-D3101BC8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253A0D-99EF-DF76-BF66-06D0EB445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68" y="2015732"/>
            <a:ext cx="10069551" cy="3450613"/>
          </a:xfrm>
        </p:spPr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1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B186DA-8324-97B9-B307-C0AE0A18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22" y="2875155"/>
            <a:ext cx="3521445" cy="294578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A5FADA-1E2F-16AB-7033-FB010EBC2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80" y="2860751"/>
            <a:ext cx="3570607" cy="293788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A05642-DF39-1600-0163-223A7845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15" y="2873529"/>
            <a:ext cx="3252897" cy="290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D14D2-880D-A819-1223-24E791A8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29939-368E-81CF-E9BE-D72E49DD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7319D-E7CF-9E22-8A03-2BA0ED5FF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2</a:t>
            </a:r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14089E-1EB8-BE54-5B66-F0DDCA12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76" y="2869464"/>
            <a:ext cx="2908958" cy="3128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088101-32B3-A916-1D64-103938F6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593" y="2819979"/>
            <a:ext cx="2876783" cy="315707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2BC602-B9D9-538F-06EF-7C982DE5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24" y="2834384"/>
            <a:ext cx="2922898" cy="316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C213A-6C5C-CA08-6F1C-748693DD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82529-739B-9EF7-A9C4-5119CAD3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4BFE3-86B9-A63F-D410-867E79CF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3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AF700F-614C-8E9E-0D18-188DD3229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02" y="2935378"/>
            <a:ext cx="2824395" cy="30974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768AD4-7BD3-0D62-64A1-9C3C67A4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2887302"/>
            <a:ext cx="3232227" cy="31232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69B58A-10DA-D4E4-9136-08796186C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516" y="2907353"/>
            <a:ext cx="3222585" cy="30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3C9FC-7352-8353-4A0B-34C8A94D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9B19A-15CD-FEB7-34B9-29EAACB5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1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</a:t>
            </a:r>
            <a:r>
              <a:rPr lang="en-US" dirty="0"/>
              <a:t>574x430</a:t>
            </a:r>
            <a:r>
              <a:rPr lang="ru-RU" dirty="0"/>
              <a:t>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  <a:endParaRPr lang="en-US" dirty="0"/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низкая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73FA7B-C259-C99D-D1DA-1BA13B35E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892" y="2132091"/>
            <a:ext cx="4899193" cy="32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7C7E0-5017-7C82-9BA6-C32D8D1D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B39BA-26B0-EA1B-DF08-12091A6C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ACA32-FD37-6650-F179-2284D391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4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4FA750-1A9A-836B-AE1D-903AD3B4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7" y="2729608"/>
            <a:ext cx="3492074" cy="30355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6B9E19-8816-B5A6-9A98-3C95C1300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668" y="2710560"/>
            <a:ext cx="3821849" cy="30992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F648E0-17F2-F78D-159A-6778C91DE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473" y="2685003"/>
            <a:ext cx="3401124" cy="30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8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37CF0-0319-BFA0-E8B2-84E480D27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47778-350F-0EFD-B9F2-DB13F4E4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19D09-67C6-6D10-2F95-611FD434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5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ED5A2C-D6A5-98ED-65B6-82BC4028B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24" y="2898620"/>
            <a:ext cx="3484661" cy="26435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7A9C31-32EE-00EE-345E-8A73A6730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556" y="2839610"/>
            <a:ext cx="3444274" cy="27025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5A7FD6-C077-792F-F22E-D2D2F041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229" y="2852389"/>
            <a:ext cx="3610411" cy="27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5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34D49-EE7E-2C86-B856-9199119D5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B0EDD-90E8-01D4-62E7-5CCDBADA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Альтернативный оператор 2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0FF61D-639F-D189-84DC-B37F8529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В качестве альтернативного оператора был выбран оператор </a:t>
            </a:r>
            <a:r>
              <a:rPr lang="ru-RU" dirty="0" err="1"/>
              <a:t>Приютта</a:t>
            </a:r>
            <a:r>
              <a:rPr lang="en-US" dirty="0"/>
              <a:t>.</a:t>
            </a:r>
          </a:p>
          <a:p>
            <a:r>
              <a:rPr lang="ru-RU" dirty="0"/>
              <a:t>Его преимуществом является большая чувствительность к изменениям текстуры изображения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C1DC64-D0D7-6777-9273-E58ADB4C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01" y="2935093"/>
            <a:ext cx="3994339" cy="24174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865B73-77E6-FFE2-BEB2-F4F4A00FE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60" y="2931840"/>
            <a:ext cx="3974481" cy="245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5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4A82-B062-BD56-4848-AB2B71A39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21B82-37B6-9352-6187-572CA92D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804519"/>
            <a:ext cx="1065876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параметры размытия Гаусса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28791D3-35D3-1BFB-609B-B19618B34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171068"/>
              </p:ext>
            </p:extLst>
          </p:nvPr>
        </p:nvGraphicFramePr>
        <p:xfrm>
          <a:off x="1792720" y="2006887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ядра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91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E2DA1-E44B-85B9-4F2D-0CAC057F9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27873-5471-AA9B-C7C9-3352867D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804519"/>
            <a:ext cx="9310255" cy="1049235"/>
          </a:xfrm>
        </p:spPr>
        <p:txBody>
          <a:bodyPr>
            <a:noAutofit/>
          </a:bodyPr>
          <a:lstStyle/>
          <a:p>
            <a:pPr algn="l"/>
            <a:r>
              <a:rPr lang="ru-RU" sz="4400" cap="none" dirty="0"/>
              <a:t>Выбранные пороговые значения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7EB2182-C59A-4DBA-4770-15B64C3C6D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285854"/>
              </p:ext>
            </p:extLst>
          </p:nvPr>
        </p:nvGraphicFramePr>
        <p:xfrm>
          <a:off x="1423265" y="1831396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(1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,180)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(140,200)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(180,200)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(50,80)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(60,90)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(70,90)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</a:t>
                      </a:r>
                      <a:r>
                        <a:rPr lang="en-US" dirty="0"/>
                        <a:t>7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,90)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(50,80)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(60,70)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(60,70)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(50,90)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(40,80)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(70,120)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(60,100)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(60,90)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2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3D557-8635-220A-31B7-4B30D256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3E0B5-DF62-9F72-4E82-6C2A1506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04DE5-FEE3-2E0A-1153-AE72E09C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</a:t>
            </a:r>
            <a:r>
              <a:rPr lang="en-US" dirty="0"/>
              <a:t>1</a:t>
            </a:r>
            <a:endParaRPr lang="ru-RU" dirty="0"/>
          </a:p>
          <a:p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D0BAAA1-4426-3031-BD8E-26563073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4" y="2812662"/>
            <a:ext cx="3637158" cy="28075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1B3AEF-082F-AD25-AFFB-41B44E48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83" y="2857499"/>
            <a:ext cx="3582678" cy="274041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34C2C45-F266-3A4F-A5C0-31A88655A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670" y="2867024"/>
            <a:ext cx="3586010" cy="275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7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4835-FDBC-5FDB-05EF-4A92C015B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D9EDB-2739-4CB3-7EAD-862C1073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1A1E4-7C63-CCA2-D372-5D3FCD8B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</a:t>
            </a:r>
            <a:r>
              <a:rPr lang="en-US" dirty="0"/>
              <a:t>2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040B88-F850-8B7E-82EB-DCF88665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2" y="2999678"/>
            <a:ext cx="3609278" cy="31557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87EF8A-DF10-D07A-A5CA-EC27A462B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72" y="2999679"/>
            <a:ext cx="3620429" cy="31446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519ECC7-C449-40B7-B2B2-3513C1956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9231" y="3002349"/>
            <a:ext cx="3582213" cy="31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30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8688-B952-BFA0-BE89-B8EDDF6B9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13DD7-04CB-E729-09B6-156D3CE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9428E-C238-68E8-5F7B-92A289886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</a:t>
            </a:r>
            <a:r>
              <a:rPr lang="en-US" dirty="0"/>
              <a:t>3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F67AC8-CBF3-E165-44EB-91B77C344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1" y="2910468"/>
            <a:ext cx="3323046" cy="26874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827E2E-5B2C-06AD-51B5-3CCA65E1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932" y="2891550"/>
            <a:ext cx="3393107" cy="26617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E96773-7CFA-D895-8AFA-6ED5D26FD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590" y="2921620"/>
            <a:ext cx="3504620" cy="26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45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F3BD2-0373-D57D-8324-3A949353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6BF3B-8D81-730B-5C11-2CC15D43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2BDC6F-A9D4-EF66-6ED9-7589800F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6380B8-5622-F83F-7C74-DAF1F955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2" y="2914418"/>
            <a:ext cx="3431439" cy="27057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4390CE-B56F-52E8-93CC-B43C8A0F2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68" y="2890489"/>
            <a:ext cx="3343971" cy="26851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25EEC3-C636-537C-7F3D-1E118B8A2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845" y="2930874"/>
            <a:ext cx="3582911" cy="26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0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CBA5-5593-CF28-8B58-E63874354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8CE41-7F5B-DFCE-5EAF-5890D368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65C0B-4247-5CA0-3FAE-9072AF713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5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F9A81F-05F9-07C4-8146-C874773E1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22" y="2906633"/>
            <a:ext cx="3347922" cy="2680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D0BDDEC-CAF9-0B0C-4157-3645BD637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197" y="2919295"/>
            <a:ext cx="3412671" cy="27009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134329-C148-3D71-87EE-93EA0AFF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321" y="2916044"/>
            <a:ext cx="3381377" cy="265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6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1B87D-4D12-FB55-E17C-34C15A986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C9620-5718-76F2-B8DB-41028EAE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455E5-E69F-511D-440F-84BCD133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2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439x570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большая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B7828E-46E0-C455-8F19-337FA0A0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425" y="2132206"/>
            <a:ext cx="3808375" cy="332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62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3D1C4-9FE6-DE7F-F910-D7663B3F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87597-F26B-6011-436D-2BE9F96F1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Альтернативный алгоритм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BA0E0-DB9B-1E01-DAEF-CFF069FF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В качестве альтернативного алгоритма был выбран алгоритм Кирша</a:t>
            </a:r>
            <a:r>
              <a:rPr lang="en-US" dirty="0"/>
              <a:t>.</a:t>
            </a:r>
          </a:p>
          <a:p>
            <a:r>
              <a:rPr lang="ru-RU" dirty="0"/>
              <a:t>Его идея заключается в последовательном применении к изображению одного и того же ядра для свертки</a:t>
            </a:r>
            <a:r>
              <a:rPr lang="en-US" dirty="0"/>
              <a:t>,</a:t>
            </a:r>
            <a:r>
              <a:rPr lang="ru-RU" dirty="0"/>
              <a:t> поворачиваемого на каждой итерации на 45 градусов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4035D3-B9F2-F209-D5CE-8BE5C299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924" y="3249302"/>
            <a:ext cx="3383720" cy="206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70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CCD6-2B5F-2A89-DEBF-696BCC28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5ADCB-24F3-1B0D-997F-AA6FD22C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804519"/>
            <a:ext cx="1065876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параметры размытия Гаусса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5B84987-1957-9791-54FD-24EDBE3DF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811200"/>
              </p:ext>
            </p:extLst>
          </p:nvPr>
        </p:nvGraphicFramePr>
        <p:xfrm>
          <a:off x="1792720" y="2006887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ядра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41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02753-9FEE-0BFA-E00F-8F928A88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1190D-53D1-C895-6283-8800A35A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804519"/>
            <a:ext cx="9310255" cy="1049235"/>
          </a:xfrm>
        </p:spPr>
        <p:txBody>
          <a:bodyPr>
            <a:noAutofit/>
          </a:bodyPr>
          <a:lstStyle/>
          <a:p>
            <a:pPr algn="l"/>
            <a:r>
              <a:rPr lang="ru-RU" sz="4400" cap="none" dirty="0"/>
              <a:t>Выбранные пороговые значения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CBD83E3-05DB-817F-2468-29EDBA3FA2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8168603"/>
              </p:ext>
            </p:extLst>
          </p:nvPr>
        </p:nvGraphicFramePr>
        <p:xfrm>
          <a:off x="1423265" y="1831396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Пороговое значение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Пороговое значение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Пороговое значение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7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FA6D7-9BD3-DC07-D9C0-7103309F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BD743-BFB7-C0EA-E570-D1530F82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DE5B2-FB3D-B260-C1FF-F2D6BBCC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Кирша для 3-х пороговых значений на изображении </a:t>
            </a:r>
            <a:r>
              <a:rPr lang="en-US" dirty="0"/>
              <a:t>1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17F6B6-DE91-75B1-6449-A3C1B6448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58" y="2854713"/>
            <a:ext cx="3610672" cy="28492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206396-B7B7-236D-317A-08C00ACAB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50" y="2845767"/>
            <a:ext cx="3857626" cy="291941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6C9315-898A-8951-12F3-B04BF0707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449" y="2854713"/>
            <a:ext cx="3589995" cy="28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55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D0588-89CD-AD54-6AE3-FAF83DB8F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4D13F-AAC4-9CDC-32AB-77F2F960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04F328-22A0-9F0F-7E23-1A846CD2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Кирша для 3-х пороговых значений на изображении </a:t>
            </a:r>
            <a:r>
              <a:rPr lang="en-US" dirty="0"/>
              <a:t>2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5BBA01-0513-226D-D954-2BEE7A3F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5" y="2988525"/>
            <a:ext cx="3400425" cy="31446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9E1775-8978-6841-2271-F6E1E3E2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38" y="3010830"/>
            <a:ext cx="3967628" cy="31446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D828D8D-4A0D-41B3-18AD-8504D0E7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721" y="2999678"/>
            <a:ext cx="3606026" cy="313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03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6C25-FBA0-3B28-36E1-427F82A8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5689B-BA5C-7E87-0BE7-7DDBD7B3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FC047C-CD6D-AADA-B069-3EDBB123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</a:t>
            </a:r>
            <a:r>
              <a:rPr lang="en-US" dirty="0"/>
              <a:t>3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CC6CB7-013C-9A45-137B-53C183CF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2" y="2870742"/>
            <a:ext cx="3652721" cy="33070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C1BDCA9-1526-8545-0EA3-FF3125BE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902" y="2865865"/>
            <a:ext cx="3622986" cy="340112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0468C4-D629-1E01-4FC5-962C2B56A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64" y="2888167"/>
            <a:ext cx="3990975" cy="3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34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0B00-0F28-B6AE-9017-B378A934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97775-B6B2-4723-D16E-624515F9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3E7F5-FA1E-7170-ED31-EA532F46C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</a:t>
            </a:r>
            <a:r>
              <a:rPr lang="en-US" dirty="0"/>
              <a:t>4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5E69D0-E7BC-62B8-FA3A-04A23982A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83" y="2850763"/>
            <a:ext cx="3731012" cy="32935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506C453-2B56-D100-6FE1-5D7B7FAE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9" y="2857036"/>
            <a:ext cx="3525527" cy="32761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64FE44-17EE-C61D-643E-6D0C7C01D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644" y="2865863"/>
            <a:ext cx="4003406" cy="32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1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9660A-2415-9112-D711-82A4752E9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9B1F5C-4E53-1EA8-537A-88CCABA0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F91047-6EA9-0A5B-432C-8FDB1733B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5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3DE1F1-9B0A-AD78-0390-1FC3DCF9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9" y="2957512"/>
            <a:ext cx="3631465" cy="26511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874718-2403-843D-AC89-BA4E54823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381" y="2967153"/>
            <a:ext cx="3502413" cy="26533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1E58E6-15A8-7AC9-6CF2-6444BBFAD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17" y="2954375"/>
            <a:ext cx="3526341" cy="26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75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4382F-53B0-8CBD-ED2A-E760FB92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640C5-F34D-2297-38EB-16410C84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740" y="648402"/>
            <a:ext cx="9310255" cy="1049235"/>
          </a:xfrm>
        </p:spPr>
        <p:txBody>
          <a:bodyPr>
            <a:noAutofit/>
          </a:bodyPr>
          <a:lstStyle/>
          <a:p>
            <a:pPr algn="l"/>
            <a:r>
              <a:rPr lang="ru-RU" sz="4400" cap="none" dirty="0"/>
              <a:t>Итоговые пороговые значения с наибольшей точностью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39ABA42-6BB2-3D7E-A1B4-1E1F5F7EB3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034983"/>
              </p:ext>
            </p:extLst>
          </p:nvPr>
        </p:nvGraphicFramePr>
        <p:xfrm>
          <a:off x="1423265" y="1831396"/>
          <a:ext cx="8635135" cy="415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28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1830212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  <a:gridCol w="1727027">
                  <a:extLst>
                    <a:ext uri="{9D8B030D-6E8A-4147-A177-3AD203B41FA5}">
                      <a16:colId xmlns:a16="http://schemas.microsoft.com/office/drawing/2014/main" val="2227705505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Пороговое значение для </a:t>
                      </a:r>
                      <a:r>
                        <a:rPr lang="ru-RU" dirty="0" err="1"/>
                        <a:t>Собеля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Пороговое значение для </a:t>
                      </a:r>
                      <a:r>
                        <a:rPr lang="ru-RU" dirty="0" err="1"/>
                        <a:t>Щарра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Пороговое значение для </a:t>
                      </a:r>
                      <a:r>
                        <a:rPr lang="ru-RU" dirty="0" err="1"/>
                        <a:t>Приютта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Пороговое значение для Кирша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(140,270)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(</a:t>
                      </a:r>
                      <a:r>
                        <a:rPr lang="en-US" dirty="0"/>
                        <a:t>850,1000)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(140,200)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(80,110)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(400,450)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(50,80)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(80</a:t>
                      </a:r>
                      <a:r>
                        <a:rPr lang="en-US" dirty="0"/>
                        <a:t>,110)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(250,300)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(250,300)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(100,140)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(300,450)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(300,450)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(170,210)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(500,600)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(70,120)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802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F433F-C0D8-E47A-2D2D-886FC583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56CFEE2-949A-1C74-7FA7-C77C13442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120" y="2165683"/>
            <a:ext cx="8636000" cy="1829720"/>
          </a:xfrm>
        </p:spPr>
        <p:txBody>
          <a:bodyPr>
            <a:normAutofit fontScale="90000"/>
          </a:bodyPr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1753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CFAA-A1E2-131F-598E-AC50C974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E1628-4864-9383-CEB3-38EF54AA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C6151-9214-D9A5-2BFE-9F1020F8A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</a:t>
            </a:r>
            <a:r>
              <a:rPr lang="en-US" dirty="0"/>
              <a:t>3:</a:t>
            </a:r>
            <a:endParaRPr lang="ru-RU" dirty="0"/>
          </a:p>
          <a:p>
            <a:r>
              <a:rPr lang="ru-RU" dirty="0"/>
              <a:t>Размер изображения: </a:t>
            </a:r>
            <a:r>
              <a:rPr lang="en-US" dirty="0"/>
              <a:t>418x626</a:t>
            </a:r>
            <a:r>
              <a:rPr lang="ru-RU" dirty="0"/>
              <a:t>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низкая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5BC3D3-93BE-18EE-7683-C99F9026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56" y="2008986"/>
            <a:ext cx="4641561" cy="39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82911-1292-08AB-7566-CD6A8266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E61DF-686E-0BD5-F21C-FCA0E2AE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C78D9-F31C-BE18-D9DD-A7EB780B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4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596x380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 </a:t>
            </a:r>
            <a:r>
              <a:rPr lang="ru-RU" dirty="0"/>
              <a:t>средняя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67D3BC-7425-6C6C-1BBC-B1DD712C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40" y="2309090"/>
            <a:ext cx="5058508" cy="32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B2D0-D217-0662-7765-4987574A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765A8-38A3-08A7-5FCB-927A02F5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888" y="536664"/>
            <a:ext cx="1004769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изображения для анализа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A404C-BB14-00B8-182E-754D03EF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418" y="1468582"/>
            <a:ext cx="10049163" cy="4738254"/>
          </a:xfrm>
        </p:spPr>
        <p:txBody>
          <a:bodyPr/>
          <a:lstStyle/>
          <a:p>
            <a:r>
              <a:rPr lang="ru-RU" dirty="0"/>
              <a:t>Для анализа были выбраны изображения</a:t>
            </a:r>
            <a:r>
              <a:rPr lang="en-US" dirty="0"/>
              <a:t>,</a:t>
            </a:r>
            <a:r>
              <a:rPr lang="ru-RU" dirty="0"/>
              <a:t> содержащие скопления машин на дороге</a:t>
            </a:r>
            <a:endParaRPr lang="en-US" dirty="0"/>
          </a:p>
          <a:p>
            <a:r>
              <a:rPr lang="ru-RU" dirty="0"/>
              <a:t>Характеристики изображения 5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Размер изображения: 259x194 пикселей</a:t>
            </a:r>
          </a:p>
          <a:p>
            <a:r>
              <a:rPr lang="ru-RU" dirty="0"/>
              <a:t>Количество каналов: 3</a:t>
            </a:r>
          </a:p>
          <a:p>
            <a:r>
              <a:rPr lang="ru-RU" dirty="0"/>
              <a:t>Формат изображения: </a:t>
            </a:r>
            <a:r>
              <a:rPr lang="en-US" dirty="0"/>
              <a:t>jpg</a:t>
            </a:r>
            <a:endParaRPr lang="ru-RU" dirty="0"/>
          </a:p>
          <a:p>
            <a:r>
              <a:rPr lang="ru-RU" dirty="0"/>
              <a:t>Цветовое пространство: BGR</a:t>
            </a:r>
          </a:p>
          <a:p>
            <a:r>
              <a:rPr lang="ru-RU" dirty="0"/>
              <a:t>Плотность объектов</a:t>
            </a:r>
            <a:r>
              <a:rPr lang="en-US" dirty="0"/>
              <a:t>:</a:t>
            </a:r>
            <a:r>
              <a:rPr lang="ru-RU" dirty="0"/>
              <a:t> средняя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509FC7-1B8B-5ACC-9D97-4EF908D5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57" y="2181802"/>
            <a:ext cx="4650943" cy="34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3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E9A45-A395-9A58-3AE0-C0341FEE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728" y="804519"/>
            <a:ext cx="10658764" cy="1049235"/>
          </a:xfrm>
        </p:spPr>
        <p:txBody>
          <a:bodyPr>
            <a:normAutofit/>
          </a:bodyPr>
          <a:lstStyle/>
          <a:p>
            <a:pPr algn="l"/>
            <a:r>
              <a:rPr lang="ru-RU" sz="4400" cap="none" dirty="0"/>
              <a:t>Выбранные параметры размытия Гаусса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A030008-6FB1-42A7-B938-8783D46DB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149180"/>
              </p:ext>
            </p:extLst>
          </p:nvPr>
        </p:nvGraphicFramePr>
        <p:xfrm>
          <a:off x="1792720" y="2006887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ядра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SigmaY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54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1B1F2-2D2F-6B79-F7CB-C4743B60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45" y="804519"/>
            <a:ext cx="9310255" cy="1049235"/>
          </a:xfrm>
        </p:spPr>
        <p:txBody>
          <a:bodyPr>
            <a:noAutofit/>
          </a:bodyPr>
          <a:lstStyle/>
          <a:p>
            <a:pPr algn="l"/>
            <a:r>
              <a:rPr lang="ru-RU" sz="4400" cap="none" dirty="0"/>
              <a:t>Выбранные пороговые значения</a:t>
            </a:r>
            <a:endParaRPr lang="ru-RU" sz="44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386C66E-BB8C-D0F0-21F0-5847FD556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622905"/>
              </p:ext>
            </p:extLst>
          </p:nvPr>
        </p:nvGraphicFramePr>
        <p:xfrm>
          <a:off x="1423265" y="1831396"/>
          <a:ext cx="8635136" cy="3885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784">
                  <a:extLst>
                    <a:ext uri="{9D8B030D-6E8A-4147-A177-3AD203B41FA5}">
                      <a16:colId xmlns:a16="http://schemas.microsoft.com/office/drawing/2014/main" val="167082028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3621433772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796691448"/>
                    </a:ext>
                  </a:extLst>
                </a:gridCol>
                <a:gridCol w="2158784">
                  <a:extLst>
                    <a:ext uri="{9D8B030D-6E8A-4147-A177-3AD203B41FA5}">
                      <a16:colId xmlns:a16="http://schemas.microsoft.com/office/drawing/2014/main" val="1662342609"/>
                    </a:ext>
                  </a:extLst>
                </a:gridCol>
              </a:tblGrid>
              <a:tr h="647652">
                <a:tc>
                  <a:txBody>
                    <a:bodyPr/>
                    <a:lstStyle/>
                    <a:p>
                      <a:r>
                        <a:rPr lang="ru-RU" dirty="0"/>
                        <a:t>Изображение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Пороговые значения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934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(100</a:t>
                      </a:r>
                      <a:r>
                        <a:rPr lang="en-US" dirty="0"/>
                        <a:t>,160)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(125,210)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(140,270)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70497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(80,110)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(90,120)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(100,130)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24154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(80</a:t>
                      </a:r>
                      <a:r>
                        <a:rPr lang="en-US" dirty="0"/>
                        <a:t>,110)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(90,120)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(100,130)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60746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(80,110)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(100,120)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(100,140)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122455"/>
                  </a:ext>
                </a:extLst>
              </a:tr>
              <a:tr h="647652">
                <a:tc>
                  <a:txBody>
                    <a:bodyPr/>
                    <a:lstStyle/>
                    <a:p>
                      <a:r>
                        <a:rPr lang="en-US" dirty="0"/>
                        <a:t>testImage5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(80,110)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(100,140)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(170,210)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5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80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47E8C-A90C-F749-6472-9A5BC4BA2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CD51A-B1CA-9395-32F1-6C6E05C4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cap="none" dirty="0"/>
              <a:t>Результаты работа алгоритма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AAA56E-8B0C-AD71-86D2-0E3644CF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668" y="2015732"/>
            <a:ext cx="10069551" cy="3450613"/>
          </a:xfrm>
        </p:spPr>
        <p:txBody>
          <a:bodyPr/>
          <a:lstStyle/>
          <a:p>
            <a:r>
              <a:rPr lang="ru-RU" dirty="0"/>
              <a:t>Результаты работы алгоритма </a:t>
            </a:r>
            <a:r>
              <a:rPr lang="ru-RU" dirty="0" err="1"/>
              <a:t>Канни</a:t>
            </a:r>
            <a:r>
              <a:rPr lang="ru-RU" dirty="0"/>
              <a:t> для 3-х пороговых значений на изображении 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5937A4-4FC6-455A-330D-197BDB97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58" y="2867023"/>
            <a:ext cx="3571470" cy="29204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A8E6FB-C449-A5FA-ED25-FA2C94174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060" y="2883287"/>
            <a:ext cx="3540522" cy="292649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61A088-C8CE-E00D-458F-162616600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696" y="2910120"/>
            <a:ext cx="3482782" cy="291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9645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419</TotalTime>
  <Words>1012</Words>
  <Application>Microsoft Office PowerPoint</Application>
  <PresentationFormat>Широкоэкранный</PresentationFormat>
  <Paragraphs>325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Arial</vt:lpstr>
      <vt:lpstr>Rockwell</vt:lpstr>
      <vt:lpstr>Галерея</vt:lpstr>
      <vt:lpstr>МЕТОДЫ ВЫДЕЛЕНИЯ ГРАНИЦ</vt:lpstr>
      <vt:lpstr>Выбранные изображения для анализа</vt:lpstr>
      <vt:lpstr>Выбранные изображения для анализа</vt:lpstr>
      <vt:lpstr>Выбранные изображения для анализа</vt:lpstr>
      <vt:lpstr>Выбранные изображения для анализа</vt:lpstr>
      <vt:lpstr>Выбранные изображения для анализа</vt:lpstr>
      <vt:lpstr>Выбранные параметры размытия Гаусса</vt:lpstr>
      <vt:lpstr>Выбранные пороговые значения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Альтернативный оператор</vt:lpstr>
      <vt:lpstr>Выбранные параметры размытия Гаусса</vt:lpstr>
      <vt:lpstr>Выбранные пороговые значения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Альтернативный оператор 2</vt:lpstr>
      <vt:lpstr>Выбранные параметры размытия Гаусса</vt:lpstr>
      <vt:lpstr>Выбранные пороговые значения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Альтернативный алгоритм</vt:lpstr>
      <vt:lpstr>Выбранные параметры размытия Гаусса</vt:lpstr>
      <vt:lpstr>Выбранные пороговые значения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Результаты работа алгоритма</vt:lpstr>
      <vt:lpstr>Итоговые пороговые значения с наибольшей точностью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Корнилова Т.А.</dc:creator>
  <cp:lastModifiedBy>Корнилова Т.А.</cp:lastModifiedBy>
  <cp:revision>41</cp:revision>
  <dcterms:created xsi:type="dcterms:W3CDTF">2024-12-01T21:56:17Z</dcterms:created>
  <dcterms:modified xsi:type="dcterms:W3CDTF">2024-12-07T00:03:20Z</dcterms:modified>
</cp:coreProperties>
</file>