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72" r:id="rId4"/>
    <p:sldId id="257" r:id="rId5"/>
    <p:sldId id="258" r:id="rId6"/>
    <p:sldId id="259" r:id="rId7"/>
    <p:sldId id="260" r:id="rId8"/>
    <p:sldId id="261" r:id="rId9"/>
    <p:sldId id="262" r:id="rId10"/>
    <p:sldId id="263" r:id="rId11"/>
    <p:sldId id="265" r:id="rId12"/>
    <p:sldId id="266" r:id="rId13"/>
    <p:sldId id="268" r:id="rId14"/>
    <p:sldId id="269" r:id="rId15"/>
    <p:sldId id="270" r:id="rId16"/>
  </p:sldIdLst>
  <p:sldSz cx="11430000" cy="10172700"/>
  <p:notesSz cx="11430000" cy="10172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86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sz="3350" b="0" i="0">
                <a:solidFill>
                  <a:srgbClr val="96B7FF"/>
                </a:solidFill>
                <a:latin typeface="Verdana"/>
                <a:cs typeface="Verdana"/>
              </a:defRPr>
            </a:lvl1pPr>
          </a:lstStyle>
          <a:p>
            <a:endParaRPr/>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sz="1350" b="0" i="0">
                <a:solidFill>
                  <a:srgbClr val="E0D6DE"/>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0" i="0">
                <a:solidFill>
                  <a:srgbClr val="96B7F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350" b="0" i="0">
                <a:solidFill>
                  <a:srgbClr val="E0D6DE"/>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07070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350" b="0" i="0">
                <a:solidFill>
                  <a:srgbClr val="96B7FF"/>
                </a:solidFill>
                <a:latin typeface="Verdana"/>
                <a:cs typeface="Verdana"/>
              </a:defRPr>
            </a:lvl1pPr>
          </a:lstStyle>
          <a:p>
            <a:endParaRPr/>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07070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350" b="0" i="0">
                <a:solidFill>
                  <a:srgbClr val="96B7F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7715250"/>
          </a:xfrm>
          <a:custGeom>
            <a:avLst/>
            <a:gdLst/>
            <a:ahLst/>
            <a:cxnLst/>
            <a:rect l="l" t="t" r="r" b="b"/>
            <a:pathLst>
              <a:path w="11430000" h="7715250">
                <a:moveTo>
                  <a:pt x="11430000" y="0"/>
                </a:moveTo>
                <a:lnTo>
                  <a:pt x="0" y="0"/>
                </a:lnTo>
                <a:lnTo>
                  <a:pt x="0" y="7715250"/>
                </a:lnTo>
                <a:lnTo>
                  <a:pt x="11430000" y="7715250"/>
                </a:lnTo>
                <a:lnTo>
                  <a:pt x="11430000" y="0"/>
                </a:lnTo>
                <a:close/>
              </a:path>
            </a:pathLst>
          </a:custGeom>
          <a:solidFill>
            <a:srgbClr val="07070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7375" y="444500"/>
            <a:ext cx="4868545" cy="539750"/>
          </a:xfrm>
          <a:prstGeom prst="rect">
            <a:avLst/>
          </a:prstGeom>
        </p:spPr>
        <p:txBody>
          <a:bodyPr wrap="square" lIns="0" tIns="0" rIns="0" bIns="0">
            <a:spAutoFit/>
          </a:bodyPr>
          <a:lstStyle>
            <a:lvl1pPr>
              <a:defRPr sz="3350" b="0" i="0">
                <a:solidFill>
                  <a:srgbClr val="96B7FF"/>
                </a:solidFill>
                <a:latin typeface="Verdana"/>
                <a:cs typeface="Verdana"/>
              </a:defRPr>
            </a:lvl1pPr>
          </a:lstStyle>
          <a:p>
            <a:endParaRPr/>
          </a:p>
        </p:txBody>
      </p:sp>
      <p:sp>
        <p:nvSpPr>
          <p:cNvPr id="3" name="Holder 3"/>
          <p:cNvSpPr>
            <a:spLocks noGrp="1"/>
          </p:cNvSpPr>
          <p:nvPr>
            <p:ph type="body" idx="1"/>
          </p:nvPr>
        </p:nvSpPr>
        <p:spPr>
          <a:xfrm>
            <a:off x="587375" y="1892299"/>
            <a:ext cx="8037830" cy="2098040"/>
          </a:xfrm>
          <a:prstGeom prst="rect">
            <a:avLst/>
          </a:prstGeom>
        </p:spPr>
        <p:txBody>
          <a:bodyPr wrap="square" lIns="0" tIns="0" rIns="0" bIns="0">
            <a:spAutoFit/>
          </a:bodyPr>
          <a:lstStyle>
            <a:lvl1pPr>
              <a:defRPr sz="1350" b="0" i="0">
                <a:solidFill>
                  <a:srgbClr val="E0D6DE"/>
                </a:solidFill>
                <a:latin typeface="Arial Black"/>
                <a:cs typeface="Arial Black"/>
              </a:defRPr>
            </a:lvl1pPr>
          </a:lstStyle>
          <a:p>
            <a:endParaRPr/>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BSounds/MusicGenreClassification" TargetMode="External"/><Relationship Id="rId2" Type="http://schemas.openxmlformats.org/officeDocument/2006/relationships/hyperlink" Target="https://www.geeksforgeeks.org/music-genre-classifier-using-machine-learning/" TargetMode="External"/><Relationship Id="rId1" Type="http://schemas.openxmlformats.org/officeDocument/2006/relationships/slideLayout" Target="../slideLayouts/slideLayout2.xml"/><Relationship Id="rId5" Type="http://schemas.openxmlformats.org/officeDocument/2006/relationships/hyperlink" Target="https://medium.com/@baraq/classifying-song-genres-with-machine-learning-37258250504a" TargetMode="External"/><Relationship Id="rId4" Type="http://schemas.openxmlformats.org/officeDocument/2006/relationships/hyperlink" Target="https://ar5iv.labs.arxiv.org/html/1804.011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1430000" cy="10172447"/>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07070C"/>
          </a:solidFill>
        </p:spPr>
        <p:txBody>
          <a:bodyPr wrap="square" lIns="0" tIns="0" rIns="0" bIns="0" rtlCol="0"/>
          <a:lstStyle/>
          <a:p>
            <a:endParaRPr sz="1600" dirty="0"/>
          </a:p>
        </p:txBody>
      </p:sp>
      <p:pic>
        <p:nvPicPr>
          <p:cNvPr id="3" name="object 3"/>
          <p:cNvPicPr/>
          <p:nvPr/>
        </p:nvPicPr>
        <p:blipFill>
          <a:blip r:embed="rId2" cstate="print"/>
          <a:stretch>
            <a:fillRect/>
          </a:stretch>
        </p:blipFill>
        <p:spPr>
          <a:xfrm>
            <a:off x="152400" y="133350"/>
            <a:ext cx="4133850" cy="9906000"/>
          </a:xfrm>
          <a:prstGeom prst="rect">
            <a:avLst/>
          </a:prstGeom>
        </p:spPr>
      </p:pic>
      <p:sp>
        <p:nvSpPr>
          <p:cNvPr id="4" name="object 4"/>
          <p:cNvSpPr txBox="1">
            <a:spLocks noGrp="1"/>
          </p:cNvSpPr>
          <p:nvPr>
            <p:ph type="title"/>
          </p:nvPr>
        </p:nvSpPr>
        <p:spPr>
          <a:xfrm>
            <a:off x="4606182" y="1885950"/>
            <a:ext cx="6443344" cy="1487074"/>
          </a:xfrm>
          <a:prstGeom prst="rect">
            <a:avLst/>
          </a:prstGeom>
        </p:spPr>
        <p:txBody>
          <a:bodyPr vert="horz" wrap="square" lIns="0" tIns="9525" rIns="0" bIns="0" rtlCol="0">
            <a:spAutoFit/>
          </a:bodyPr>
          <a:lstStyle/>
          <a:p>
            <a:pPr marL="12700" marR="5080" algn="ctr">
              <a:lnSpc>
                <a:spcPts val="5850"/>
              </a:lnSpc>
              <a:spcBef>
                <a:spcPts val="75"/>
              </a:spcBef>
            </a:pPr>
            <a:r>
              <a:rPr sz="4800" spc="215" dirty="0">
                <a:latin typeface="Eras Bold ITC" panose="020B0907030504020204" pitchFamily="34" charset="0"/>
              </a:rPr>
              <a:t>Music</a:t>
            </a:r>
            <a:r>
              <a:rPr sz="4800" spc="-595" dirty="0">
                <a:latin typeface="Eras Bold ITC" panose="020B0907030504020204" pitchFamily="34" charset="0"/>
              </a:rPr>
              <a:t> </a:t>
            </a:r>
            <a:r>
              <a:rPr lang="en-IN" sz="4800" spc="120" dirty="0">
                <a:latin typeface="Eras Bold ITC" panose="020B0907030504020204" pitchFamily="34" charset="0"/>
              </a:rPr>
              <a:t>G</a:t>
            </a:r>
            <a:r>
              <a:rPr sz="4800" spc="120" dirty="0" err="1">
                <a:latin typeface="Eras Bold ITC" panose="020B0907030504020204" pitchFamily="34" charset="0"/>
              </a:rPr>
              <a:t>enre</a:t>
            </a:r>
            <a:r>
              <a:rPr sz="4800" spc="120" dirty="0">
                <a:latin typeface="Eras Bold ITC" panose="020B0907030504020204" pitchFamily="34" charset="0"/>
              </a:rPr>
              <a:t> </a:t>
            </a:r>
            <a:r>
              <a:rPr sz="4800" spc="75" dirty="0" err="1">
                <a:latin typeface="Eras Bold ITC" panose="020B0907030504020204" pitchFamily="34" charset="0"/>
              </a:rPr>
              <a:t>Classifi</a:t>
            </a:r>
            <a:r>
              <a:rPr lang="en-IN" sz="4800" spc="75" dirty="0">
                <a:latin typeface="Eras Bold ITC" panose="020B0907030504020204" pitchFamily="34" charset="0"/>
              </a:rPr>
              <a:t>er</a:t>
            </a:r>
            <a:endParaRPr sz="4800" dirty="0">
              <a:latin typeface="Eras Bold ITC" panose="020B0907030504020204" pitchFamily="34" charset="0"/>
            </a:endParaRPr>
          </a:p>
        </p:txBody>
      </p:sp>
      <p:sp>
        <p:nvSpPr>
          <p:cNvPr id="7" name="object 4">
            <a:extLst>
              <a:ext uri="{FF2B5EF4-FFF2-40B4-BE49-F238E27FC236}">
                <a16:creationId xmlns:a16="http://schemas.microsoft.com/office/drawing/2014/main" xmlns="" id="{2B3CE22C-FB0A-2155-98BE-0A3E106290B1}"/>
              </a:ext>
            </a:extLst>
          </p:cNvPr>
          <p:cNvSpPr txBox="1">
            <a:spLocks/>
          </p:cNvSpPr>
          <p:nvPr/>
        </p:nvSpPr>
        <p:spPr>
          <a:xfrm>
            <a:off x="5996836" y="5848350"/>
            <a:ext cx="5257800" cy="3666325"/>
          </a:xfrm>
          <a:prstGeom prst="rect">
            <a:avLst/>
          </a:prstGeom>
        </p:spPr>
        <p:txBody>
          <a:bodyPr vert="horz" wrap="square" lIns="0" tIns="9525" rIns="0" bIns="0" rtlCol="0">
            <a:spAutoFit/>
          </a:bodyPr>
          <a:lstStyle>
            <a:lvl1pPr>
              <a:defRPr sz="3350" b="0" i="0">
                <a:solidFill>
                  <a:srgbClr val="96B7FF"/>
                </a:solidFill>
                <a:latin typeface="Verdana"/>
                <a:ea typeface="+mj-ea"/>
                <a:cs typeface="Verdana"/>
              </a:defRPr>
            </a:lvl1pPr>
          </a:lstStyle>
          <a:p>
            <a:pPr marL="12700" marR="5080">
              <a:lnSpc>
                <a:spcPct val="200000"/>
              </a:lnSpc>
              <a:spcBef>
                <a:spcPts val="75"/>
              </a:spcBef>
            </a:pPr>
            <a:r>
              <a:rPr lang="en-IN" sz="2000" dirty="0"/>
              <a:t>Submitted by:</a:t>
            </a:r>
          </a:p>
          <a:p>
            <a:pPr marL="12700" marR="5080">
              <a:lnSpc>
                <a:spcPct val="200000"/>
              </a:lnSpc>
              <a:spcBef>
                <a:spcPts val="75"/>
              </a:spcBef>
            </a:pPr>
            <a:r>
              <a:rPr lang="en-IN" sz="2000" dirty="0"/>
              <a:t>Arin </a:t>
            </a:r>
            <a:r>
              <a:rPr lang="en-IN" sz="2000" dirty="0" err="1"/>
              <a:t>Kulshreshtha</a:t>
            </a:r>
            <a:r>
              <a:rPr lang="en-IN" sz="2000" dirty="0"/>
              <a:t>(RA2211026030009)</a:t>
            </a:r>
          </a:p>
          <a:p>
            <a:pPr marL="12700" marR="5080">
              <a:lnSpc>
                <a:spcPct val="200000"/>
              </a:lnSpc>
              <a:spcBef>
                <a:spcPts val="75"/>
              </a:spcBef>
            </a:pPr>
            <a:r>
              <a:rPr lang="en-IN" sz="2000" dirty="0"/>
              <a:t>Aniket </a:t>
            </a:r>
            <a:r>
              <a:rPr lang="en-IN" sz="2000" dirty="0" err="1"/>
              <a:t>Routray</a:t>
            </a:r>
            <a:r>
              <a:rPr lang="en-IN" sz="2000" dirty="0"/>
              <a:t>(RA2211026030018</a:t>
            </a:r>
          </a:p>
          <a:p>
            <a:pPr marL="12700" marR="5080">
              <a:lnSpc>
                <a:spcPct val="200000"/>
              </a:lnSpc>
              <a:spcBef>
                <a:spcPts val="75"/>
              </a:spcBef>
            </a:pPr>
            <a:r>
              <a:rPr lang="en-IN" sz="2000" dirty="0" err="1"/>
              <a:t>Baladitya</a:t>
            </a:r>
            <a:r>
              <a:rPr lang="en-IN" sz="2000" dirty="0"/>
              <a:t>(RA2211026030019)</a:t>
            </a:r>
          </a:p>
          <a:p>
            <a:pPr marL="12700" marR="5080">
              <a:lnSpc>
                <a:spcPct val="200000"/>
              </a:lnSpc>
              <a:spcBef>
                <a:spcPts val="75"/>
              </a:spcBef>
            </a:pPr>
            <a:r>
              <a:rPr lang="en-IN" sz="2000" dirty="0"/>
              <a:t>Ashutosh Jaiswal(RA2211026030042)</a:t>
            </a:r>
          </a:p>
          <a:p>
            <a:pPr marL="12700" marR="5080">
              <a:lnSpc>
                <a:spcPct val="200000"/>
              </a:lnSpc>
              <a:spcBef>
                <a:spcPts val="75"/>
              </a:spcBef>
            </a:pPr>
            <a:endParaRPr lang="en-IN" sz="2000" dirty="0"/>
          </a:p>
        </p:txBody>
      </p:sp>
      <p:pic>
        <p:nvPicPr>
          <p:cNvPr id="17" name="Graphic 16" descr="Music notes with solid fill">
            <a:extLst>
              <a:ext uri="{FF2B5EF4-FFF2-40B4-BE49-F238E27FC236}">
                <a16:creationId xmlns:a16="http://schemas.microsoft.com/office/drawing/2014/main" xmlns="" id="{DD20CB47-9479-160C-E1DB-6C49FBBA113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rot="1054856">
            <a:off x="9794143" y="2750143"/>
            <a:ext cx="914400" cy="914400"/>
          </a:xfrm>
          <a:prstGeom prst="rect">
            <a:avLst/>
          </a:prstGeom>
        </p:spPr>
      </p:pic>
      <p:pic>
        <p:nvPicPr>
          <p:cNvPr id="19" name="Graphic 18" descr="Treble clef with solid fill">
            <a:extLst>
              <a:ext uri="{FF2B5EF4-FFF2-40B4-BE49-F238E27FC236}">
                <a16:creationId xmlns:a16="http://schemas.microsoft.com/office/drawing/2014/main" xmlns="" id="{033AD982-E77C-CE7D-2ADF-59A7AFCBC8B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rot="19572905">
            <a:off x="4803732" y="2750143"/>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1AC44B31-D40D-5441-54A2-9474A3DE7392}"/>
              </a:ext>
            </a:extLst>
          </p:cNvPr>
          <p:cNvSpPr/>
          <p:nvPr/>
        </p:nvSpPr>
        <p:spPr>
          <a:xfrm>
            <a:off x="0" y="0"/>
            <a:ext cx="11430000" cy="10172699"/>
          </a:xfrm>
          <a:custGeom>
            <a:avLst/>
            <a:gdLst/>
            <a:ahLst/>
            <a:cxnLst/>
            <a:rect l="l" t="t" r="r" b="b"/>
            <a:pathLst>
              <a:path w="11430000" h="10115550">
                <a:moveTo>
                  <a:pt x="11430000" y="0"/>
                </a:moveTo>
                <a:lnTo>
                  <a:pt x="0" y="0"/>
                </a:lnTo>
                <a:lnTo>
                  <a:pt x="0" y="10115550"/>
                </a:lnTo>
                <a:lnTo>
                  <a:pt x="11430000" y="10115550"/>
                </a:lnTo>
                <a:lnTo>
                  <a:pt x="11430000" y="0"/>
                </a:lnTo>
                <a:close/>
              </a:path>
            </a:pathLst>
          </a:custGeom>
          <a:solidFill>
            <a:srgbClr val="07070C"/>
          </a:solidFill>
        </p:spPr>
        <p:txBody>
          <a:bodyPr wrap="square" lIns="0" tIns="0" rIns="0" bIns="0" rtlCol="0"/>
          <a:lstStyle/>
          <a:p>
            <a:endParaRPr dirty="0"/>
          </a:p>
        </p:txBody>
      </p:sp>
      <p:sp>
        <p:nvSpPr>
          <p:cNvPr id="2" name="object 2"/>
          <p:cNvSpPr txBox="1"/>
          <p:nvPr/>
        </p:nvSpPr>
        <p:spPr>
          <a:xfrm>
            <a:off x="533400" y="666750"/>
            <a:ext cx="9578975" cy="8333820"/>
          </a:xfrm>
          <a:prstGeom prst="rect">
            <a:avLst/>
          </a:prstGeom>
        </p:spPr>
        <p:txBody>
          <a:bodyPr vert="horz" wrap="square" lIns="0" tIns="12700" rIns="0" bIns="0" rtlCol="0">
            <a:spAutoFit/>
          </a:bodyPr>
          <a:lstStyle/>
          <a:p>
            <a:pPr marL="208279" indent="-196215">
              <a:lnSpc>
                <a:spcPct val="100000"/>
              </a:lnSpc>
              <a:spcBef>
                <a:spcPts val="100"/>
              </a:spcBef>
              <a:buAutoNum type="arabicPeriod" startAt="3"/>
              <a:tabLst>
                <a:tab pos="208915" algn="l"/>
              </a:tabLst>
            </a:pPr>
            <a:r>
              <a:rPr sz="1600" spc="-105" dirty="0">
                <a:solidFill>
                  <a:srgbClr val="E0D6DE"/>
                </a:solidFill>
                <a:latin typeface="Arial Black"/>
                <a:cs typeface="Arial Black"/>
              </a:rPr>
              <a:t>Feature</a:t>
            </a:r>
            <a:r>
              <a:rPr sz="1600" spc="-80" dirty="0">
                <a:solidFill>
                  <a:srgbClr val="E0D6DE"/>
                </a:solidFill>
                <a:latin typeface="Arial Black"/>
                <a:cs typeface="Arial Black"/>
              </a:rPr>
              <a:t> </a:t>
            </a:r>
            <a:r>
              <a:rPr sz="1600" spc="-10" dirty="0">
                <a:solidFill>
                  <a:srgbClr val="E0D6DE"/>
                </a:solidFill>
                <a:latin typeface="Arial Black"/>
                <a:cs typeface="Arial Black"/>
              </a:rPr>
              <a:t>Extraction</a:t>
            </a:r>
            <a:endParaRPr sz="1600" dirty="0">
              <a:latin typeface="Arial Black"/>
              <a:cs typeface="Arial Black"/>
            </a:endParaRPr>
          </a:p>
          <a:p>
            <a:pPr>
              <a:lnSpc>
                <a:spcPct val="100000"/>
              </a:lnSpc>
              <a:spcBef>
                <a:spcPts val="10"/>
              </a:spcBef>
              <a:buClr>
                <a:srgbClr val="E0D6DE"/>
              </a:buClr>
              <a:buFont typeface="Arial Black"/>
              <a:buAutoNum type="arabicPeriod" startAt="3"/>
            </a:pPr>
            <a:endParaRPr dirty="0">
              <a:latin typeface="Arial Black"/>
              <a:cs typeface="Arial Black"/>
            </a:endParaRPr>
          </a:p>
          <a:p>
            <a:pPr marL="222250" lvl="1" indent="-210185">
              <a:lnSpc>
                <a:spcPct val="100000"/>
              </a:lnSpc>
              <a:buChar char="·"/>
              <a:tabLst>
                <a:tab pos="222885" algn="l"/>
              </a:tabLst>
            </a:pPr>
            <a:r>
              <a:rPr sz="1600" spc="-40" dirty="0">
                <a:solidFill>
                  <a:srgbClr val="E0D6DE"/>
                </a:solidFill>
                <a:latin typeface="Verdana"/>
                <a:cs typeface="Verdana"/>
              </a:rPr>
              <a:t>This</a:t>
            </a:r>
            <a:r>
              <a:rPr sz="1600" spc="-145" dirty="0">
                <a:solidFill>
                  <a:srgbClr val="E0D6DE"/>
                </a:solidFill>
                <a:latin typeface="Verdana"/>
                <a:cs typeface="Verdana"/>
              </a:rPr>
              <a:t> </a:t>
            </a:r>
            <a:r>
              <a:rPr sz="1600" spc="-65" dirty="0">
                <a:solidFill>
                  <a:srgbClr val="E0D6DE"/>
                </a:solidFill>
                <a:latin typeface="Verdana"/>
                <a:cs typeface="Verdana"/>
              </a:rPr>
              <a:t>step</a:t>
            </a:r>
            <a:r>
              <a:rPr sz="1600" spc="-140" dirty="0">
                <a:solidFill>
                  <a:srgbClr val="E0D6DE"/>
                </a:solidFill>
                <a:latin typeface="Verdana"/>
                <a:cs typeface="Verdana"/>
              </a:rPr>
              <a:t> </a:t>
            </a:r>
            <a:r>
              <a:rPr sz="1600" spc="-80" dirty="0">
                <a:solidFill>
                  <a:srgbClr val="E0D6DE"/>
                </a:solidFill>
                <a:latin typeface="Verdana"/>
                <a:cs typeface="Verdana"/>
              </a:rPr>
              <a:t>extracts</a:t>
            </a:r>
            <a:r>
              <a:rPr sz="1600" spc="-140" dirty="0">
                <a:solidFill>
                  <a:srgbClr val="E0D6DE"/>
                </a:solidFill>
                <a:latin typeface="Verdana"/>
                <a:cs typeface="Verdana"/>
              </a:rPr>
              <a:t> </a:t>
            </a:r>
            <a:r>
              <a:rPr sz="1600" spc="-60" dirty="0">
                <a:solidFill>
                  <a:srgbClr val="E0D6DE"/>
                </a:solidFill>
                <a:latin typeface="Verdana"/>
                <a:cs typeface="Verdana"/>
              </a:rPr>
              <a:t>relevant</a:t>
            </a:r>
            <a:r>
              <a:rPr sz="1600" spc="-140" dirty="0">
                <a:solidFill>
                  <a:srgbClr val="E0D6DE"/>
                </a:solidFill>
                <a:latin typeface="Verdana"/>
                <a:cs typeface="Verdana"/>
              </a:rPr>
              <a:t> </a:t>
            </a:r>
            <a:r>
              <a:rPr sz="1600" spc="-70" dirty="0">
                <a:solidFill>
                  <a:srgbClr val="E0D6DE"/>
                </a:solidFill>
                <a:latin typeface="Verdana"/>
                <a:cs typeface="Verdana"/>
              </a:rPr>
              <a:t>features</a:t>
            </a:r>
            <a:r>
              <a:rPr sz="1600" spc="-140" dirty="0">
                <a:solidFill>
                  <a:srgbClr val="E0D6DE"/>
                </a:solidFill>
                <a:latin typeface="Verdana"/>
                <a:cs typeface="Verdana"/>
              </a:rPr>
              <a:t> </a:t>
            </a:r>
            <a:r>
              <a:rPr sz="1600" spc="-50" dirty="0">
                <a:solidFill>
                  <a:srgbClr val="E0D6DE"/>
                </a:solidFill>
                <a:latin typeface="Verdana"/>
                <a:cs typeface="Verdana"/>
              </a:rPr>
              <a:t>from</a:t>
            </a:r>
            <a:r>
              <a:rPr sz="1600" spc="-140" dirty="0">
                <a:solidFill>
                  <a:srgbClr val="E0D6DE"/>
                </a:solidFill>
                <a:latin typeface="Verdana"/>
                <a:cs typeface="Verdana"/>
              </a:rPr>
              <a:t> </a:t>
            </a:r>
            <a:r>
              <a:rPr sz="1600" spc="-50" dirty="0">
                <a:solidFill>
                  <a:srgbClr val="E0D6DE"/>
                </a:solidFill>
                <a:latin typeface="Verdana"/>
                <a:cs typeface="Verdana"/>
              </a:rPr>
              <a:t>the</a:t>
            </a:r>
            <a:r>
              <a:rPr sz="1600" spc="-140" dirty="0">
                <a:solidFill>
                  <a:srgbClr val="E0D6DE"/>
                </a:solidFill>
                <a:latin typeface="Verdana"/>
                <a:cs typeface="Verdana"/>
              </a:rPr>
              <a:t> </a:t>
            </a:r>
            <a:r>
              <a:rPr sz="1600" spc="-30" dirty="0">
                <a:solidFill>
                  <a:srgbClr val="E0D6DE"/>
                </a:solidFill>
                <a:latin typeface="Verdana"/>
                <a:cs typeface="Verdana"/>
              </a:rPr>
              <a:t>audio</a:t>
            </a:r>
            <a:r>
              <a:rPr sz="1600" spc="-140" dirty="0">
                <a:solidFill>
                  <a:srgbClr val="E0D6DE"/>
                </a:solidFill>
                <a:latin typeface="Verdana"/>
                <a:cs typeface="Verdana"/>
              </a:rPr>
              <a:t> </a:t>
            </a:r>
            <a:r>
              <a:rPr sz="1600" spc="-60" dirty="0">
                <a:solidFill>
                  <a:srgbClr val="E0D6DE"/>
                </a:solidFill>
                <a:latin typeface="Verdana"/>
                <a:cs typeface="Verdana"/>
              </a:rPr>
              <a:t>signal,</a:t>
            </a:r>
            <a:r>
              <a:rPr sz="1600" spc="-140" dirty="0">
                <a:solidFill>
                  <a:srgbClr val="E0D6DE"/>
                </a:solidFill>
                <a:latin typeface="Verdana"/>
                <a:cs typeface="Verdana"/>
              </a:rPr>
              <a:t> </a:t>
            </a:r>
            <a:r>
              <a:rPr sz="1600" spc="-30" dirty="0">
                <a:solidFill>
                  <a:srgbClr val="E0D6DE"/>
                </a:solidFill>
                <a:latin typeface="Verdana"/>
                <a:cs typeface="Verdana"/>
              </a:rPr>
              <a:t>which</a:t>
            </a:r>
            <a:r>
              <a:rPr sz="1600" spc="-140" dirty="0">
                <a:solidFill>
                  <a:srgbClr val="E0D6DE"/>
                </a:solidFill>
                <a:latin typeface="Verdana"/>
                <a:cs typeface="Verdana"/>
              </a:rPr>
              <a:t> </a:t>
            </a:r>
            <a:r>
              <a:rPr sz="1600" spc="-70" dirty="0">
                <a:solidFill>
                  <a:srgbClr val="E0D6DE"/>
                </a:solidFill>
                <a:latin typeface="Verdana"/>
                <a:cs typeface="Verdana"/>
              </a:rPr>
              <a:t>serve</a:t>
            </a:r>
            <a:r>
              <a:rPr sz="1600" spc="-140" dirty="0">
                <a:solidFill>
                  <a:srgbClr val="E0D6DE"/>
                </a:solidFill>
                <a:latin typeface="Verdana"/>
                <a:cs typeface="Verdana"/>
              </a:rPr>
              <a:t> </a:t>
            </a:r>
            <a:r>
              <a:rPr sz="1600" spc="-75" dirty="0">
                <a:solidFill>
                  <a:srgbClr val="E0D6DE"/>
                </a:solidFill>
                <a:latin typeface="Verdana"/>
                <a:cs typeface="Verdana"/>
              </a:rPr>
              <a:t>as</a:t>
            </a:r>
            <a:r>
              <a:rPr sz="1600" spc="-140" dirty="0">
                <a:solidFill>
                  <a:srgbClr val="E0D6DE"/>
                </a:solidFill>
                <a:latin typeface="Verdana"/>
                <a:cs typeface="Verdana"/>
              </a:rPr>
              <a:t> </a:t>
            </a:r>
            <a:r>
              <a:rPr sz="1600" spc="-40" dirty="0">
                <a:solidFill>
                  <a:srgbClr val="E0D6DE"/>
                </a:solidFill>
                <a:latin typeface="Verdana"/>
                <a:cs typeface="Verdana"/>
              </a:rPr>
              <a:t>inputs</a:t>
            </a:r>
            <a:r>
              <a:rPr sz="1600" spc="-140" dirty="0">
                <a:solidFill>
                  <a:srgbClr val="E0D6DE"/>
                </a:solidFill>
                <a:latin typeface="Verdana"/>
                <a:cs typeface="Verdana"/>
              </a:rPr>
              <a:t> </a:t>
            </a:r>
            <a:r>
              <a:rPr sz="1600" spc="-35" dirty="0">
                <a:solidFill>
                  <a:srgbClr val="E0D6DE"/>
                </a:solidFill>
                <a:latin typeface="Verdana"/>
                <a:cs typeface="Verdana"/>
              </a:rPr>
              <a:t>to</a:t>
            </a:r>
            <a:r>
              <a:rPr sz="1600" spc="-140" dirty="0">
                <a:solidFill>
                  <a:srgbClr val="E0D6DE"/>
                </a:solidFill>
                <a:latin typeface="Verdana"/>
                <a:cs typeface="Verdana"/>
              </a:rPr>
              <a:t> </a:t>
            </a:r>
            <a:r>
              <a:rPr sz="1600" spc="-50" dirty="0">
                <a:solidFill>
                  <a:srgbClr val="E0D6DE"/>
                </a:solidFill>
                <a:latin typeface="Verdana"/>
                <a:cs typeface="Verdana"/>
              </a:rPr>
              <a:t>the</a:t>
            </a:r>
            <a:r>
              <a:rPr sz="1600" spc="-140" dirty="0">
                <a:solidFill>
                  <a:srgbClr val="E0D6DE"/>
                </a:solidFill>
                <a:latin typeface="Verdana"/>
                <a:cs typeface="Verdana"/>
              </a:rPr>
              <a:t> </a:t>
            </a:r>
            <a:r>
              <a:rPr sz="1600" spc="-50" dirty="0">
                <a:solidFill>
                  <a:srgbClr val="E0D6DE"/>
                </a:solidFill>
                <a:latin typeface="Verdana"/>
                <a:cs typeface="Verdana"/>
              </a:rPr>
              <a:t>machine</a:t>
            </a:r>
            <a:r>
              <a:rPr sz="1600" spc="-140" dirty="0">
                <a:solidFill>
                  <a:srgbClr val="E0D6DE"/>
                </a:solidFill>
                <a:latin typeface="Verdana"/>
                <a:cs typeface="Verdana"/>
              </a:rPr>
              <a:t> </a:t>
            </a:r>
            <a:r>
              <a:rPr sz="1600" spc="-50" dirty="0">
                <a:solidFill>
                  <a:srgbClr val="E0D6DE"/>
                </a:solidFill>
                <a:latin typeface="Verdana"/>
                <a:cs typeface="Verdana"/>
              </a:rPr>
              <a:t>learning</a:t>
            </a:r>
            <a:r>
              <a:rPr sz="1600" spc="-140" dirty="0">
                <a:solidFill>
                  <a:srgbClr val="E0D6DE"/>
                </a:solidFill>
                <a:latin typeface="Verdana"/>
                <a:cs typeface="Verdana"/>
              </a:rPr>
              <a:t> </a:t>
            </a:r>
            <a:r>
              <a:rPr sz="1600" spc="-10" dirty="0">
                <a:solidFill>
                  <a:srgbClr val="E0D6DE"/>
                </a:solidFill>
                <a:latin typeface="Verdana"/>
                <a:cs typeface="Verdana"/>
              </a:rPr>
              <a:t>models.</a:t>
            </a:r>
            <a:endParaRPr sz="1600" dirty="0">
              <a:latin typeface="Verdana"/>
              <a:cs typeface="Verdana"/>
            </a:endParaRPr>
          </a:p>
          <a:p>
            <a:pPr lvl="1">
              <a:lnSpc>
                <a:spcPct val="100000"/>
              </a:lnSpc>
              <a:spcBef>
                <a:spcPts val="50"/>
              </a:spcBef>
              <a:buFont typeface="Verdana"/>
              <a:buChar char="·"/>
            </a:pPr>
            <a:endParaRPr sz="2000" dirty="0">
              <a:latin typeface="Verdana"/>
              <a:cs typeface="Verdana"/>
            </a:endParaRPr>
          </a:p>
          <a:p>
            <a:pPr marL="222885" lvl="1" indent="-210820">
              <a:lnSpc>
                <a:spcPct val="100000"/>
              </a:lnSpc>
              <a:buChar char="·"/>
              <a:tabLst>
                <a:tab pos="223520" algn="l"/>
              </a:tabLst>
            </a:pPr>
            <a:r>
              <a:rPr sz="1600" spc="-85" dirty="0">
                <a:solidFill>
                  <a:srgbClr val="E0D6DE"/>
                </a:solidFill>
                <a:latin typeface="Arial Black"/>
                <a:cs typeface="Arial Black"/>
              </a:rPr>
              <a:t>Time-</a:t>
            </a:r>
            <a:r>
              <a:rPr sz="1600" spc="-65" dirty="0">
                <a:solidFill>
                  <a:srgbClr val="E0D6DE"/>
                </a:solidFill>
                <a:latin typeface="Arial Black"/>
                <a:cs typeface="Arial Black"/>
              </a:rPr>
              <a:t>Domain</a:t>
            </a:r>
            <a:r>
              <a:rPr sz="1600" spc="-55" dirty="0">
                <a:solidFill>
                  <a:srgbClr val="E0D6DE"/>
                </a:solidFill>
                <a:latin typeface="Arial Black"/>
                <a:cs typeface="Arial Black"/>
              </a:rPr>
              <a:t> </a:t>
            </a:r>
            <a:r>
              <a:rPr sz="1600" spc="-10" dirty="0">
                <a:solidFill>
                  <a:srgbClr val="E0D6DE"/>
                </a:solidFill>
                <a:latin typeface="Arial Black"/>
                <a:cs typeface="Arial Black"/>
              </a:rPr>
              <a:t>Features:</a:t>
            </a:r>
            <a:endParaRPr sz="1600" dirty="0">
              <a:latin typeface="Arial Black"/>
              <a:cs typeface="Arial Black"/>
            </a:endParaRPr>
          </a:p>
          <a:p>
            <a:pPr>
              <a:lnSpc>
                <a:spcPct val="100000"/>
              </a:lnSpc>
              <a:spcBef>
                <a:spcPts val="10"/>
              </a:spcBef>
            </a:pPr>
            <a:endParaRPr dirty="0">
              <a:latin typeface="Arial Black"/>
              <a:cs typeface="Arial Black"/>
            </a:endParaRPr>
          </a:p>
          <a:p>
            <a:pPr marL="518159">
              <a:lnSpc>
                <a:spcPct val="100000"/>
              </a:lnSpc>
            </a:pPr>
            <a:r>
              <a:rPr sz="1600" spc="894" dirty="0">
                <a:solidFill>
                  <a:srgbClr val="E0D6DE"/>
                </a:solidFill>
                <a:latin typeface="Arial Black"/>
                <a:cs typeface="Arial Black"/>
              </a:rPr>
              <a:t>·</a:t>
            </a:r>
            <a:r>
              <a:rPr sz="1600" spc="-105" dirty="0">
                <a:solidFill>
                  <a:srgbClr val="E0D6DE"/>
                </a:solidFill>
                <a:latin typeface="Arial Black"/>
                <a:cs typeface="Arial Black"/>
              </a:rPr>
              <a:t> </a:t>
            </a:r>
            <a:r>
              <a:rPr sz="1600" spc="-95" dirty="0">
                <a:solidFill>
                  <a:srgbClr val="E0D6DE"/>
                </a:solidFill>
                <a:latin typeface="Arial Black"/>
                <a:cs typeface="Arial Black"/>
              </a:rPr>
              <a:t>Zero-Crossing</a:t>
            </a:r>
            <a:r>
              <a:rPr sz="1600" spc="-105" dirty="0">
                <a:solidFill>
                  <a:srgbClr val="E0D6DE"/>
                </a:solidFill>
                <a:latin typeface="Arial Black"/>
                <a:cs typeface="Arial Black"/>
              </a:rPr>
              <a:t> </a:t>
            </a:r>
            <a:r>
              <a:rPr sz="1600" spc="-130" dirty="0">
                <a:solidFill>
                  <a:srgbClr val="E0D6DE"/>
                </a:solidFill>
                <a:latin typeface="Arial Black"/>
                <a:cs typeface="Arial Black"/>
              </a:rPr>
              <a:t>Rate</a:t>
            </a:r>
            <a:r>
              <a:rPr sz="1600" spc="-105" dirty="0">
                <a:solidFill>
                  <a:srgbClr val="E0D6DE"/>
                </a:solidFill>
                <a:latin typeface="Arial Black"/>
                <a:cs typeface="Arial Black"/>
              </a:rPr>
              <a:t> </a:t>
            </a:r>
            <a:r>
              <a:rPr sz="1600" spc="-100" dirty="0">
                <a:solidFill>
                  <a:srgbClr val="E0D6DE"/>
                </a:solidFill>
                <a:latin typeface="Arial Black"/>
                <a:cs typeface="Arial Black"/>
              </a:rPr>
              <a:t>(ZCR):</a:t>
            </a:r>
            <a:r>
              <a:rPr sz="1600" spc="-110" dirty="0">
                <a:solidFill>
                  <a:srgbClr val="E0D6DE"/>
                </a:solidFill>
                <a:latin typeface="Arial Black"/>
                <a:cs typeface="Arial Black"/>
              </a:rPr>
              <a:t> </a:t>
            </a:r>
            <a:r>
              <a:rPr sz="1600" spc="-75" dirty="0">
                <a:solidFill>
                  <a:srgbClr val="E0D6DE"/>
                </a:solidFill>
                <a:latin typeface="Verdana"/>
                <a:cs typeface="Verdana"/>
              </a:rPr>
              <a:t>Measures</a:t>
            </a:r>
            <a:r>
              <a:rPr sz="1600" spc="-135" dirty="0">
                <a:solidFill>
                  <a:srgbClr val="E0D6DE"/>
                </a:solidFill>
                <a:latin typeface="Verdana"/>
                <a:cs typeface="Verdana"/>
              </a:rPr>
              <a:t> </a:t>
            </a:r>
            <a:r>
              <a:rPr sz="1600" spc="-35" dirty="0">
                <a:solidFill>
                  <a:srgbClr val="E0D6DE"/>
                </a:solidFill>
                <a:latin typeface="Verdana"/>
                <a:cs typeface="Verdana"/>
              </a:rPr>
              <a:t>how</a:t>
            </a:r>
            <a:r>
              <a:rPr sz="1600" spc="-135" dirty="0">
                <a:solidFill>
                  <a:srgbClr val="E0D6DE"/>
                </a:solidFill>
                <a:latin typeface="Verdana"/>
                <a:cs typeface="Verdana"/>
              </a:rPr>
              <a:t> </a:t>
            </a:r>
            <a:r>
              <a:rPr sz="1600" spc="-50" dirty="0">
                <a:solidFill>
                  <a:srgbClr val="E0D6DE"/>
                </a:solidFill>
                <a:latin typeface="Verdana"/>
                <a:cs typeface="Verdana"/>
              </a:rPr>
              <a:t>frequently</a:t>
            </a:r>
            <a:r>
              <a:rPr sz="1600" spc="-135" dirty="0">
                <a:solidFill>
                  <a:srgbClr val="E0D6DE"/>
                </a:solidFill>
                <a:latin typeface="Verdana"/>
                <a:cs typeface="Verdana"/>
              </a:rPr>
              <a:t> </a:t>
            </a:r>
            <a:r>
              <a:rPr sz="1600" spc="-50" dirty="0">
                <a:solidFill>
                  <a:srgbClr val="E0D6DE"/>
                </a:solidFill>
                <a:latin typeface="Verdana"/>
                <a:cs typeface="Verdana"/>
              </a:rPr>
              <a:t>the</a:t>
            </a:r>
            <a:r>
              <a:rPr sz="1600" spc="-135" dirty="0">
                <a:solidFill>
                  <a:srgbClr val="E0D6DE"/>
                </a:solidFill>
                <a:latin typeface="Verdana"/>
                <a:cs typeface="Verdana"/>
              </a:rPr>
              <a:t> </a:t>
            </a:r>
            <a:r>
              <a:rPr sz="1600" spc="-45" dirty="0">
                <a:solidFill>
                  <a:srgbClr val="E0D6DE"/>
                </a:solidFill>
                <a:latin typeface="Verdana"/>
                <a:cs typeface="Verdana"/>
              </a:rPr>
              <a:t>signal</a:t>
            </a:r>
            <a:r>
              <a:rPr sz="1600" spc="-135" dirty="0">
                <a:solidFill>
                  <a:srgbClr val="E0D6DE"/>
                </a:solidFill>
                <a:latin typeface="Verdana"/>
                <a:cs typeface="Verdana"/>
              </a:rPr>
              <a:t> </a:t>
            </a:r>
            <a:r>
              <a:rPr sz="1600" spc="-65" dirty="0">
                <a:solidFill>
                  <a:srgbClr val="E0D6DE"/>
                </a:solidFill>
                <a:latin typeface="Verdana"/>
                <a:cs typeface="Verdana"/>
              </a:rPr>
              <a:t>changes</a:t>
            </a:r>
            <a:r>
              <a:rPr sz="1600" spc="-135" dirty="0">
                <a:solidFill>
                  <a:srgbClr val="E0D6DE"/>
                </a:solidFill>
                <a:latin typeface="Verdana"/>
                <a:cs typeface="Verdana"/>
              </a:rPr>
              <a:t> </a:t>
            </a:r>
            <a:r>
              <a:rPr sz="1600" spc="-50" dirty="0">
                <a:solidFill>
                  <a:srgbClr val="E0D6DE"/>
                </a:solidFill>
                <a:latin typeface="Verdana"/>
                <a:cs typeface="Verdana"/>
              </a:rPr>
              <a:t>from</a:t>
            </a:r>
            <a:r>
              <a:rPr sz="1600" spc="-135" dirty="0">
                <a:solidFill>
                  <a:srgbClr val="E0D6DE"/>
                </a:solidFill>
                <a:latin typeface="Verdana"/>
                <a:cs typeface="Verdana"/>
              </a:rPr>
              <a:t> </a:t>
            </a:r>
            <a:r>
              <a:rPr sz="1600" spc="-45" dirty="0">
                <a:solidFill>
                  <a:srgbClr val="E0D6DE"/>
                </a:solidFill>
                <a:latin typeface="Verdana"/>
                <a:cs typeface="Verdana"/>
              </a:rPr>
              <a:t>positive</a:t>
            </a:r>
            <a:r>
              <a:rPr sz="1600" spc="-135" dirty="0">
                <a:solidFill>
                  <a:srgbClr val="E0D6DE"/>
                </a:solidFill>
                <a:latin typeface="Verdana"/>
                <a:cs typeface="Verdana"/>
              </a:rPr>
              <a:t> </a:t>
            </a:r>
            <a:r>
              <a:rPr sz="1600" spc="-35" dirty="0">
                <a:solidFill>
                  <a:srgbClr val="E0D6DE"/>
                </a:solidFill>
                <a:latin typeface="Verdana"/>
                <a:cs typeface="Verdana"/>
              </a:rPr>
              <a:t>to</a:t>
            </a:r>
            <a:r>
              <a:rPr sz="1600" spc="-135" dirty="0">
                <a:solidFill>
                  <a:srgbClr val="E0D6DE"/>
                </a:solidFill>
                <a:latin typeface="Verdana"/>
                <a:cs typeface="Verdana"/>
              </a:rPr>
              <a:t> </a:t>
            </a:r>
            <a:r>
              <a:rPr sz="1600" spc="-10" dirty="0">
                <a:solidFill>
                  <a:srgbClr val="E0D6DE"/>
                </a:solidFill>
                <a:latin typeface="Verdana"/>
                <a:cs typeface="Verdana"/>
              </a:rPr>
              <a:t>negative.</a:t>
            </a:r>
            <a:endParaRPr sz="1600" dirty="0">
              <a:latin typeface="Verdana"/>
              <a:cs typeface="Verdana"/>
            </a:endParaRPr>
          </a:p>
          <a:p>
            <a:pPr>
              <a:lnSpc>
                <a:spcPct val="100000"/>
              </a:lnSpc>
              <a:spcBef>
                <a:spcPts val="45"/>
              </a:spcBef>
            </a:pPr>
            <a:endParaRPr sz="2000" dirty="0">
              <a:latin typeface="Verdana"/>
              <a:cs typeface="Verdana"/>
            </a:endParaRPr>
          </a:p>
          <a:p>
            <a:pPr marL="222885" indent="-210820">
              <a:lnSpc>
                <a:spcPct val="100000"/>
              </a:lnSpc>
              <a:spcBef>
                <a:spcPts val="5"/>
              </a:spcBef>
              <a:buChar char="·"/>
              <a:tabLst>
                <a:tab pos="223520" algn="l"/>
              </a:tabLst>
            </a:pPr>
            <a:r>
              <a:rPr sz="1600" spc="-90" dirty="0">
                <a:solidFill>
                  <a:srgbClr val="E0D6DE"/>
                </a:solidFill>
                <a:latin typeface="Arial Black"/>
                <a:cs typeface="Arial Black"/>
              </a:rPr>
              <a:t>Frequency-</a:t>
            </a:r>
            <a:r>
              <a:rPr sz="1600" spc="-65" dirty="0">
                <a:solidFill>
                  <a:srgbClr val="E0D6DE"/>
                </a:solidFill>
                <a:latin typeface="Arial Black"/>
                <a:cs typeface="Arial Black"/>
              </a:rPr>
              <a:t>Domain</a:t>
            </a:r>
            <a:r>
              <a:rPr sz="1600" spc="-5" dirty="0">
                <a:solidFill>
                  <a:srgbClr val="E0D6DE"/>
                </a:solidFill>
                <a:latin typeface="Arial Black"/>
                <a:cs typeface="Arial Black"/>
              </a:rPr>
              <a:t> </a:t>
            </a:r>
            <a:r>
              <a:rPr sz="1600" spc="-10" dirty="0">
                <a:solidFill>
                  <a:srgbClr val="E0D6DE"/>
                </a:solidFill>
                <a:latin typeface="Arial Black"/>
                <a:cs typeface="Arial Black"/>
              </a:rPr>
              <a:t>Features:</a:t>
            </a:r>
            <a:endParaRPr sz="1600" dirty="0">
              <a:latin typeface="Arial Black"/>
              <a:cs typeface="Arial Black"/>
            </a:endParaRPr>
          </a:p>
          <a:p>
            <a:pPr marL="12700" marR="5080" lvl="1" indent="716915">
              <a:lnSpc>
                <a:spcPct val="134300"/>
              </a:lnSpc>
              <a:spcBef>
                <a:spcPts val="1500"/>
              </a:spcBef>
              <a:buChar char="·"/>
              <a:tabLst>
                <a:tab pos="729615" algn="l"/>
              </a:tabLst>
            </a:pPr>
            <a:r>
              <a:rPr sz="1600" spc="-175" dirty="0">
                <a:solidFill>
                  <a:srgbClr val="E0D6DE"/>
                </a:solidFill>
                <a:latin typeface="Arial Black"/>
                <a:cs typeface="Arial Black"/>
              </a:rPr>
              <a:t>MFCCs</a:t>
            </a:r>
            <a:r>
              <a:rPr sz="1600" spc="-100" dirty="0">
                <a:solidFill>
                  <a:srgbClr val="E0D6DE"/>
                </a:solidFill>
                <a:latin typeface="Arial Black"/>
                <a:cs typeface="Arial Black"/>
              </a:rPr>
              <a:t> </a:t>
            </a:r>
            <a:r>
              <a:rPr sz="1600" spc="-65" dirty="0">
                <a:solidFill>
                  <a:srgbClr val="E0D6DE"/>
                </a:solidFill>
                <a:latin typeface="Arial Black"/>
                <a:cs typeface="Arial Black"/>
              </a:rPr>
              <a:t>(Mel-</a:t>
            </a:r>
            <a:r>
              <a:rPr sz="1600" spc="-90" dirty="0">
                <a:solidFill>
                  <a:srgbClr val="E0D6DE"/>
                </a:solidFill>
                <a:latin typeface="Arial Black"/>
                <a:cs typeface="Arial Black"/>
              </a:rPr>
              <a:t>Frequency</a:t>
            </a:r>
            <a:r>
              <a:rPr sz="1600" spc="-100" dirty="0">
                <a:solidFill>
                  <a:srgbClr val="E0D6DE"/>
                </a:solidFill>
                <a:latin typeface="Arial Black"/>
                <a:cs typeface="Arial Black"/>
              </a:rPr>
              <a:t> Cepstral </a:t>
            </a:r>
            <a:r>
              <a:rPr sz="1600" spc="-85" dirty="0">
                <a:solidFill>
                  <a:srgbClr val="E0D6DE"/>
                </a:solidFill>
                <a:latin typeface="Arial Black"/>
                <a:cs typeface="Arial Black"/>
              </a:rPr>
              <a:t>Coefficients):</a:t>
            </a:r>
            <a:r>
              <a:rPr sz="1600" spc="-105" dirty="0">
                <a:solidFill>
                  <a:srgbClr val="E0D6DE"/>
                </a:solidFill>
                <a:latin typeface="Arial Black"/>
                <a:cs typeface="Arial Black"/>
              </a:rPr>
              <a:t> </a:t>
            </a:r>
            <a:r>
              <a:rPr sz="1600" spc="-65" dirty="0">
                <a:solidFill>
                  <a:srgbClr val="E0D6DE"/>
                </a:solidFill>
                <a:latin typeface="Verdana"/>
                <a:cs typeface="Verdana"/>
              </a:rPr>
              <a:t>Capture</a:t>
            </a:r>
            <a:r>
              <a:rPr sz="1600" spc="-130" dirty="0">
                <a:solidFill>
                  <a:srgbClr val="E0D6DE"/>
                </a:solidFill>
                <a:latin typeface="Verdana"/>
                <a:cs typeface="Verdana"/>
              </a:rPr>
              <a:t> </a:t>
            </a:r>
            <a:r>
              <a:rPr sz="1600" spc="-50" dirty="0">
                <a:solidFill>
                  <a:srgbClr val="E0D6DE"/>
                </a:solidFill>
                <a:latin typeface="Verdana"/>
                <a:cs typeface="Verdana"/>
              </a:rPr>
              <a:t>the</a:t>
            </a:r>
            <a:r>
              <a:rPr sz="1600" spc="-135" dirty="0">
                <a:solidFill>
                  <a:srgbClr val="E0D6DE"/>
                </a:solidFill>
                <a:latin typeface="Verdana"/>
                <a:cs typeface="Verdana"/>
              </a:rPr>
              <a:t> </a:t>
            </a:r>
            <a:r>
              <a:rPr sz="1600" spc="-45" dirty="0">
                <a:solidFill>
                  <a:srgbClr val="E0D6DE"/>
                </a:solidFill>
                <a:latin typeface="Verdana"/>
                <a:cs typeface="Verdana"/>
              </a:rPr>
              <a:t>timbre</a:t>
            </a:r>
            <a:r>
              <a:rPr sz="1600" spc="-130" dirty="0">
                <a:solidFill>
                  <a:srgbClr val="E0D6DE"/>
                </a:solidFill>
                <a:latin typeface="Verdana"/>
                <a:cs typeface="Verdana"/>
              </a:rPr>
              <a:t> </a:t>
            </a:r>
            <a:r>
              <a:rPr sz="1600" spc="-35" dirty="0">
                <a:solidFill>
                  <a:srgbClr val="E0D6DE"/>
                </a:solidFill>
                <a:latin typeface="Verdana"/>
                <a:cs typeface="Verdana"/>
              </a:rPr>
              <a:t>of</a:t>
            </a:r>
            <a:r>
              <a:rPr sz="1600" spc="-130" dirty="0">
                <a:solidFill>
                  <a:srgbClr val="E0D6DE"/>
                </a:solidFill>
                <a:latin typeface="Verdana"/>
                <a:cs typeface="Verdana"/>
              </a:rPr>
              <a:t> </a:t>
            </a:r>
            <a:r>
              <a:rPr sz="1600" spc="-50" dirty="0">
                <a:solidFill>
                  <a:srgbClr val="E0D6DE"/>
                </a:solidFill>
                <a:latin typeface="Verdana"/>
                <a:cs typeface="Verdana"/>
              </a:rPr>
              <a:t>the</a:t>
            </a:r>
            <a:r>
              <a:rPr sz="1600" spc="-130" dirty="0">
                <a:solidFill>
                  <a:srgbClr val="E0D6DE"/>
                </a:solidFill>
                <a:latin typeface="Verdana"/>
                <a:cs typeface="Verdana"/>
              </a:rPr>
              <a:t> </a:t>
            </a:r>
            <a:r>
              <a:rPr sz="1600" spc="-60" dirty="0">
                <a:solidFill>
                  <a:srgbClr val="E0D6DE"/>
                </a:solidFill>
                <a:latin typeface="Verdana"/>
                <a:cs typeface="Verdana"/>
              </a:rPr>
              <a:t>music,</a:t>
            </a:r>
            <a:r>
              <a:rPr sz="1600" spc="-130" dirty="0">
                <a:solidFill>
                  <a:srgbClr val="E0D6DE"/>
                </a:solidFill>
                <a:latin typeface="Verdana"/>
                <a:cs typeface="Verdana"/>
              </a:rPr>
              <a:t> </a:t>
            </a:r>
            <a:r>
              <a:rPr sz="1600" spc="-55" dirty="0">
                <a:solidFill>
                  <a:srgbClr val="E0D6DE"/>
                </a:solidFill>
                <a:latin typeface="Verdana"/>
                <a:cs typeface="Verdana"/>
              </a:rPr>
              <a:t>making</a:t>
            </a:r>
            <a:r>
              <a:rPr sz="1600" spc="-130" dirty="0">
                <a:solidFill>
                  <a:srgbClr val="E0D6DE"/>
                </a:solidFill>
                <a:latin typeface="Verdana"/>
                <a:cs typeface="Verdana"/>
              </a:rPr>
              <a:t> </a:t>
            </a:r>
            <a:r>
              <a:rPr sz="1600" spc="-60" dirty="0">
                <a:solidFill>
                  <a:srgbClr val="E0D6DE"/>
                </a:solidFill>
                <a:latin typeface="Verdana"/>
                <a:cs typeface="Verdana"/>
              </a:rPr>
              <a:t>them</a:t>
            </a:r>
            <a:r>
              <a:rPr sz="1600" spc="-130" dirty="0">
                <a:solidFill>
                  <a:srgbClr val="E0D6DE"/>
                </a:solidFill>
                <a:latin typeface="Verdana"/>
                <a:cs typeface="Verdana"/>
              </a:rPr>
              <a:t> </a:t>
            </a:r>
            <a:r>
              <a:rPr sz="1600" spc="-35" dirty="0">
                <a:solidFill>
                  <a:srgbClr val="E0D6DE"/>
                </a:solidFill>
                <a:latin typeface="Verdana"/>
                <a:cs typeface="Verdana"/>
              </a:rPr>
              <a:t>crucial</a:t>
            </a:r>
            <a:r>
              <a:rPr sz="1600" spc="-130" dirty="0">
                <a:solidFill>
                  <a:srgbClr val="E0D6DE"/>
                </a:solidFill>
                <a:latin typeface="Verdana"/>
                <a:cs typeface="Verdana"/>
              </a:rPr>
              <a:t> </a:t>
            </a:r>
            <a:r>
              <a:rPr sz="1600" spc="-45" dirty="0">
                <a:solidFill>
                  <a:srgbClr val="E0D6DE"/>
                </a:solidFill>
                <a:latin typeface="Verdana"/>
                <a:cs typeface="Verdana"/>
              </a:rPr>
              <a:t>for</a:t>
            </a:r>
            <a:r>
              <a:rPr sz="1600" spc="-130" dirty="0">
                <a:solidFill>
                  <a:srgbClr val="E0D6DE"/>
                </a:solidFill>
                <a:latin typeface="Verdana"/>
                <a:cs typeface="Verdana"/>
              </a:rPr>
              <a:t> </a:t>
            </a:r>
            <a:r>
              <a:rPr sz="1600" spc="-10" dirty="0">
                <a:solidFill>
                  <a:srgbClr val="E0D6DE"/>
                </a:solidFill>
                <a:latin typeface="Verdana"/>
                <a:cs typeface="Verdana"/>
              </a:rPr>
              <a:t>genre classification.</a:t>
            </a:r>
            <a:endParaRPr sz="1600" dirty="0">
              <a:latin typeface="Verdana"/>
              <a:cs typeface="Verdana"/>
            </a:endParaRPr>
          </a:p>
          <a:p>
            <a:pPr lvl="1">
              <a:lnSpc>
                <a:spcPct val="100000"/>
              </a:lnSpc>
              <a:spcBef>
                <a:spcPts val="45"/>
              </a:spcBef>
              <a:buClr>
                <a:srgbClr val="E0D6DE"/>
              </a:buClr>
              <a:buFont typeface="Arial Black"/>
              <a:buChar char="·"/>
            </a:pPr>
            <a:endParaRPr sz="2000" dirty="0">
              <a:latin typeface="Verdana"/>
              <a:cs typeface="Verdana"/>
            </a:endParaRPr>
          </a:p>
          <a:p>
            <a:pPr marL="721995" lvl="1" indent="-210820">
              <a:lnSpc>
                <a:spcPct val="100000"/>
              </a:lnSpc>
              <a:buChar char="·"/>
              <a:tabLst>
                <a:tab pos="722630" algn="l"/>
              </a:tabLst>
            </a:pPr>
            <a:r>
              <a:rPr sz="1600" spc="-85" dirty="0">
                <a:solidFill>
                  <a:srgbClr val="E0D6DE"/>
                </a:solidFill>
                <a:latin typeface="Arial Black"/>
                <a:cs typeface="Arial Black"/>
              </a:rPr>
              <a:t>Chroma</a:t>
            </a:r>
            <a:r>
              <a:rPr sz="1600" spc="-100" dirty="0">
                <a:solidFill>
                  <a:srgbClr val="E0D6DE"/>
                </a:solidFill>
                <a:latin typeface="Arial Black"/>
                <a:cs typeface="Arial Black"/>
              </a:rPr>
              <a:t> </a:t>
            </a:r>
            <a:r>
              <a:rPr sz="1600" spc="-105" dirty="0">
                <a:solidFill>
                  <a:srgbClr val="E0D6DE"/>
                </a:solidFill>
                <a:latin typeface="Arial Black"/>
                <a:cs typeface="Arial Black"/>
              </a:rPr>
              <a:t>Features:</a:t>
            </a:r>
            <a:r>
              <a:rPr sz="1600" spc="-95" dirty="0">
                <a:solidFill>
                  <a:srgbClr val="E0D6DE"/>
                </a:solidFill>
                <a:latin typeface="Arial Black"/>
                <a:cs typeface="Arial Black"/>
              </a:rPr>
              <a:t> </a:t>
            </a:r>
            <a:r>
              <a:rPr sz="1600" spc="-80" dirty="0">
                <a:solidFill>
                  <a:srgbClr val="E0D6DE"/>
                </a:solidFill>
                <a:latin typeface="Verdana"/>
                <a:cs typeface="Verdana"/>
              </a:rPr>
              <a:t>Analyze</a:t>
            </a:r>
            <a:r>
              <a:rPr sz="1600" spc="-125" dirty="0">
                <a:solidFill>
                  <a:srgbClr val="E0D6DE"/>
                </a:solidFill>
                <a:latin typeface="Verdana"/>
                <a:cs typeface="Verdana"/>
              </a:rPr>
              <a:t> </a:t>
            </a:r>
            <a:r>
              <a:rPr sz="1600" spc="-40" dirty="0">
                <a:solidFill>
                  <a:srgbClr val="E0D6DE"/>
                </a:solidFill>
                <a:latin typeface="Verdana"/>
                <a:cs typeface="Verdana"/>
              </a:rPr>
              <a:t>harmonic</a:t>
            </a:r>
            <a:r>
              <a:rPr sz="1600" spc="-130" dirty="0">
                <a:solidFill>
                  <a:srgbClr val="E0D6DE"/>
                </a:solidFill>
                <a:latin typeface="Verdana"/>
                <a:cs typeface="Verdana"/>
              </a:rPr>
              <a:t> </a:t>
            </a:r>
            <a:r>
              <a:rPr sz="1600" spc="-50" dirty="0">
                <a:solidFill>
                  <a:srgbClr val="E0D6DE"/>
                </a:solidFill>
                <a:latin typeface="Verdana"/>
                <a:cs typeface="Verdana"/>
              </a:rPr>
              <a:t>content</a:t>
            </a:r>
            <a:r>
              <a:rPr sz="1600" spc="-125" dirty="0">
                <a:solidFill>
                  <a:srgbClr val="E0D6DE"/>
                </a:solidFill>
                <a:latin typeface="Verdana"/>
                <a:cs typeface="Verdana"/>
              </a:rPr>
              <a:t> </a:t>
            </a:r>
            <a:r>
              <a:rPr sz="1600" spc="-65" dirty="0">
                <a:solidFill>
                  <a:srgbClr val="E0D6DE"/>
                </a:solidFill>
                <a:latin typeface="Verdana"/>
                <a:cs typeface="Verdana"/>
              </a:rPr>
              <a:t>by</a:t>
            </a:r>
            <a:r>
              <a:rPr sz="1600" spc="-130" dirty="0">
                <a:solidFill>
                  <a:srgbClr val="E0D6DE"/>
                </a:solidFill>
                <a:latin typeface="Verdana"/>
                <a:cs typeface="Verdana"/>
              </a:rPr>
              <a:t> </a:t>
            </a:r>
            <a:r>
              <a:rPr sz="1600" spc="-40" dirty="0">
                <a:solidFill>
                  <a:srgbClr val="E0D6DE"/>
                </a:solidFill>
                <a:latin typeface="Verdana"/>
                <a:cs typeface="Verdana"/>
              </a:rPr>
              <a:t>mapping</a:t>
            </a:r>
            <a:r>
              <a:rPr sz="1600" spc="-125" dirty="0">
                <a:solidFill>
                  <a:srgbClr val="E0D6DE"/>
                </a:solidFill>
                <a:latin typeface="Verdana"/>
                <a:cs typeface="Verdana"/>
              </a:rPr>
              <a:t> </a:t>
            </a:r>
            <a:r>
              <a:rPr sz="1600" spc="-40" dirty="0">
                <a:solidFill>
                  <a:srgbClr val="E0D6DE"/>
                </a:solidFill>
                <a:latin typeface="Verdana"/>
                <a:cs typeface="Verdana"/>
              </a:rPr>
              <a:t>pitches</a:t>
            </a:r>
            <a:r>
              <a:rPr sz="1600" spc="-130" dirty="0">
                <a:solidFill>
                  <a:srgbClr val="E0D6DE"/>
                </a:solidFill>
                <a:latin typeface="Verdana"/>
                <a:cs typeface="Verdana"/>
              </a:rPr>
              <a:t> </a:t>
            </a:r>
            <a:r>
              <a:rPr sz="1600" spc="-35" dirty="0">
                <a:solidFill>
                  <a:srgbClr val="E0D6DE"/>
                </a:solidFill>
                <a:latin typeface="Verdana"/>
                <a:cs typeface="Verdana"/>
              </a:rPr>
              <a:t>to</a:t>
            </a:r>
            <a:r>
              <a:rPr sz="1600" spc="-125" dirty="0">
                <a:solidFill>
                  <a:srgbClr val="E0D6DE"/>
                </a:solidFill>
                <a:latin typeface="Verdana"/>
                <a:cs typeface="Verdana"/>
              </a:rPr>
              <a:t> </a:t>
            </a:r>
            <a:r>
              <a:rPr sz="1600" spc="-65" dirty="0">
                <a:solidFill>
                  <a:srgbClr val="E0D6DE"/>
                </a:solidFill>
                <a:latin typeface="Verdana"/>
                <a:cs typeface="Verdana"/>
              </a:rPr>
              <a:t>a</a:t>
            </a:r>
            <a:r>
              <a:rPr sz="1600" spc="-130" dirty="0">
                <a:solidFill>
                  <a:srgbClr val="E0D6DE"/>
                </a:solidFill>
                <a:latin typeface="Verdana"/>
                <a:cs typeface="Verdana"/>
              </a:rPr>
              <a:t> </a:t>
            </a:r>
            <a:r>
              <a:rPr sz="1600" spc="-85" dirty="0">
                <a:solidFill>
                  <a:srgbClr val="E0D6DE"/>
                </a:solidFill>
                <a:latin typeface="Verdana"/>
                <a:cs typeface="Verdana"/>
              </a:rPr>
              <a:t>12-note</a:t>
            </a:r>
            <a:r>
              <a:rPr sz="1600" spc="-125" dirty="0">
                <a:solidFill>
                  <a:srgbClr val="E0D6DE"/>
                </a:solidFill>
                <a:latin typeface="Verdana"/>
                <a:cs typeface="Verdana"/>
              </a:rPr>
              <a:t> </a:t>
            </a:r>
            <a:r>
              <a:rPr sz="1600" spc="-45" dirty="0">
                <a:solidFill>
                  <a:srgbClr val="E0D6DE"/>
                </a:solidFill>
                <a:latin typeface="Verdana"/>
                <a:cs typeface="Verdana"/>
              </a:rPr>
              <a:t>chromatic</a:t>
            </a:r>
            <a:r>
              <a:rPr sz="1600" spc="-130" dirty="0">
                <a:solidFill>
                  <a:srgbClr val="E0D6DE"/>
                </a:solidFill>
                <a:latin typeface="Verdana"/>
                <a:cs typeface="Verdana"/>
              </a:rPr>
              <a:t> </a:t>
            </a:r>
            <a:r>
              <a:rPr sz="1600" spc="-10" dirty="0">
                <a:solidFill>
                  <a:srgbClr val="E0D6DE"/>
                </a:solidFill>
                <a:latin typeface="Verdana"/>
                <a:cs typeface="Verdana"/>
              </a:rPr>
              <a:t>scale.</a:t>
            </a:r>
            <a:endParaRPr sz="1600" dirty="0">
              <a:latin typeface="Verdana"/>
              <a:cs typeface="Verdana"/>
            </a:endParaRPr>
          </a:p>
          <a:p>
            <a:pPr lvl="1">
              <a:lnSpc>
                <a:spcPct val="100000"/>
              </a:lnSpc>
              <a:spcBef>
                <a:spcPts val="50"/>
              </a:spcBef>
              <a:buClr>
                <a:srgbClr val="E0D6DE"/>
              </a:buClr>
              <a:buFont typeface="Arial Black"/>
              <a:buChar char="·"/>
            </a:pPr>
            <a:endParaRPr sz="2000" dirty="0">
              <a:latin typeface="Verdana"/>
              <a:cs typeface="Verdana"/>
            </a:endParaRPr>
          </a:p>
          <a:p>
            <a:pPr marL="222885" indent="-210820">
              <a:lnSpc>
                <a:spcPct val="100000"/>
              </a:lnSpc>
              <a:buChar char="·"/>
              <a:tabLst>
                <a:tab pos="223520" algn="l"/>
              </a:tabLst>
            </a:pPr>
            <a:r>
              <a:rPr sz="1600" spc="-85" dirty="0">
                <a:solidFill>
                  <a:srgbClr val="E0D6DE"/>
                </a:solidFill>
                <a:latin typeface="Arial Black"/>
                <a:cs typeface="Arial Black"/>
              </a:rPr>
              <a:t>Time-</a:t>
            </a:r>
            <a:r>
              <a:rPr sz="1600" spc="-90" dirty="0">
                <a:solidFill>
                  <a:srgbClr val="E0D6DE"/>
                </a:solidFill>
                <a:latin typeface="Arial Black"/>
                <a:cs typeface="Arial Black"/>
              </a:rPr>
              <a:t>Frequency</a:t>
            </a:r>
            <a:r>
              <a:rPr sz="1600" spc="-20" dirty="0">
                <a:solidFill>
                  <a:srgbClr val="E0D6DE"/>
                </a:solidFill>
                <a:latin typeface="Arial Black"/>
                <a:cs typeface="Arial Black"/>
              </a:rPr>
              <a:t> </a:t>
            </a:r>
            <a:r>
              <a:rPr sz="1600" spc="-25" dirty="0">
                <a:solidFill>
                  <a:srgbClr val="E0D6DE"/>
                </a:solidFill>
                <a:latin typeface="Arial Black"/>
                <a:cs typeface="Arial Black"/>
              </a:rPr>
              <a:t>Representations:</a:t>
            </a:r>
            <a:endParaRPr sz="1600" dirty="0">
              <a:latin typeface="Arial Black"/>
              <a:cs typeface="Arial Black"/>
            </a:endParaRPr>
          </a:p>
          <a:p>
            <a:pPr>
              <a:lnSpc>
                <a:spcPct val="100000"/>
              </a:lnSpc>
              <a:spcBef>
                <a:spcPts val="10"/>
              </a:spcBef>
              <a:buClr>
                <a:srgbClr val="E0D6DE"/>
              </a:buClr>
              <a:buFont typeface="Arial Black"/>
              <a:buChar char="·"/>
            </a:pPr>
            <a:endParaRPr dirty="0">
              <a:latin typeface="Arial Black"/>
              <a:cs typeface="Arial Black"/>
            </a:endParaRPr>
          </a:p>
          <a:p>
            <a:pPr marL="721995" lvl="1" indent="-210820">
              <a:lnSpc>
                <a:spcPct val="100000"/>
              </a:lnSpc>
              <a:buChar char="·"/>
              <a:tabLst>
                <a:tab pos="722630" algn="l"/>
              </a:tabLst>
            </a:pPr>
            <a:r>
              <a:rPr sz="1600" spc="-105" dirty="0">
                <a:solidFill>
                  <a:srgbClr val="E0D6DE"/>
                </a:solidFill>
                <a:latin typeface="Arial Black"/>
                <a:cs typeface="Arial Black"/>
              </a:rPr>
              <a:t>Mel</a:t>
            </a:r>
            <a:r>
              <a:rPr sz="1600" spc="-100" dirty="0">
                <a:solidFill>
                  <a:srgbClr val="E0D6DE"/>
                </a:solidFill>
                <a:latin typeface="Arial Black"/>
                <a:cs typeface="Arial Black"/>
              </a:rPr>
              <a:t> </a:t>
            </a:r>
            <a:r>
              <a:rPr sz="1600" spc="-95" dirty="0">
                <a:solidFill>
                  <a:srgbClr val="E0D6DE"/>
                </a:solidFill>
                <a:latin typeface="Arial Black"/>
                <a:cs typeface="Arial Black"/>
              </a:rPr>
              <a:t>Spectrograms:</a:t>
            </a:r>
            <a:r>
              <a:rPr sz="1600" spc="-110" dirty="0">
                <a:solidFill>
                  <a:srgbClr val="E0D6DE"/>
                </a:solidFill>
                <a:latin typeface="Arial Black"/>
                <a:cs typeface="Arial Black"/>
              </a:rPr>
              <a:t> </a:t>
            </a:r>
            <a:r>
              <a:rPr sz="1600" spc="-55" dirty="0">
                <a:solidFill>
                  <a:srgbClr val="E0D6DE"/>
                </a:solidFill>
                <a:latin typeface="Verdana"/>
                <a:cs typeface="Verdana"/>
              </a:rPr>
              <a:t>Visualize</a:t>
            </a:r>
            <a:r>
              <a:rPr sz="1600" spc="-130" dirty="0">
                <a:solidFill>
                  <a:srgbClr val="E0D6DE"/>
                </a:solidFill>
                <a:latin typeface="Verdana"/>
                <a:cs typeface="Verdana"/>
              </a:rPr>
              <a:t> </a:t>
            </a:r>
            <a:r>
              <a:rPr sz="1600" spc="-55" dirty="0">
                <a:solidFill>
                  <a:srgbClr val="E0D6DE"/>
                </a:solidFill>
                <a:latin typeface="Verdana"/>
                <a:cs typeface="Verdana"/>
              </a:rPr>
              <a:t>frequency</a:t>
            </a:r>
            <a:r>
              <a:rPr sz="1600" spc="-130" dirty="0">
                <a:solidFill>
                  <a:srgbClr val="E0D6DE"/>
                </a:solidFill>
                <a:latin typeface="Verdana"/>
                <a:cs typeface="Verdana"/>
              </a:rPr>
              <a:t> </a:t>
            </a:r>
            <a:r>
              <a:rPr sz="1600" spc="-105" dirty="0">
                <a:solidFill>
                  <a:srgbClr val="E0D6DE"/>
                </a:solidFill>
                <a:latin typeface="Verdana"/>
                <a:cs typeface="Verdana"/>
              </a:rPr>
              <a:t>vs.</a:t>
            </a:r>
            <a:r>
              <a:rPr sz="1600" spc="-130" dirty="0">
                <a:solidFill>
                  <a:srgbClr val="E0D6DE"/>
                </a:solidFill>
                <a:latin typeface="Verdana"/>
                <a:cs typeface="Verdana"/>
              </a:rPr>
              <a:t> </a:t>
            </a:r>
            <a:r>
              <a:rPr sz="1600" spc="-65" dirty="0">
                <a:solidFill>
                  <a:srgbClr val="E0D6DE"/>
                </a:solidFill>
                <a:latin typeface="Verdana"/>
                <a:cs typeface="Verdana"/>
              </a:rPr>
              <a:t>time,</a:t>
            </a:r>
            <a:r>
              <a:rPr sz="1600" spc="-130" dirty="0">
                <a:solidFill>
                  <a:srgbClr val="E0D6DE"/>
                </a:solidFill>
                <a:latin typeface="Verdana"/>
                <a:cs typeface="Verdana"/>
              </a:rPr>
              <a:t> </a:t>
            </a:r>
            <a:r>
              <a:rPr sz="1600" spc="-45" dirty="0">
                <a:solidFill>
                  <a:srgbClr val="E0D6DE"/>
                </a:solidFill>
                <a:latin typeface="Verdana"/>
                <a:cs typeface="Verdana"/>
              </a:rPr>
              <a:t>suitable</a:t>
            </a:r>
            <a:r>
              <a:rPr sz="1600" spc="-130" dirty="0">
                <a:solidFill>
                  <a:srgbClr val="E0D6DE"/>
                </a:solidFill>
                <a:latin typeface="Verdana"/>
                <a:cs typeface="Verdana"/>
              </a:rPr>
              <a:t> </a:t>
            </a:r>
            <a:r>
              <a:rPr sz="1600" spc="-45" dirty="0">
                <a:solidFill>
                  <a:srgbClr val="E0D6DE"/>
                </a:solidFill>
                <a:latin typeface="Verdana"/>
                <a:cs typeface="Verdana"/>
              </a:rPr>
              <a:t>for</a:t>
            </a:r>
            <a:r>
              <a:rPr sz="1600" spc="-130" dirty="0">
                <a:solidFill>
                  <a:srgbClr val="E0D6DE"/>
                </a:solidFill>
                <a:latin typeface="Verdana"/>
                <a:cs typeface="Verdana"/>
              </a:rPr>
              <a:t> </a:t>
            </a:r>
            <a:r>
              <a:rPr sz="1600" spc="-10" dirty="0">
                <a:solidFill>
                  <a:srgbClr val="E0D6DE"/>
                </a:solidFill>
                <a:latin typeface="Verdana"/>
                <a:cs typeface="Verdana"/>
              </a:rPr>
              <a:t>CNNs.</a:t>
            </a:r>
            <a:endParaRPr sz="1600" dirty="0">
              <a:latin typeface="Verdana"/>
              <a:cs typeface="Verdana"/>
            </a:endParaRPr>
          </a:p>
          <a:p>
            <a:pPr>
              <a:lnSpc>
                <a:spcPct val="100000"/>
              </a:lnSpc>
              <a:spcBef>
                <a:spcPts val="50"/>
              </a:spcBef>
            </a:pPr>
            <a:endParaRPr sz="2000" dirty="0">
              <a:latin typeface="Verdana"/>
              <a:cs typeface="Verdana"/>
            </a:endParaRPr>
          </a:p>
          <a:p>
            <a:pPr marL="208279" indent="-196215">
              <a:lnSpc>
                <a:spcPct val="100000"/>
              </a:lnSpc>
              <a:buAutoNum type="arabicPeriod" startAt="4"/>
              <a:tabLst>
                <a:tab pos="208915" algn="l"/>
              </a:tabLst>
            </a:pPr>
            <a:r>
              <a:rPr sz="1600" spc="-80" dirty="0">
                <a:solidFill>
                  <a:srgbClr val="E0D6DE"/>
                </a:solidFill>
                <a:latin typeface="Arial Black"/>
                <a:cs typeface="Arial Black"/>
              </a:rPr>
              <a:t>Model</a:t>
            </a:r>
            <a:r>
              <a:rPr sz="1600" spc="-95" dirty="0">
                <a:solidFill>
                  <a:srgbClr val="E0D6DE"/>
                </a:solidFill>
                <a:latin typeface="Arial Black"/>
                <a:cs typeface="Arial Black"/>
              </a:rPr>
              <a:t> </a:t>
            </a:r>
            <a:r>
              <a:rPr sz="1600" spc="-100" dirty="0">
                <a:solidFill>
                  <a:srgbClr val="E0D6DE"/>
                </a:solidFill>
                <a:latin typeface="Arial Black"/>
                <a:cs typeface="Arial Black"/>
              </a:rPr>
              <a:t>Selection</a:t>
            </a:r>
            <a:r>
              <a:rPr sz="1600" spc="-95" dirty="0">
                <a:solidFill>
                  <a:srgbClr val="E0D6DE"/>
                </a:solidFill>
                <a:latin typeface="Arial Black"/>
                <a:cs typeface="Arial Black"/>
              </a:rPr>
              <a:t> </a:t>
            </a:r>
            <a:r>
              <a:rPr sz="1600" spc="-70" dirty="0">
                <a:solidFill>
                  <a:srgbClr val="E0D6DE"/>
                </a:solidFill>
                <a:latin typeface="Arial Black"/>
                <a:cs typeface="Arial Black"/>
              </a:rPr>
              <a:t>and</a:t>
            </a:r>
            <a:r>
              <a:rPr sz="1600" spc="-95" dirty="0">
                <a:solidFill>
                  <a:srgbClr val="E0D6DE"/>
                </a:solidFill>
                <a:latin typeface="Arial Black"/>
                <a:cs typeface="Arial Black"/>
              </a:rPr>
              <a:t> </a:t>
            </a:r>
            <a:r>
              <a:rPr sz="1600" spc="-10" dirty="0">
                <a:solidFill>
                  <a:srgbClr val="E0D6DE"/>
                </a:solidFill>
                <a:latin typeface="Arial Black"/>
                <a:cs typeface="Arial Black"/>
              </a:rPr>
              <a:t>Training</a:t>
            </a:r>
            <a:endParaRPr sz="1600" dirty="0">
              <a:latin typeface="Arial Black"/>
              <a:cs typeface="Arial Black"/>
            </a:endParaRPr>
          </a:p>
          <a:p>
            <a:pPr>
              <a:lnSpc>
                <a:spcPct val="100000"/>
              </a:lnSpc>
              <a:spcBef>
                <a:spcPts val="10"/>
              </a:spcBef>
              <a:buClr>
                <a:srgbClr val="E0D6DE"/>
              </a:buClr>
              <a:buFont typeface="Arial Black"/>
              <a:buAutoNum type="arabicPeriod" startAt="4"/>
            </a:pPr>
            <a:endParaRPr dirty="0">
              <a:latin typeface="Arial Black"/>
              <a:cs typeface="Arial Black"/>
            </a:endParaRPr>
          </a:p>
          <a:p>
            <a:pPr marL="222885" lvl="1" indent="-210820">
              <a:lnSpc>
                <a:spcPct val="100000"/>
              </a:lnSpc>
              <a:buChar char="·"/>
              <a:tabLst>
                <a:tab pos="223520" algn="l"/>
              </a:tabLst>
            </a:pPr>
            <a:r>
              <a:rPr sz="1600" spc="-80" dirty="0">
                <a:solidFill>
                  <a:srgbClr val="E0D6DE"/>
                </a:solidFill>
                <a:latin typeface="Arial Black"/>
                <a:cs typeface="Arial Black"/>
              </a:rPr>
              <a:t>Traditional</a:t>
            </a:r>
            <a:r>
              <a:rPr sz="1600" spc="-85" dirty="0">
                <a:solidFill>
                  <a:srgbClr val="E0D6DE"/>
                </a:solidFill>
                <a:latin typeface="Arial Black"/>
                <a:cs typeface="Arial Black"/>
              </a:rPr>
              <a:t> </a:t>
            </a:r>
            <a:r>
              <a:rPr sz="1600" spc="-105" dirty="0">
                <a:solidFill>
                  <a:srgbClr val="E0D6DE"/>
                </a:solidFill>
                <a:latin typeface="Arial Black"/>
                <a:cs typeface="Arial Black"/>
              </a:rPr>
              <a:t>Machine</a:t>
            </a:r>
            <a:r>
              <a:rPr sz="1600" spc="-80" dirty="0">
                <a:solidFill>
                  <a:srgbClr val="E0D6DE"/>
                </a:solidFill>
                <a:latin typeface="Arial Black"/>
                <a:cs typeface="Arial Black"/>
              </a:rPr>
              <a:t> </a:t>
            </a:r>
            <a:r>
              <a:rPr sz="1600" spc="-85" dirty="0">
                <a:solidFill>
                  <a:srgbClr val="E0D6DE"/>
                </a:solidFill>
                <a:latin typeface="Arial Black"/>
                <a:cs typeface="Arial Black"/>
              </a:rPr>
              <a:t>Learning</a:t>
            </a:r>
            <a:r>
              <a:rPr sz="1600" spc="-80" dirty="0">
                <a:solidFill>
                  <a:srgbClr val="E0D6DE"/>
                </a:solidFill>
                <a:latin typeface="Arial Black"/>
                <a:cs typeface="Arial Black"/>
              </a:rPr>
              <a:t> </a:t>
            </a:r>
            <a:r>
              <a:rPr sz="1600" spc="-10" dirty="0">
                <a:solidFill>
                  <a:srgbClr val="E0D6DE"/>
                </a:solidFill>
                <a:latin typeface="Arial Black"/>
                <a:cs typeface="Arial Black"/>
              </a:rPr>
              <a:t>Models:</a:t>
            </a:r>
            <a:endParaRPr sz="1600" dirty="0">
              <a:latin typeface="Arial Black"/>
              <a:cs typeface="Arial Black"/>
            </a:endParaRPr>
          </a:p>
          <a:p>
            <a:pPr lvl="1">
              <a:lnSpc>
                <a:spcPct val="100000"/>
              </a:lnSpc>
              <a:spcBef>
                <a:spcPts val="10"/>
              </a:spcBef>
              <a:buFont typeface="Arial Black"/>
              <a:buChar char="·"/>
            </a:pPr>
            <a:endParaRPr dirty="0">
              <a:latin typeface="Arial Black"/>
              <a:cs typeface="Arial Black"/>
            </a:endParaRPr>
          </a:p>
          <a:p>
            <a:pPr marL="222250" lvl="1" indent="-210185">
              <a:lnSpc>
                <a:spcPct val="100000"/>
              </a:lnSpc>
              <a:spcBef>
                <a:spcPts val="5"/>
              </a:spcBef>
              <a:buChar char="·"/>
              <a:tabLst>
                <a:tab pos="222885" algn="l"/>
              </a:tabLst>
            </a:pPr>
            <a:r>
              <a:rPr sz="1600" spc="-65" dirty="0">
                <a:solidFill>
                  <a:srgbClr val="E0D6DE"/>
                </a:solidFill>
                <a:latin typeface="Verdana"/>
                <a:cs typeface="Verdana"/>
              </a:rPr>
              <a:t>These</a:t>
            </a:r>
            <a:r>
              <a:rPr sz="1600" spc="-125" dirty="0">
                <a:solidFill>
                  <a:srgbClr val="E0D6DE"/>
                </a:solidFill>
                <a:latin typeface="Verdana"/>
                <a:cs typeface="Verdana"/>
              </a:rPr>
              <a:t> </a:t>
            </a:r>
            <a:r>
              <a:rPr sz="1600" spc="-40" dirty="0">
                <a:solidFill>
                  <a:srgbClr val="E0D6DE"/>
                </a:solidFill>
                <a:latin typeface="Verdana"/>
                <a:cs typeface="Verdana"/>
              </a:rPr>
              <a:t>models</a:t>
            </a:r>
            <a:r>
              <a:rPr sz="1600" spc="-125" dirty="0">
                <a:solidFill>
                  <a:srgbClr val="E0D6DE"/>
                </a:solidFill>
                <a:latin typeface="Verdana"/>
                <a:cs typeface="Verdana"/>
              </a:rPr>
              <a:t> </a:t>
            </a:r>
            <a:r>
              <a:rPr sz="1600" spc="-45" dirty="0">
                <a:solidFill>
                  <a:srgbClr val="E0D6DE"/>
                </a:solidFill>
                <a:latin typeface="Verdana"/>
                <a:cs typeface="Verdana"/>
              </a:rPr>
              <a:t>work</a:t>
            </a:r>
            <a:r>
              <a:rPr sz="1600" spc="-125" dirty="0">
                <a:solidFill>
                  <a:srgbClr val="E0D6DE"/>
                </a:solidFill>
                <a:latin typeface="Verdana"/>
                <a:cs typeface="Verdana"/>
              </a:rPr>
              <a:t> </a:t>
            </a:r>
            <a:r>
              <a:rPr sz="1600" spc="-25" dirty="0">
                <a:solidFill>
                  <a:srgbClr val="E0D6DE"/>
                </a:solidFill>
                <a:latin typeface="Verdana"/>
                <a:cs typeface="Verdana"/>
              </a:rPr>
              <a:t>well</a:t>
            </a:r>
            <a:r>
              <a:rPr sz="1600" spc="-125" dirty="0">
                <a:solidFill>
                  <a:srgbClr val="E0D6DE"/>
                </a:solidFill>
                <a:latin typeface="Verdana"/>
                <a:cs typeface="Verdana"/>
              </a:rPr>
              <a:t> </a:t>
            </a:r>
            <a:r>
              <a:rPr sz="1600" spc="-25" dirty="0">
                <a:solidFill>
                  <a:srgbClr val="E0D6DE"/>
                </a:solidFill>
                <a:latin typeface="Verdana"/>
                <a:cs typeface="Verdana"/>
              </a:rPr>
              <a:t>on</a:t>
            </a:r>
            <a:r>
              <a:rPr sz="1600" spc="-125" dirty="0">
                <a:solidFill>
                  <a:srgbClr val="E0D6DE"/>
                </a:solidFill>
                <a:latin typeface="Verdana"/>
                <a:cs typeface="Verdana"/>
              </a:rPr>
              <a:t> </a:t>
            </a:r>
            <a:r>
              <a:rPr sz="1600" spc="-50" dirty="0">
                <a:solidFill>
                  <a:srgbClr val="E0D6DE"/>
                </a:solidFill>
                <a:latin typeface="Verdana"/>
                <a:cs typeface="Verdana"/>
              </a:rPr>
              <a:t>smaller</a:t>
            </a:r>
            <a:r>
              <a:rPr sz="1600" spc="-125" dirty="0">
                <a:solidFill>
                  <a:srgbClr val="E0D6DE"/>
                </a:solidFill>
                <a:latin typeface="Verdana"/>
                <a:cs typeface="Verdana"/>
              </a:rPr>
              <a:t> </a:t>
            </a:r>
            <a:r>
              <a:rPr sz="1600" spc="-70" dirty="0">
                <a:solidFill>
                  <a:srgbClr val="E0D6DE"/>
                </a:solidFill>
                <a:latin typeface="Verdana"/>
                <a:cs typeface="Verdana"/>
              </a:rPr>
              <a:t>datasets</a:t>
            </a:r>
            <a:r>
              <a:rPr sz="1600" spc="-125" dirty="0">
                <a:solidFill>
                  <a:srgbClr val="E0D6DE"/>
                </a:solidFill>
                <a:latin typeface="Verdana"/>
                <a:cs typeface="Verdana"/>
              </a:rPr>
              <a:t> </a:t>
            </a:r>
            <a:r>
              <a:rPr sz="1600" spc="-30" dirty="0">
                <a:solidFill>
                  <a:srgbClr val="E0D6DE"/>
                </a:solidFill>
                <a:latin typeface="Verdana"/>
                <a:cs typeface="Verdana"/>
              </a:rPr>
              <a:t>with</a:t>
            </a:r>
            <a:r>
              <a:rPr sz="1600" spc="-125" dirty="0">
                <a:solidFill>
                  <a:srgbClr val="E0D6DE"/>
                </a:solidFill>
                <a:latin typeface="Verdana"/>
                <a:cs typeface="Verdana"/>
              </a:rPr>
              <a:t> </a:t>
            </a:r>
            <a:r>
              <a:rPr sz="1600" spc="-65" dirty="0">
                <a:solidFill>
                  <a:srgbClr val="E0D6DE"/>
                </a:solidFill>
                <a:latin typeface="Verdana"/>
                <a:cs typeface="Verdana"/>
              </a:rPr>
              <a:t>pre-</a:t>
            </a:r>
            <a:r>
              <a:rPr sz="1600" spc="-80" dirty="0">
                <a:solidFill>
                  <a:srgbClr val="E0D6DE"/>
                </a:solidFill>
                <a:latin typeface="Verdana"/>
                <a:cs typeface="Verdana"/>
              </a:rPr>
              <a:t>extracted</a:t>
            </a:r>
            <a:r>
              <a:rPr sz="1600" spc="-125" dirty="0">
                <a:solidFill>
                  <a:srgbClr val="E0D6DE"/>
                </a:solidFill>
                <a:latin typeface="Verdana"/>
                <a:cs typeface="Verdana"/>
              </a:rPr>
              <a:t> </a:t>
            </a:r>
            <a:r>
              <a:rPr sz="1600" spc="-70" dirty="0">
                <a:solidFill>
                  <a:srgbClr val="E0D6DE"/>
                </a:solidFill>
                <a:latin typeface="Verdana"/>
                <a:cs typeface="Verdana"/>
              </a:rPr>
              <a:t>features</a:t>
            </a:r>
            <a:r>
              <a:rPr sz="1600" spc="-125" dirty="0">
                <a:solidFill>
                  <a:srgbClr val="E0D6DE"/>
                </a:solidFill>
                <a:latin typeface="Verdana"/>
                <a:cs typeface="Verdana"/>
              </a:rPr>
              <a:t> </a:t>
            </a:r>
            <a:r>
              <a:rPr sz="1600" spc="-45" dirty="0">
                <a:solidFill>
                  <a:srgbClr val="E0D6DE"/>
                </a:solidFill>
                <a:latin typeface="Verdana"/>
                <a:cs typeface="Verdana"/>
              </a:rPr>
              <a:t>like</a:t>
            </a:r>
            <a:r>
              <a:rPr sz="1600" spc="-125" dirty="0">
                <a:solidFill>
                  <a:srgbClr val="E0D6DE"/>
                </a:solidFill>
                <a:latin typeface="Verdana"/>
                <a:cs typeface="Verdana"/>
              </a:rPr>
              <a:t> </a:t>
            </a:r>
            <a:r>
              <a:rPr sz="1600" spc="-10" dirty="0">
                <a:solidFill>
                  <a:srgbClr val="E0D6DE"/>
                </a:solidFill>
                <a:latin typeface="Verdana"/>
                <a:cs typeface="Verdana"/>
              </a:rPr>
              <a:t>MFCCs.</a:t>
            </a:r>
            <a:endParaRPr sz="1600" dirty="0">
              <a:latin typeface="Verdana"/>
              <a:cs typeface="Verdana"/>
            </a:endParaRPr>
          </a:p>
          <a:p>
            <a:pPr>
              <a:lnSpc>
                <a:spcPct val="100000"/>
              </a:lnSpc>
              <a:spcBef>
                <a:spcPts val="45"/>
              </a:spcBef>
            </a:pPr>
            <a:endParaRPr sz="2000" dirty="0">
              <a:latin typeface="Verdana"/>
              <a:cs typeface="Verdana"/>
            </a:endParaRPr>
          </a:p>
          <a:p>
            <a:pPr marL="557530">
              <a:lnSpc>
                <a:spcPct val="100000"/>
              </a:lnSpc>
            </a:pPr>
            <a:r>
              <a:rPr sz="1600" spc="-55" dirty="0">
                <a:solidFill>
                  <a:srgbClr val="E0D6DE"/>
                </a:solidFill>
                <a:latin typeface="Arial Black"/>
                <a:cs typeface="Arial Black"/>
              </a:rPr>
              <a:t>Support</a:t>
            </a:r>
            <a:r>
              <a:rPr sz="1600" spc="-90" dirty="0">
                <a:solidFill>
                  <a:srgbClr val="E0D6DE"/>
                </a:solidFill>
                <a:latin typeface="Arial Black"/>
                <a:cs typeface="Arial Black"/>
              </a:rPr>
              <a:t> </a:t>
            </a:r>
            <a:r>
              <a:rPr sz="1600" spc="-130" dirty="0">
                <a:solidFill>
                  <a:srgbClr val="E0D6DE"/>
                </a:solidFill>
                <a:latin typeface="Arial Black"/>
                <a:cs typeface="Arial Black"/>
              </a:rPr>
              <a:t>Vector</a:t>
            </a:r>
            <a:r>
              <a:rPr sz="1600" spc="-85" dirty="0">
                <a:solidFill>
                  <a:srgbClr val="E0D6DE"/>
                </a:solidFill>
                <a:latin typeface="Arial Black"/>
                <a:cs typeface="Arial Black"/>
              </a:rPr>
              <a:t> </a:t>
            </a:r>
            <a:r>
              <a:rPr sz="1600" spc="-114" dirty="0">
                <a:solidFill>
                  <a:srgbClr val="E0D6DE"/>
                </a:solidFill>
                <a:latin typeface="Arial Black"/>
                <a:cs typeface="Arial Black"/>
              </a:rPr>
              <a:t>Machines</a:t>
            </a:r>
            <a:r>
              <a:rPr sz="1600" spc="-85" dirty="0">
                <a:solidFill>
                  <a:srgbClr val="E0D6DE"/>
                </a:solidFill>
                <a:latin typeface="Arial Black"/>
                <a:cs typeface="Arial Black"/>
              </a:rPr>
              <a:t> </a:t>
            </a:r>
            <a:r>
              <a:rPr sz="1600" spc="-95" dirty="0">
                <a:solidFill>
                  <a:srgbClr val="E0D6DE"/>
                </a:solidFill>
                <a:latin typeface="Arial Black"/>
                <a:cs typeface="Arial Black"/>
              </a:rPr>
              <a:t>(SVM):</a:t>
            </a:r>
            <a:r>
              <a:rPr sz="1600" spc="-90" dirty="0">
                <a:solidFill>
                  <a:srgbClr val="E0D6DE"/>
                </a:solidFill>
                <a:latin typeface="Arial Black"/>
                <a:cs typeface="Arial Black"/>
              </a:rPr>
              <a:t> </a:t>
            </a:r>
            <a:r>
              <a:rPr sz="1600" spc="-60" dirty="0">
                <a:solidFill>
                  <a:srgbClr val="E0D6DE"/>
                </a:solidFill>
                <a:latin typeface="Verdana"/>
                <a:cs typeface="Verdana"/>
              </a:rPr>
              <a:t>Effective</a:t>
            </a:r>
            <a:r>
              <a:rPr sz="1600" spc="-120" dirty="0">
                <a:solidFill>
                  <a:srgbClr val="E0D6DE"/>
                </a:solidFill>
                <a:latin typeface="Verdana"/>
                <a:cs typeface="Verdana"/>
              </a:rPr>
              <a:t> </a:t>
            </a:r>
            <a:r>
              <a:rPr sz="1600" spc="-45" dirty="0">
                <a:solidFill>
                  <a:srgbClr val="E0D6DE"/>
                </a:solidFill>
                <a:latin typeface="Verdana"/>
                <a:cs typeface="Verdana"/>
              </a:rPr>
              <a:t>for</a:t>
            </a:r>
            <a:r>
              <a:rPr sz="1600" spc="-114" dirty="0">
                <a:solidFill>
                  <a:srgbClr val="E0D6DE"/>
                </a:solidFill>
                <a:latin typeface="Verdana"/>
                <a:cs typeface="Verdana"/>
              </a:rPr>
              <a:t> </a:t>
            </a:r>
            <a:r>
              <a:rPr sz="1600" spc="-50" dirty="0">
                <a:solidFill>
                  <a:srgbClr val="E0D6DE"/>
                </a:solidFill>
                <a:latin typeface="Verdana"/>
                <a:cs typeface="Verdana"/>
              </a:rPr>
              <a:t>high-dimensional</a:t>
            </a:r>
            <a:r>
              <a:rPr sz="1600" spc="-114" dirty="0">
                <a:solidFill>
                  <a:srgbClr val="E0D6DE"/>
                </a:solidFill>
                <a:latin typeface="Verdana"/>
                <a:cs typeface="Verdana"/>
              </a:rPr>
              <a:t> </a:t>
            </a:r>
            <a:r>
              <a:rPr sz="1600" spc="-10" dirty="0">
                <a:solidFill>
                  <a:srgbClr val="E0D6DE"/>
                </a:solidFill>
                <a:latin typeface="Verdana"/>
                <a:cs typeface="Verdana"/>
              </a:rPr>
              <a:t>data.</a:t>
            </a:r>
            <a:endParaRPr sz="1600" dirty="0">
              <a:latin typeface="Verdana"/>
              <a:cs typeface="Verdana"/>
            </a:endParaRPr>
          </a:p>
          <a:p>
            <a:pPr>
              <a:lnSpc>
                <a:spcPct val="100000"/>
              </a:lnSpc>
              <a:spcBef>
                <a:spcPts val="50"/>
              </a:spcBef>
            </a:pPr>
            <a:endParaRPr sz="2000" dirty="0">
              <a:latin typeface="Verdana"/>
              <a:cs typeface="Verdana"/>
            </a:endParaRPr>
          </a:p>
          <a:p>
            <a:pPr marL="557530">
              <a:lnSpc>
                <a:spcPct val="100000"/>
              </a:lnSpc>
            </a:pPr>
            <a:r>
              <a:rPr sz="1600" spc="-85" dirty="0">
                <a:solidFill>
                  <a:srgbClr val="E0D6DE"/>
                </a:solidFill>
                <a:latin typeface="Arial Black"/>
                <a:cs typeface="Arial Black"/>
              </a:rPr>
              <a:t>Random</a:t>
            </a:r>
            <a:r>
              <a:rPr sz="1600" spc="-95" dirty="0">
                <a:solidFill>
                  <a:srgbClr val="E0D6DE"/>
                </a:solidFill>
                <a:latin typeface="Arial Black"/>
                <a:cs typeface="Arial Black"/>
              </a:rPr>
              <a:t> </a:t>
            </a:r>
            <a:r>
              <a:rPr sz="1600" spc="-120" dirty="0">
                <a:solidFill>
                  <a:srgbClr val="E0D6DE"/>
                </a:solidFill>
                <a:latin typeface="Arial Black"/>
                <a:cs typeface="Arial Black"/>
              </a:rPr>
              <a:t>Forests</a:t>
            </a:r>
            <a:r>
              <a:rPr sz="1600" spc="-95" dirty="0">
                <a:solidFill>
                  <a:srgbClr val="E0D6DE"/>
                </a:solidFill>
                <a:latin typeface="Arial Black"/>
                <a:cs typeface="Arial Black"/>
              </a:rPr>
              <a:t> </a:t>
            </a:r>
            <a:r>
              <a:rPr sz="1600" spc="145" dirty="0">
                <a:solidFill>
                  <a:srgbClr val="E0D6DE"/>
                </a:solidFill>
                <a:latin typeface="Arial Black"/>
                <a:cs typeface="Arial Black"/>
              </a:rPr>
              <a:t>/</a:t>
            </a:r>
            <a:r>
              <a:rPr sz="1600" spc="-95" dirty="0">
                <a:solidFill>
                  <a:srgbClr val="E0D6DE"/>
                </a:solidFill>
                <a:latin typeface="Arial Black"/>
                <a:cs typeface="Arial Black"/>
              </a:rPr>
              <a:t> </a:t>
            </a:r>
            <a:r>
              <a:rPr sz="1600" spc="-105" dirty="0">
                <a:solidFill>
                  <a:srgbClr val="E0D6DE"/>
                </a:solidFill>
                <a:latin typeface="Arial Black"/>
                <a:cs typeface="Arial Black"/>
              </a:rPr>
              <a:t>Decision</a:t>
            </a:r>
            <a:r>
              <a:rPr sz="1600" spc="-90" dirty="0">
                <a:solidFill>
                  <a:srgbClr val="E0D6DE"/>
                </a:solidFill>
                <a:latin typeface="Arial Black"/>
                <a:cs typeface="Arial Black"/>
              </a:rPr>
              <a:t> </a:t>
            </a:r>
            <a:r>
              <a:rPr sz="1600" spc="-114" dirty="0">
                <a:solidFill>
                  <a:srgbClr val="E0D6DE"/>
                </a:solidFill>
                <a:latin typeface="Arial Black"/>
                <a:cs typeface="Arial Black"/>
              </a:rPr>
              <a:t>Trees:</a:t>
            </a:r>
            <a:r>
              <a:rPr sz="1600" spc="-100" dirty="0">
                <a:solidFill>
                  <a:srgbClr val="E0D6DE"/>
                </a:solidFill>
                <a:latin typeface="Arial Black"/>
                <a:cs typeface="Arial Black"/>
              </a:rPr>
              <a:t> </a:t>
            </a:r>
            <a:r>
              <a:rPr sz="1600" spc="-50" dirty="0">
                <a:solidFill>
                  <a:srgbClr val="E0D6DE"/>
                </a:solidFill>
                <a:latin typeface="Verdana"/>
                <a:cs typeface="Verdana"/>
              </a:rPr>
              <a:t>Useful</a:t>
            </a:r>
            <a:r>
              <a:rPr sz="1600" spc="-125" dirty="0">
                <a:solidFill>
                  <a:srgbClr val="E0D6DE"/>
                </a:solidFill>
                <a:latin typeface="Verdana"/>
                <a:cs typeface="Verdana"/>
              </a:rPr>
              <a:t> </a:t>
            </a:r>
            <a:r>
              <a:rPr sz="1600" spc="-45" dirty="0">
                <a:solidFill>
                  <a:srgbClr val="E0D6DE"/>
                </a:solidFill>
                <a:latin typeface="Verdana"/>
                <a:cs typeface="Verdana"/>
              </a:rPr>
              <a:t>for</a:t>
            </a:r>
            <a:r>
              <a:rPr sz="1600" spc="-125" dirty="0">
                <a:solidFill>
                  <a:srgbClr val="E0D6DE"/>
                </a:solidFill>
                <a:latin typeface="Verdana"/>
                <a:cs typeface="Verdana"/>
              </a:rPr>
              <a:t> </a:t>
            </a:r>
            <a:r>
              <a:rPr sz="1600" spc="-50" dirty="0">
                <a:solidFill>
                  <a:srgbClr val="E0D6DE"/>
                </a:solidFill>
                <a:latin typeface="Verdana"/>
                <a:cs typeface="Verdana"/>
              </a:rPr>
              <a:t>interpretable</a:t>
            </a:r>
            <a:r>
              <a:rPr sz="1600" spc="-125" dirty="0">
                <a:solidFill>
                  <a:srgbClr val="E0D6DE"/>
                </a:solidFill>
                <a:latin typeface="Verdana"/>
                <a:cs typeface="Verdana"/>
              </a:rPr>
              <a:t> </a:t>
            </a:r>
            <a:r>
              <a:rPr sz="1600" spc="-10" dirty="0">
                <a:solidFill>
                  <a:srgbClr val="E0D6DE"/>
                </a:solidFill>
                <a:latin typeface="Verdana"/>
                <a:cs typeface="Verdana"/>
              </a:rPr>
              <a:t>models.</a:t>
            </a:r>
            <a:endParaRPr sz="160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92B08823-BE18-9415-C432-CE313DDFCCAB}"/>
              </a:ext>
            </a:extLst>
          </p:cNvPr>
          <p:cNvSpPr/>
          <p:nvPr/>
        </p:nvSpPr>
        <p:spPr>
          <a:xfrm>
            <a:off x="0" y="0"/>
            <a:ext cx="11430000" cy="10172699"/>
          </a:xfrm>
          <a:custGeom>
            <a:avLst/>
            <a:gdLst/>
            <a:ahLst/>
            <a:cxnLst/>
            <a:rect l="l" t="t" r="r" b="b"/>
            <a:pathLst>
              <a:path w="11430000" h="10115550">
                <a:moveTo>
                  <a:pt x="11430000" y="0"/>
                </a:moveTo>
                <a:lnTo>
                  <a:pt x="0" y="0"/>
                </a:lnTo>
                <a:lnTo>
                  <a:pt x="0" y="10115550"/>
                </a:lnTo>
                <a:lnTo>
                  <a:pt x="11430000" y="10115550"/>
                </a:lnTo>
                <a:lnTo>
                  <a:pt x="11430000" y="0"/>
                </a:lnTo>
                <a:close/>
              </a:path>
            </a:pathLst>
          </a:custGeom>
          <a:solidFill>
            <a:srgbClr val="07070C"/>
          </a:solidFill>
        </p:spPr>
        <p:txBody>
          <a:bodyPr wrap="square" lIns="0" tIns="0" rIns="0" bIns="0" rtlCol="0"/>
          <a:lstStyle/>
          <a:p>
            <a:endParaRPr dirty="0"/>
          </a:p>
        </p:txBody>
      </p:sp>
      <p:sp>
        <p:nvSpPr>
          <p:cNvPr id="2" name="object 2"/>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07070C"/>
          </a:solidFill>
        </p:spPr>
        <p:txBody>
          <a:bodyPr wrap="square" lIns="0" tIns="0" rIns="0" bIns="0" rtlCol="0"/>
          <a:lstStyle/>
          <a:p>
            <a:endParaRPr dirty="0"/>
          </a:p>
        </p:txBody>
      </p:sp>
      <p:sp>
        <p:nvSpPr>
          <p:cNvPr id="3" name="object 3"/>
          <p:cNvSpPr txBox="1">
            <a:spLocks noGrp="1"/>
          </p:cNvSpPr>
          <p:nvPr>
            <p:ph type="title"/>
          </p:nvPr>
        </p:nvSpPr>
        <p:spPr>
          <a:xfrm>
            <a:off x="587375" y="1187450"/>
            <a:ext cx="9429115" cy="1073150"/>
          </a:xfrm>
          <a:prstGeom prst="rect">
            <a:avLst/>
          </a:prstGeom>
        </p:spPr>
        <p:txBody>
          <a:bodyPr vert="horz" wrap="square" lIns="0" tIns="6350" rIns="0" bIns="0" rtlCol="0">
            <a:spAutoFit/>
          </a:bodyPr>
          <a:lstStyle/>
          <a:p>
            <a:pPr marL="12700" marR="5080">
              <a:lnSpc>
                <a:spcPts val="4200"/>
              </a:lnSpc>
              <a:spcBef>
                <a:spcPts val="50"/>
              </a:spcBef>
            </a:pPr>
            <a:r>
              <a:rPr dirty="0"/>
              <a:t>The</a:t>
            </a:r>
            <a:r>
              <a:rPr spc="-420" dirty="0"/>
              <a:t> </a:t>
            </a:r>
            <a:r>
              <a:rPr spc="60" dirty="0"/>
              <a:t>rise</a:t>
            </a:r>
            <a:r>
              <a:rPr spc="-415" dirty="0"/>
              <a:t> </a:t>
            </a:r>
            <a:r>
              <a:rPr spc="175" dirty="0"/>
              <a:t>of</a:t>
            </a:r>
            <a:r>
              <a:rPr spc="-415" dirty="0"/>
              <a:t> </a:t>
            </a:r>
            <a:r>
              <a:rPr spc="80" dirty="0"/>
              <a:t>machine</a:t>
            </a:r>
            <a:r>
              <a:rPr spc="-415" dirty="0"/>
              <a:t> </a:t>
            </a:r>
            <a:r>
              <a:rPr spc="50" dirty="0"/>
              <a:t>learning</a:t>
            </a:r>
            <a:r>
              <a:rPr spc="-415" dirty="0"/>
              <a:t> </a:t>
            </a:r>
            <a:r>
              <a:rPr spc="90" dirty="0"/>
              <a:t>in</a:t>
            </a:r>
            <a:r>
              <a:rPr spc="-420" dirty="0"/>
              <a:t> </a:t>
            </a:r>
            <a:r>
              <a:rPr spc="114" dirty="0"/>
              <a:t>music</a:t>
            </a:r>
            <a:r>
              <a:rPr spc="-415" dirty="0"/>
              <a:t> </a:t>
            </a:r>
            <a:r>
              <a:rPr spc="60" dirty="0"/>
              <a:t>genre </a:t>
            </a:r>
            <a:r>
              <a:rPr spc="100" dirty="0"/>
              <a:t>classification</a:t>
            </a:r>
          </a:p>
        </p:txBody>
      </p:sp>
      <p:sp>
        <p:nvSpPr>
          <p:cNvPr id="4" name="object 4"/>
          <p:cNvSpPr txBox="1"/>
          <p:nvPr/>
        </p:nvSpPr>
        <p:spPr>
          <a:xfrm>
            <a:off x="559726" y="3028950"/>
            <a:ext cx="3068955" cy="2140009"/>
          </a:xfrm>
          <a:prstGeom prst="rect">
            <a:avLst/>
          </a:prstGeom>
        </p:spPr>
        <p:txBody>
          <a:bodyPr vert="horz" wrap="square" lIns="0" tIns="17145" rIns="0" bIns="0" rtlCol="0">
            <a:spAutoFit/>
          </a:bodyPr>
          <a:lstStyle/>
          <a:p>
            <a:pPr marL="12700">
              <a:lnSpc>
                <a:spcPct val="100000"/>
              </a:lnSpc>
              <a:spcBef>
                <a:spcPts val="135"/>
              </a:spcBef>
            </a:pPr>
            <a:r>
              <a:rPr dirty="0">
                <a:solidFill>
                  <a:srgbClr val="96B7FF"/>
                </a:solidFill>
                <a:latin typeface="Verdana"/>
                <a:cs typeface="Verdana"/>
              </a:rPr>
              <a:t>Increased</a:t>
            </a:r>
            <a:r>
              <a:rPr spc="-10" dirty="0">
                <a:solidFill>
                  <a:srgbClr val="96B7FF"/>
                </a:solidFill>
                <a:latin typeface="Verdana"/>
                <a:cs typeface="Verdana"/>
              </a:rPr>
              <a:t> </a:t>
            </a:r>
            <a:r>
              <a:rPr dirty="0">
                <a:solidFill>
                  <a:srgbClr val="96B7FF"/>
                </a:solidFill>
                <a:latin typeface="Verdana"/>
                <a:cs typeface="Verdana"/>
              </a:rPr>
              <a:t>Data</a:t>
            </a:r>
            <a:r>
              <a:rPr spc="-5" dirty="0">
                <a:solidFill>
                  <a:srgbClr val="96B7FF"/>
                </a:solidFill>
                <a:latin typeface="Verdana"/>
                <a:cs typeface="Verdana"/>
              </a:rPr>
              <a:t> </a:t>
            </a:r>
            <a:r>
              <a:rPr spc="-10" dirty="0">
                <a:solidFill>
                  <a:srgbClr val="96B7FF"/>
                </a:solidFill>
                <a:latin typeface="Verdana"/>
                <a:cs typeface="Verdana"/>
              </a:rPr>
              <a:t>Availability</a:t>
            </a:r>
            <a:endParaRPr dirty="0">
              <a:latin typeface="Verdana"/>
              <a:cs typeface="Verdana"/>
            </a:endParaRPr>
          </a:p>
          <a:p>
            <a:pPr marL="12700" marR="5080">
              <a:lnSpc>
                <a:spcPct val="133100"/>
              </a:lnSpc>
              <a:spcBef>
                <a:spcPts val="1310"/>
              </a:spcBef>
            </a:pPr>
            <a:r>
              <a:rPr sz="1400" dirty="0">
                <a:solidFill>
                  <a:srgbClr val="E0D6DE"/>
                </a:solidFill>
                <a:latin typeface="Arial MT"/>
                <a:cs typeface="Arial MT"/>
              </a:rPr>
              <a:t>The</a:t>
            </a:r>
            <a:r>
              <a:rPr sz="1400" spc="-10" dirty="0">
                <a:solidFill>
                  <a:srgbClr val="E0D6DE"/>
                </a:solidFill>
                <a:latin typeface="Arial MT"/>
                <a:cs typeface="Arial MT"/>
              </a:rPr>
              <a:t> </a:t>
            </a:r>
            <a:r>
              <a:rPr sz="1400" dirty="0">
                <a:solidFill>
                  <a:srgbClr val="E0D6DE"/>
                </a:solidFill>
                <a:latin typeface="Arial MT"/>
                <a:cs typeface="Arial MT"/>
              </a:rPr>
              <a:t>rise</a:t>
            </a:r>
            <a:r>
              <a:rPr sz="1400" spc="-10" dirty="0">
                <a:solidFill>
                  <a:srgbClr val="E0D6DE"/>
                </a:solidFill>
                <a:latin typeface="Arial MT"/>
                <a:cs typeface="Arial MT"/>
              </a:rPr>
              <a:t> </a:t>
            </a:r>
            <a:r>
              <a:rPr sz="1400" spc="55" dirty="0">
                <a:solidFill>
                  <a:srgbClr val="E0D6DE"/>
                </a:solidFill>
                <a:latin typeface="Arial MT"/>
                <a:cs typeface="Arial MT"/>
              </a:rPr>
              <a:t>of</a:t>
            </a:r>
            <a:r>
              <a:rPr sz="1400" spc="-5" dirty="0">
                <a:solidFill>
                  <a:srgbClr val="E0D6DE"/>
                </a:solidFill>
                <a:latin typeface="Arial MT"/>
                <a:cs typeface="Arial MT"/>
              </a:rPr>
              <a:t> </a:t>
            </a:r>
            <a:r>
              <a:rPr sz="1400" spc="55" dirty="0">
                <a:solidFill>
                  <a:srgbClr val="E0D6DE"/>
                </a:solidFill>
                <a:latin typeface="Arial MT"/>
                <a:cs typeface="Arial MT"/>
              </a:rPr>
              <a:t>digital</a:t>
            </a:r>
            <a:r>
              <a:rPr sz="1400" spc="-10" dirty="0">
                <a:solidFill>
                  <a:srgbClr val="E0D6DE"/>
                </a:solidFill>
                <a:latin typeface="Arial MT"/>
                <a:cs typeface="Arial MT"/>
              </a:rPr>
              <a:t> </a:t>
            </a:r>
            <a:r>
              <a:rPr sz="1400" dirty="0">
                <a:solidFill>
                  <a:srgbClr val="E0D6DE"/>
                </a:solidFill>
                <a:latin typeface="Arial MT"/>
                <a:cs typeface="Arial MT"/>
              </a:rPr>
              <a:t>music</a:t>
            </a:r>
            <a:r>
              <a:rPr sz="1400" spc="-5" dirty="0">
                <a:solidFill>
                  <a:srgbClr val="E0D6DE"/>
                </a:solidFill>
                <a:latin typeface="Arial MT"/>
                <a:cs typeface="Arial MT"/>
              </a:rPr>
              <a:t> </a:t>
            </a:r>
            <a:r>
              <a:rPr sz="1400" spc="55" dirty="0">
                <a:solidFill>
                  <a:srgbClr val="E0D6DE"/>
                </a:solidFill>
                <a:latin typeface="Arial MT"/>
                <a:cs typeface="Arial MT"/>
              </a:rPr>
              <a:t>platforms</a:t>
            </a:r>
            <a:r>
              <a:rPr sz="1400" spc="-10" dirty="0">
                <a:solidFill>
                  <a:srgbClr val="E0D6DE"/>
                </a:solidFill>
                <a:latin typeface="Arial MT"/>
                <a:cs typeface="Arial MT"/>
              </a:rPr>
              <a:t> </a:t>
            </a:r>
            <a:r>
              <a:rPr sz="1400" spc="25" dirty="0">
                <a:solidFill>
                  <a:srgbClr val="E0D6DE"/>
                </a:solidFill>
                <a:latin typeface="Arial MT"/>
                <a:cs typeface="Arial MT"/>
              </a:rPr>
              <a:t>and </a:t>
            </a:r>
            <a:r>
              <a:rPr sz="1400" dirty="0">
                <a:solidFill>
                  <a:srgbClr val="E0D6DE"/>
                </a:solidFill>
                <a:latin typeface="Arial MT"/>
                <a:cs typeface="Arial MT"/>
              </a:rPr>
              <a:t>streaming</a:t>
            </a:r>
            <a:r>
              <a:rPr sz="1400" spc="5" dirty="0">
                <a:solidFill>
                  <a:srgbClr val="E0D6DE"/>
                </a:solidFill>
                <a:latin typeface="Arial MT"/>
                <a:cs typeface="Arial MT"/>
              </a:rPr>
              <a:t> </a:t>
            </a:r>
            <a:r>
              <a:rPr sz="1400" dirty="0">
                <a:solidFill>
                  <a:srgbClr val="E0D6DE"/>
                </a:solidFill>
                <a:latin typeface="Arial MT"/>
                <a:cs typeface="Arial MT"/>
              </a:rPr>
              <a:t>services</a:t>
            </a:r>
            <a:r>
              <a:rPr sz="1400" spc="5" dirty="0">
                <a:solidFill>
                  <a:srgbClr val="E0D6DE"/>
                </a:solidFill>
                <a:latin typeface="Arial MT"/>
                <a:cs typeface="Arial MT"/>
              </a:rPr>
              <a:t> </a:t>
            </a:r>
            <a:r>
              <a:rPr sz="1400" spc="50" dirty="0">
                <a:solidFill>
                  <a:srgbClr val="E0D6DE"/>
                </a:solidFill>
                <a:latin typeface="Arial MT"/>
                <a:cs typeface="Arial MT"/>
              </a:rPr>
              <a:t>led</a:t>
            </a:r>
            <a:r>
              <a:rPr sz="1400" spc="5" dirty="0">
                <a:solidFill>
                  <a:srgbClr val="E0D6DE"/>
                </a:solidFill>
                <a:latin typeface="Arial MT"/>
                <a:cs typeface="Arial MT"/>
              </a:rPr>
              <a:t> </a:t>
            </a:r>
            <a:r>
              <a:rPr sz="1400" spc="80" dirty="0">
                <a:solidFill>
                  <a:srgbClr val="E0D6DE"/>
                </a:solidFill>
                <a:latin typeface="Arial MT"/>
                <a:cs typeface="Arial MT"/>
              </a:rPr>
              <a:t>to</a:t>
            </a:r>
            <a:r>
              <a:rPr sz="1400" spc="5" dirty="0">
                <a:solidFill>
                  <a:srgbClr val="E0D6DE"/>
                </a:solidFill>
                <a:latin typeface="Arial MT"/>
                <a:cs typeface="Arial MT"/>
              </a:rPr>
              <a:t> </a:t>
            </a:r>
            <a:r>
              <a:rPr sz="1400" dirty="0">
                <a:solidFill>
                  <a:srgbClr val="E0D6DE"/>
                </a:solidFill>
                <a:latin typeface="Arial MT"/>
                <a:cs typeface="Arial MT"/>
              </a:rPr>
              <a:t>a</a:t>
            </a:r>
            <a:r>
              <a:rPr sz="1400" spc="10" dirty="0">
                <a:solidFill>
                  <a:srgbClr val="E0D6DE"/>
                </a:solidFill>
                <a:latin typeface="Arial MT"/>
                <a:cs typeface="Arial MT"/>
              </a:rPr>
              <a:t> </a:t>
            </a:r>
            <a:r>
              <a:rPr sz="1400" spc="-10" dirty="0">
                <a:solidFill>
                  <a:srgbClr val="E0D6DE"/>
                </a:solidFill>
                <a:latin typeface="Arial MT"/>
                <a:cs typeface="Arial MT"/>
              </a:rPr>
              <a:t>massive </a:t>
            </a:r>
            <a:r>
              <a:rPr sz="1400" spc="55" dirty="0">
                <a:solidFill>
                  <a:srgbClr val="E0D6DE"/>
                </a:solidFill>
                <a:latin typeface="Arial MT"/>
                <a:cs typeface="Arial MT"/>
              </a:rPr>
              <a:t>influx</a:t>
            </a:r>
            <a:r>
              <a:rPr sz="1400" spc="60" dirty="0">
                <a:solidFill>
                  <a:srgbClr val="E0D6DE"/>
                </a:solidFill>
                <a:latin typeface="Arial MT"/>
                <a:cs typeface="Arial MT"/>
              </a:rPr>
              <a:t> </a:t>
            </a:r>
            <a:r>
              <a:rPr sz="1400" spc="55" dirty="0">
                <a:solidFill>
                  <a:srgbClr val="E0D6DE"/>
                </a:solidFill>
                <a:latin typeface="Arial MT"/>
                <a:cs typeface="Arial MT"/>
              </a:rPr>
              <a:t>of</a:t>
            </a:r>
            <a:r>
              <a:rPr sz="1400" spc="65" dirty="0">
                <a:solidFill>
                  <a:srgbClr val="E0D6DE"/>
                </a:solidFill>
                <a:latin typeface="Arial MT"/>
                <a:cs typeface="Arial MT"/>
              </a:rPr>
              <a:t> </a:t>
            </a:r>
            <a:r>
              <a:rPr sz="1400" dirty="0">
                <a:solidFill>
                  <a:srgbClr val="E0D6DE"/>
                </a:solidFill>
                <a:latin typeface="Arial MT"/>
                <a:cs typeface="Arial MT"/>
              </a:rPr>
              <a:t>labeled</a:t>
            </a:r>
            <a:r>
              <a:rPr sz="1400" spc="60" dirty="0">
                <a:solidFill>
                  <a:srgbClr val="E0D6DE"/>
                </a:solidFill>
                <a:latin typeface="Arial MT"/>
                <a:cs typeface="Arial MT"/>
              </a:rPr>
              <a:t> </a:t>
            </a:r>
            <a:r>
              <a:rPr sz="1400" dirty="0">
                <a:solidFill>
                  <a:srgbClr val="E0D6DE"/>
                </a:solidFill>
                <a:latin typeface="Arial MT"/>
                <a:cs typeface="Arial MT"/>
              </a:rPr>
              <a:t>music</a:t>
            </a:r>
            <a:r>
              <a:rPr sz="1400" spc="65" dirty="0">
                <a:solidFill>
                  <a:srgbClr val="E0D6DE"/>
                </a:solidFill>
                <a:latin typeface="Arial MT"/>
                <a:cs typeface="Arial MT"/>
              </a:rPr>
              <a:t> </a:t>
            </a:r>
            <a:r>
              <a:rPr sz="1400" dirty="0">
                <a:solidFill>
                  <a:srgbClr val="E0D6DE"/>
                </a:solidFill>
                <a:latin typeface="Arial MT"/>
                <a:cs typeface="Arial MT"/>
              </a:rPr>
              <a:t>data,</a:t>
            </a:r>
            <a:r>
              <a:rPr sz="1400" spc="60" dirty="0">
                <a:solidFill>
                  <a:srgbClr val="E0D6DE"/>
                </a:solidFill>
                <a:latin typeface="Arial MT"/>
                <a:cs typeface="Arial MT"/>
              </a:rPr>
              <a:t> </a:t>
            </a:r>
            <a:r>
              <a:rPr sz="1400" spc="45" dirty="0">
                <a:solidFill>
                  <a:srgbClr val="E0D6DE"/>
                </a:solidFill>
                <a:latin typeface="Arial MT"/>
                <a:cs typeface="Arial MT"/>
              </a:rPr>
              <a:t>providing </a:t>
            </a:r>
            <a:r>
              <a:rPr sz="1400" spc="55" dirty="0">
                <a:solidFill>
                  <a:srgbClr val="E0D6DE"/>
                </a:solidFill>
                <a:latin typeface="Arial MT"/>
                <a:cs typeface="Arial MT"/>
              </a:rPr>
              <a:t>ample</a:t>
            </a:r>
            <a:r>
              <a:rPr sz="1400" spc="-65" dirty="0">
                <a:solidFill>
                  <a:srgbClr val="E0D6DE"/>
                </a:solidFill>
                <a:latin typeface="Arial MT"/>
                <a:cs typeface="Arial MT"/>
              </a:rPr>
              <a:t> </a:t>
            </a:r>
            <a:r>
              <a:rPr sz="1400" spc="55" dirty="0">
                <a:solidFill>
                  <a:srgbClr val="E0D6DE"/>
                </a:solidFill>
                <a:latin typeface="Arial MT"/>
                <a:cs typeface="Arial MT"/>
              </a:rPr>
              <a:t>training</a:t>
            </a:r>
            <a:r>
              <a:rPr sz="1400" spc="-65" dirty="0">
                <a:solidFill>
                  <a:srgbClr val="E0D6DE"/>
                </a:solidFill>
                <a:latin typeface="Arial MT"/>
                <a:cs typeface="Arial MT"/>
              </a:rPr>
              <a:t> </a:t>
            </a:r>
            <a:r>
              <a:rPr sz="1400" spc="55" dirty="0">
                <a:solidFill>
                  <a:srgbClr val="E0D6DE"/>
                </a:solidFill>
                <a:latin typeface="Arial MT"/>
                <a:cs typeface="Arial MT"/>
              </a:rPr>
              <a:t>material</a:t>
            </a:r>
            <a:r>
              <a:rPr sz="1400" spc="-65" dirty="0">
                <a:solidFill>
                  <a:srgbClr val="E0D6DE"/>
                </a:solidFill>
                <a:latin typeface="Arial MT"/>
                <a:cs typeface="Arial MT"/>
              </a:rPr>
              <a:t> </a:t>
            </a:r>
            <a:r>
              <a:rPr sz="1400" spc="55" dirty="0">
                <a:solidFill>
                  <a:srgbClr val="E0D6DE"/>
                </a:solidFill>
                <a:latin typeface="Arial MT"/>
                <a:cs typeface="Arial MT"/>
              </a:rPr>
              <a:t>for</a:t>
            </a:r>
            <a:r>
              <a:rPr sz="1400" spc="-65" dirty="0">
                <a:solidFill>
                  <a:srgbClr val="E0D6DE"/>
                </a:solidFill>
                <a:latin typeface="Arial MT"/>
                <a:cs typeface="Arial MT"/>
              </a:rPr>
              <a:t> </a:t>
            </a:r>
            <a:r>
              <a:rPr sz="1400" spc="40" dirty="0">
                <a:solidFill>
                  <a:srgbClr val="E0D6DE"/>
                </a:solidFill>
                <a:latin typeface="Arial MT"/>
                <a:cs typeface="Arial MT"/>
              </a:rPr>
              <a:t>machine </a:t>
            </a:r>
            <a:r>
              <a:rPr sz="1400" dirty="0">
                <a:solidFill>
                  <a:srgbClr val="E0D6DE"/>
                </a:solidFill>
                <a:latin typeface="Arial MT"/>
                <a:cs typeface="Arial MT"/>
              </a:rPr>
              <a:t>learning</a:t>
            </a:r>
            <a:r>
              <a:rPr sz="1400" spc="265" dirty="0">
                <a:solidFill>
                  <a:srgbClr val="E0D6DE"/>
                </a:solidFill>
                <a:latin typeface="Arial MT"/>
                <a:cs typeface="Arial MT"/>
              </a:rPr>
              <a:t> </a:t>
            </a:r>
            <a:r>
              <a:rPr sz="1400" spc="-10" dirty="0">
                <a:solidFill>
                  <a:srgbClr val="E0D6DE"/>
                </a:solidFill>
                <a:latin typeface="Arial MT"/>
                <a:cs typeface="Arial MT"/>
              </a:rPr>
              <a:t>algorithms.</a:t>
            </a:r>
            <a:endParaRPr sz="1400" dirty="0">
              <a:latin typeface="Arial MT"/>
              <a:cs typeface="Arial MT"/>
            </a:endParaRPr>
          </a:p>
        </p:txBody>
      </p:sp>
      <p:sp>
        <p:nvSpPr>
          <p:cNvPr id="5" name="object 5"/>
          <p:cNvSpPr txBox="1"/>
          <p:nvPr/>
        </p:nvSpPr>
        <p:spPr>
          <a:xfrm>
            <a:off x="4134890" y="2828257"/>
            <a:ext cx="3256510" cy="2737994"/>
          </a:xfrm>
          <a:prstGeom prst="rect">
            <a:avLst/>
          </a:prstGeom>
        </p:spPr>
        <p:txBody>
          <a:bodyPr vert="horz" wrap="square" lIns="0" tIns="1905" rIns="0" bIns="0" rtlCol="0">
            <a:spAutoFit/>
          </a:bodyPr>
          <a:lstStyle/>
          <a:p>
            <a:pPr marL="12700" marR="165735">
              <a:lnSpc>
                <a:spcPct val="106100"/>
              </a:lnSpc>
              <a:spcBef>
                <a:spcPts val="15"/>
              </a:spcBef>
            </a:pPr>
            <a:r>
              <a:rPr spc="55" dirty="0">
                <a:solidFill>
                  <a:srgbClr val="96B7FF"/>
                </a:solidFill>
                <a:latin typeface="Verdana"/>
                <a:cs typeface="Verdana"/>
              </a:rPr>
              <a:t>Advancements</a:t>
            </a:r>
            <a:r>
              <a:rPr spc="-185" dirty="0">
                <a:solidFill>
                  <a:srgbClr val="96B7FF"/>
                </a:solidFill>
                <a:latin typeface="Verdana"/>
                <a:cs typeface="Verdana"/>
              </a:rPr>
              <a:t> </a:t>
            </a:r>
            <a:r>
              <a:rPr spc="55" dirty="0">
                <a:solidFill>
                  <a:srgbClr val="96B7FF"/>
                </a:solidFill>
                <a:latin typeface="Verdana"/>
                <a:cs typeface="Verdana"/>
              </a:rPr>
              <a:t>in</a:t>
            </a:r>
            <a:r>
              <a:rPr spc="-185" dirty="0">
                <a:solidFill>
                  <a:srgbClr val="96B7FF"/>
                </a:solidFill>
                <a:latin typeface="Verdana"/>
                <a:cs typeface="Verdana"/>
              </a:rPr>
              <a:t> </a:t>
            </a:r>
            <a:r>
              <a:rPr spc="65" dirty="0">
                <a:solidFill>
                  <a:srgbClr val="96B7FF"/>
                </a:solidFill>
                <a:latin typeface="Verdana"/>
                <a:cs typeface="Verdana"/>
              </a:rPr>
              <a:t>Machine </a:t>
            </a:r>
            <a:r>
              <a:rPr dirty="0">
                <a:solidFill>
                  <a:srgbClr val="96B7FF"/>
                </a:solidFill>
                <a:latin typeface="Verdana"/>
                <a:cs typeface="Verdana"/>
              </a:rPr>
              <a:t>Learning</a:t>
            </a:r>
            <a:r>
              <a:rPr spc="90" dirty="0">
                <a:solidFill>
                  <a:srgbClr val="96B7FF"/>
                </a:solidFill>
                <a:latin typeface="Verdana"/>
                <a:cs typeface="Verdana"/>
              </a:rPr>
              <a:t> </a:t>
            </a:r>
            <a:r>
              <a:rPr spc="55" dirty="0">
                <a:solidFill>
                  <a:srgbClr val="96B7FF"/>
                </a:solidFill>
                <a:latin typeface="Verdana"/>
                <a:cs typeface="Verdana"/>
              </a:rPr>
              <a:t>Algorithms</a:t>
            </a:r>
            <a:endParaRPr dirty="0">
              <a:latin typeface="Verdana"/>
              <a:cs typeface="Verdana"/>
            </a:endParaRPr>
          </a:p>
          <a:p>
            <a:pPr marL="12700" marR="5080" algn="just">
              <a:lnSpc>
                <a:spcPct val="133300"/>
              </a:lnSpc>
              <a:spcBef>
                <a:spcPts val="1305"/>
              </a:spcBef>
            </a:pPr>
            <a:r>
              <a:rPr sz="1400" dirty="0">
                <a:solidFill>
                  <a:srgbClr val="E0D6DE"/>
                </a:solidFill>
                <a:latin typeface="Arial MT"/>
                <a:cs typeface="Arial MT"/>
              </a:rPr>
              <a:t>Significant</a:t>
            </a:r>
            <a:r>
              <a:rPr sz="1400" spc="190" dirty="0">
                <a:solidFill>
                  <a:srgbClr val="E0D6DE"/>
                </a:solidFill>
                <a:latin typeface="Arial MT"/>
                <a:cs typeface="Arial MT"/>
              </a:rPr>
              <a:t> </a:t>
            </a:r>
            <a:r>
              <a:rPr sz="1400" dirty="0">
                <a:solidFill>
                  <a:srgbClr val="E0D6DE"/>
                </a:solidFill>
                <a:latin typeface="Arial MT"/>
                <a:cs typeface="Arial MT"/>
              </a:rPr>
              <a:t>advancements</a:t>
            </a:r>
            <a:r>
              <a:rPr sz="1400" spc="195" dirty="0">
                <a:solidFill>
                  <a:srgbClr val="E0D6DE"/>
                </a:solidFill>
                <a:latin typeface="Arial MT"/>
                <a:cs typeface="Arial MT"/>
              </a:rPr>
              <a:t> </a:t>
            </a:r>
            <a:r>
              <a:rPr sz="1400" spc="65" dirty="0">
                <a:solidFill>
                  <a:srgbClr val="E0D6DE"/>
                </a:solidFill>
                <a:latin typeface="Arial MT"/>
                <a:cs typeface="Arial MT"/>
              </a:rPr>
              <a:t>in</a:t>
            </a:r>
            <a:r>
              <a:rPr sz="1400" spc="195" dirty="0">
                <a:solidFill>
                  <a:srgbClr val="E0D6DE"/>
                </a:solidFill>
                <a:latin typeface="Arial MT"/>
                <a:cs typeface="Arial MT"/>
              </a:rPr>
              <a:t> </a:t>
            </a:r>
            <a:r>
              <a:rPr sz="1400" spc="40" dirty="0">
                <a:solidFill>
                  <a:srgbClr val="E0D6DE"/>
                </a:solidFill>
                <a:latin typeface="Arial MT"/>
                <a:cs typeface="Arial MT"/>
              </a:rPr>
              <a:t>machine </a:t>
            </a:r>
            <a:r>
              <a:rPr sz="1400" dirty="0">
                <a:solidFill>
                  <a:srgbClr val="E0D6DE"/>
                </a:solidFill>
                <a:latin typeface="Arial MT"/>
                <a:cs typeface="Arial MT"/>
              </a:rPr>
              <a:t>learning</a:t>
            </a:r>
            <a:r>
              <a:rPr sz="1400" spc="229" dirty="0">
                <a:solidFill>
                  <a:srgbClr val="E0D6DE"/>
                </a:solidFill>
                <a:latin typeface="Arial MT"/>
                <a:cs typeface="Arial MT"/>
              </a:rPr>
              <a:t> </a:t>
            </a:r>
            <a:r>
              <a:rPr sz="1400" dirty="0">
                <a:solidFill>
                  <a:srgbClr val="E0D6DE"/>
                </a:solidFill>
                <a:latin typeface="Arial MT"/>
                <a:cs typeface="Arial MT"/>
              </a:rPr>
              <a:t>algorithms,</a:t>
            </a:r>
            <a:r>
              <a:rPr sz="1400" spc="229" dirty="0">
                <a:solidFill>
                  <a:srgbClr val="E0D6DE"/>
                </a:solidFill>
                <a:latin typeface="Arial MT"/>
                <a:cs typeface="Arial MT"/>
              </a:rPr>
              <a:t> </a:t>
            </a:r>
            <a:r>
              <a:rPr sz="1400" spc="55" dirty="0">
                <a:solidFill>
                  <a:srgbClr val="E0D6DE"/>
                </a:solidFill>
                <a:latin typeface="Arial MT"/>
                <a:cs typeface="Arial MT"/>
              </a:rPr>
              <a:t>particularly</a:t>
            </a:r>
            <a:r>
              <a:rPr sz="1400" spc="229" dirty="0">
                <a:solidFill>
                  <a:srgbClr val="E0D6DE"/>
                </a:solidFill>
                <a:latin typeface="Arial MT"/>
                <a:cs typeface="Arial MT"/>
              </a:rPr>
              <a:t> </a:t>
            </a:r>
            <a:r>
              <a:rPr sz="1400" spc="-20" dirty="0">
                <a:solidFill>
                  <a:srgbClr val="E0D6DE"/>
                </a:solidFill>
                <a:latin typeface="Arial MT"/>
                <a:cs typeface="Arial MT"/>
              </a:rPr>
              <a:t>deep </a:t>
            </a:r>
            <a:r>
              <a:rPr sz="1400" dirty="0">
                <a:solidFill>
                  <a:srgbClr val="E0D6DE"/>
                </a:solidFill>
                <a:latin typeface="Arial MT"/>
                <a:cs typeface="Arial MT"/>
              </a:rPr>
              <a:t>learning,</a:t>
            </a:r>
            <a:r>
              <a:rPr sz="1400" spc="90" dirty="0">
                <a:solidFill>
                  <a:srgbClr val="E0D6DE"/>
                </a:solidFill>
                <a:latin typeface="Arial MT"/>
                <a:cs typeface="Arial MT"/>
              </a:rPr>
              <a:t> </a:t>
            </a:r>
            <a:r>
              <a:rPr sz="1400" dirty="0">
                <a:solidFill>
                  <a:srgbClr val="E0D6DE"/>
                </a:solidFill>
                <a:latin typeface="Arial MT"/>
                <a:cs typeface="Arial MT"/>
              </a:rPr>
              <a:t>enabled</a:t>
            </a:r>
            <a:r>
              <a:rPr sz="1400" spc="95" dirty="0">
                <a:solidFill>
                  <a:srgbClr val="E0D6DE"/>
                </a:solidFill>
                <a:latin typeface="Arial MT"/>
                <a:cs typeface="Arial MT"/>
              </a:rPr>
              <a:t> </a:t>
            </a:r>
            <a:r>
              <a:rPr sz="1400" spc="60" dirty="0">
                <a:solidFill>
                  <a:srgbClr val="E0D6DE"/>
                </a:solidFill>
                <a:latin typeface="Arial MT"/>
                <a:cs typeface="Arial MT"/>
              </a:rPr>
              <a:t>the</a:t>
            </a:r>
            <a:r>
              <a:rPr sz="1400" spc="90" dirty="0">
                <a:solidFill>
                  <a:srgbClr val="E0D6DE"/>
                </a:solidFill>
                <a:latin typeface="Arial MT"/>
                <a:cs typeface="Arial MT"/>
              </a:rPr>
              <a:t> </a:t>
            </a:r>
            <a:r>
              <a:rPr sz="1400" spc="55" dirty="0">
                <a:solidFill>
                  <a:srgbClr val="E0D6DE"/>
                </a:solidFill>
                <a:latin typeface="Arial MT"/>
                <a:cs typeface="Arial MT"/>
              </a:rPr>
              <a:t>development</a:t>
            </a:r>
            <a:r>
              <a:rPr sz="1400" spc="95" dirty="0">
                <a:solidFill>
                  <a:srgbClr val="E0D6DE"/>
                </a:solidFill>
                <a:latin typeface="Arial MT"/>
                <a:cs typeface="Arial MT"/>
              </a:rPr>
              <a:t> </a:t>
            </a:r>
            <a:r>
              <a:rPr sz="1400" spc="30" dirty="0">
                <a:solidFill>
                  <a:srgbClr val="E0D6DE"/>
                </a:solidFill>
                <a:latin typeface="Arial MT"/>
                <a:cs typeface="Arial MT"/>
              </a:rPr>
              <a:t>of </a:t>
            </a:r>
            <a:r>
              <a:rPr sz="1400" spc="55" dirty="0">
                <a:solidFill>
                  <a:srgbClr val="E0D6DE"/>
                </a:solidFill>
                <a:latin typeface="Arial MT"/>
                <a:cs typeface="Arial MT"/>
              </a:rPr>
              <a:t>more</a:t>
            </a:r>
            <a:r>
              <a:rPr sz="1400" spc="105" dirty="0">
                <a:solidFill>
                  <a:srgbClr val="E0D6DE"/>
                </a:solidFill>
                <a:latin typeface="Arial MT"/>
                <a:cs typeface="Arial MT"/>
              </a:rPr>
              <a:t> </a:t>
            </a:r>
            <a:r>
              <a:rPr sz="1400" dirty="0">
                <a:solidFill>
                  <a:srgbClr val="E0D6DE"/>
                </a:solidFill>
                <a:latin typeface="Arial MT"/>
                <a:cs typeface="Arial MT"/>
              </a:rPr>
              <a:t>sophisticated</a:t>
            </a:r>
            <a:r>
              <a:rPr sz="1400" spc="110" dirty="0">
                <a:solidFill>
                  <a:srgbClr val="E0D6DE"/>
                </a:solidFill>
                <a:latin typeface="Arial MT"/>
                <a:cs typeface="Arial MT"/>
              </a:rPr>
              <a:t> </a:t>
            </a:r>
            <a:r>
              <a:rPr sz="1400" spc="50" dirty="0">
                <a:solidFill>
                  <a:srgbClr val="E0D6DE"/>
                </a:solidFill>
                <a:latin typeface="Arial MT"/>
                <a:cs typeface="Arial MT"/>
              </a:rPr>
              <a:t>models</a:t>
            </a:r>
            <a:r>
              <a:rPr sz="1400" spc="110" dirty="0">
                <a:solidFill>
                  <a:srgbClr val="E0D6DE"/>
                </a:solidFill>
                <a:latin typeface="Arial MT"/>
                <a:cs typeface="Arial MT"/>
              </a:rPr>
              <a:t> </a:t>
            </a:r>
            <a:r>
              <a:rPr sz="1400" dirty="0">
                <a:solidFill>
                  <a:srgbClr val="E0D6DE"/>
                </a:solidFill>
                <a:latin typeface="Arial MT"/>
                <a:cs typeface="Arial MT"/>
              </a:rPr>
              <a:t>capable</a:t>
            </a:r>
            <a:r>
              <a:rPr sz="1400" spc="110" dirty="0">
                <a:solidFill>
                  <a:srgbClr val="E0D6DE"/>
                </a:solidFill>
                <a:latin typeface="Arial MT"/>
                <a:cs typeface="Arial MT"/>
              </a:rPr>
              <a:t> </a:t>
            </a:r>
            <a:r>
              <a:rPr sz="1400" spc="30" dirty="0">
                <a:solidFill>
                  <a:srgbClr val="E0D6DE"/>
                </a:solidFill>
                <a:latin typeface="Arial MT"/>
                <a:cs typeface="Arial MT"/>
              </a:rPr>
              <a:t>of </a:t>
            </a:r>
            <a:r>
              <a:rPr sz="1400" spc="50" dirty="0">
                <a:solidFill>
                  <a:srgbClr val="E0D6DE"/>
                </a:solidFill>
                <a:latin typeface="Arial MT"/>
                <a:cs typeface="Arial MT"/>
              </a:rPr>
              <a:t>capturing</a:t>
            </a:r>
            <a:r>
              <a:rPr sz="1400" spc="75" dirty="0">
                <a:solidFill>
                  <a:srgbClr val="E0D6DE"/>
                </a:solidFill>
                <a:latin typeface="Arial MT"/>
                <a:cs typeface="Arial MT"/>
              </a:rPr>
              <a:t> </a:t>
            </a:r>
            <a:r>
              <a:rPr sz="1400" dirty="0">
                <a:solidFill>
                  <a:srgbClr val="E0D6DE"/>
                </a:solidFill>
                <a:latin typeface="Arial MT"/>
                <a:cs typeface="Arial MT"/>
              </a:rPr>
              <a:t>complex</a:t>
            </a:r>
            <a:r>
              <a:rPr sz="1400" spc="80" dirty="0">
                <a:solidFill>
                  <a:srgbClr val="E0D6DE"/>
                </a:solidFill>
                <a:latin typeface="Arial MT"/>
                <a:cs typeface="Arial MT"/>
              </a:rPr>
              <a:t> </a:t>
            </a:r>
            <a:r>
              <a:rPr sz="1400" dirty="0">
                <a:solidFill>
                  <a:srgbClr val="E0D6DE"/>
                </a:solidFill>
                <a:latin typeface="Arial MT"/>
                <a:cs typeface="Arial MT"/>
              </a:rPr>
              <a:t>patterns</a:t>
            </a:r>
            <a:r>
              <a:rPr sz="1400" spc="80" dirty="0">
                <a:solidFill>
                  <a:srgbClr val="E0D6DE"/>
                </a:solidFill>
                <a:latin typeface="Arial MT"/>
                <a:cs typeface="Arial MT"/>
              </a:rPr>
              <a:t> </a:t>
            </a:r>
            <a:r>
              <a:rPr sz="1400" spc="65" dirty="0">
                <a:solidFill>
                  <a:srgbClr val="E0D6DE"/>
                </a:solidFill>
                <a:latin typeface="Arial MT"/>
                <a:cs typeface="Arial MT"/>
              </a:rPr>
              <a:t>in</a:t>
            </a:r>
            <a:r>
              <a:rPr sz="1400" spc="75" dirty="0">
                <a:solidFill>
                  <a:srgbClr val="E0D6DE"/>
                </a:solidFill>
                <a:latin typeface="Arial MT"/>
                <a:cs typeface="Arial MT"/>
              </a:rPr>
              <a:t> </a:t>
            </a:r>
            <a:r>
              <a:rPr sz="1400" spc="-10" dirty="0">
                <a:solidFill>
                  <a:srgbClr val="E0D6DE"/>
                </a:solidFill>
                <a:latin typeface="Arial MT"/>
                <a:cs typeface="Arial MT"/>
              </a:rPr>
              <a:t>musical data.</a:t>
            </a:r>
            <a:endParaRPr sz="1400" dirty="0">
              <a:latin typeface="Arial MT"/>
              <a:cs typeface="Arial MT"/>
            </a:endParaRPr>
          </a:p>
        </p:txBody>
      </p:sp>
      <p:sp>
        <p:nvSpPr>
          <p:cNvPr id="6" name="object 6"/>
          <p:cNvSpPr txBox="1"/>
          <p:nvPr/>
        </p:nvSpPr>
        <p:spPr>
          <a:xfrm>
            <a:off x="7741629" y="3169602"/>
            <a:ext cx="3128645" cy="2444387"/>
          </a:xfrm>
          <a:prstGeom prst="rect">
            <a:avLst/>
          </a:prstGeom>
        </p:spPr>
        <p:txBody>
          <a:bodyPr vert="horz" wrap="square" lIns="0" tIns="1905" rIns="0" bIns="0" rtlCol="0">
            <a:spAutoFit/>
          </a:bodyPr>
          <a:lstStyle/>
          <a:p>
            <a:pPr marL="12700" marR="5080">
              <a:lnSpc>
                <a:spcPct val="106100"/>
              </a:lnSpc>
              <a:spcBef>
                <a:spcPts val="15"/>
              </a:spcBef>
            </a:pPr>
            <a:r>
              <a:rPr dirty="0">
                <a:solidFill>
                  <a:srgbClr val="96B7FF"/>
                </a:solidFill>
                <a:latin typeface="Verdana"/>
                <a:cs typeface="Verdana"/>
              </a:rPr>
              <a:t>Improved</a:t>
            </a:r>
            <a:r>
              <a:rPr spc="-15" dirty="0">
                <a:solidFill>
                  <a:srgbClr val="96B7FF"/>
                </a:solidFill>
                <a:latin typeface="Verdana"/>
                <a:cs typeface="Verdana"/>
              </a:rPr>
              <a:t> </a:t>
            </a:r>
            <a:r>
              <a:rPr dirty="0">
                <a:solidFill>
                  <a:srgbClr val="96B7FF"/>
                </a:solidFill>
                <a:latin typeface="Verdana"/>
                <a:cs typeface="Verdana"/>
              </a:rPr>
              <a:t>Feature</a:t>
            </a:r>
            <a:r>
              <a:rPr spc="-15" dirty="0">
                <a:solidFill>
                  <a:srgbClr val="96B7FF"/>
                </a:solidFill>
                <a:latin typeface="Verdana"/>
                <a:cs typeface="Verdana"/>
              </a:rPr>
              <a:t> </a:t>
            </a:r>
            <a:r>
              <a:rPr spc="-10" dirty="0">
                <a:solidFill>
                  <a:srgbClr val="96B7FF"/>
                </a:solidFill>
                <a:latin typeface="Verdana"/>
                <a:cs typeface="Verdana"/>
              </a:rPr>
              <a:t>Extraction </a:t>
            </a:r>
            <a:r>
              <a:rPr spc="40" dirty="0">
                <a:solidFill>
                  <a:srgbClr val="96B7FF"/>
                </a:solidFill>
                <a:latin typeface="Verdana"/>
                <a:cs typeface="Verdana"/>
              </a:rPr>
              <a:t>Techniques</a:t>
            </a:r>
            <a:endParaRPr dirty="0">
              <a:latin typeface="Verdana"/>
              <a:cs typeface="Verdana"/>
            </a:endParaRPr>
          </a:p>
          <a:p>
            <a:pPr marL="12700" marR="40640">
              <a:lnSpc>
                <a:spcPct val="133300"/>
              </a:lnSpc>
              <a:spcBef>
                <a:spcPts val="1305"/>
              </a:spcBef>
            </a:pPr>
            <a:r>
              <a:rPr sz="1400" dirty="0">
                <a:solidFill>
                  <a:srgbClr val="E0D6DE"/>
                </a:solidFill>
                <a:latin typeface="Arial MT"/>
                <a:cs typeface="Arial MT"/>
              </a:rPr>
              <a:t>Developments</a:t>
            </a:r>
            <a:r>
              <a:rPr sz="1400" spc="85" dirty="0">
                <a:solidFill>
                  <a:srgbClr val="E0D6DE"/>
                </a:solidFill>
                <a:latin typeface="Arial MT"/>
                <a:cs typeface="Arial MT"/>
              </a:rPr>
              <a:t> </a:t>
            </a:r>
            <a:r>
              <a:rPr sz="1400" spc="65" dirty="0">
                <a:solidFill>
                  <a:srgbClr val="E0D6DE"/>
                </a:solidFill>
                <a:latin typeface="Arial MT"/>
                <a:cs typeface="Arial MT"/>
              </a:rPr>
              <a:t>in</a:t>
            </a:r>
            <a:r>
              <a:rPr sz="1400" spc="85" dirty="0">
                <a:solidFill>
                  <a:srgbClr val="E0D6DE"/>
                </a:solidFill>
                <a:latin typeface="Arial MT"/>
                <a:cs typeface="Arial MT"/>
              </a:rPr>
              <a:t> </a:t>
            </a:r>
            <a:r>
              <a:rPr sz="1400" spc="55" dirty="0">
                <a:solidFill>
                  <a:srgbClr val="E0D6DE"/>
                </a:solidFill>
                <a:latin typeface="Arial MT"/>
                <a:cs typeface="Arial MT"/>
              </a:rPr>
              <a:t>audio</a:t>
            </a:r>
            <a:r>
              <a:rPr sz="1400" spc="85" dirty="0">
                <a:solidFill>
                  <a:srgbClr val="E0D6DE"/>
                </a:solidFill>
                <a:latin typeface="Arial MT"/>
                <a:cs typeface="Arial MT"/>
              </a:rPr>
              <a:t> </a:t>
            </a:r>
            <a:r>
              <a:rPr sz="1400" spc="-10" dirty="0">
                <a:solidFill>
                  <a:srgbClr val="E0D6DE"/>
                </a:solidFill>
                <a:latin typeface="Arial MT"/>
                <a:cs typeface="Arial MT"/>
              </a:rPr>
              <a:t>processing </a:t>
            </a:r>
            <a:r>
              <a:rPr sz="1400" dirty="0">
                <a:solidFill>
                  <a:srgbClr val="E0D6DE"/>
                </a:solidFill>
                <a:latin typeface="Arial MT"/>
                <a:cs typeface="Arial MT"/>
              </a:rPr>
              <a:t>techniques,</a:t>
            </a:r>
            <a:r>
              <a:rPr sz="1400" spc="114" dirty="0">
                <a:solidFill>
                  <a:srgbClr val="E0D6DE"/>
                </a:solidFill>
                <a:latin typeface="Arial MT"/>
                <a:cs typeface="Arial MT"/>
              </a:rPr>
              <a:t> </a:t>
            </a:r>
            <a:r>
              <a:rPr sz="1400" dirty="0">
                <a:solidFill>
                  <a:srgbClr val="E0D6DE"/>
                </a:solidFill>
                <a:latin typeface="Arial MT"/>
                <a:cs typeface="Arial MT"/>
              </a:rPr>
              <a:t>such</a:t>
            </a:r>
            <a:r>
              <a:rPr sz="1400" spc="114" dirty="0">
                <a:solidFill>
                  <a:srgbClr val="E0D6DE"/>
                </a:solidFill>
                <a:latin typeface="Arial MT"/>
                <a:cs typeface="Arial MT"/>
              </a:rPr>
              <a:t> </a:t>
            </a:r>
            <a:r>
              <a:rPr sz="1400" spc="-30" dirty="0">
                <a:solidFill>
                  <a:srgbClr val="E0D6DE"/>
                </a:solidFill>
                <a:latin typeface="Arial MT"/>
                <a:cs typeface="Arial MT"/>
              </a:rPr>
              <a:t>as</a:t>
            </a:r>
            <a:r>
              <a:rPr sz="1400" spc="120" dirty="0">
                <a:solidFill>
                  <a:srgbClr val="E0D6DE"/>
                </a:solidFill>
                <a:latin typeface="Arial MT"/>
                <a:cs typeface="Arial MT"/>
              </a:rPr>
              <a:t> </a:t>
            </a:r>
            <a:r>
              <a:rPr sz="1400" spc="60" dirty="0">
                <a:solidFill>
                  <a:srgbClr val="E0D6DE"/>
                </a:solidFill>
                <a:latin typeface="Arial MT"/>
                <a:cs typeface="Arial MT"/>
              </a:rPr>
              <a:t>the</a:t>
            </a:r>
            <a:r>
              <a:rPr sz="1400" spc="114" dirty="0">
                <a:solidFill>
                  <a:srgbClr val="E0D6DE"/>
                </a:solidFill>
                <a:latin typeface="Arial MT"/>
                <a:cs typeface="Arial MT"/>
              </a:rPr>
              <a:t> </a:t>
            </a:r>
            <a:r>
              <a:rPr sz="1400" dirty="0">
                <a:solidFill>
                  <a:srgbClr val="E0D6DE"/>
                </a:solidFill>
                <a:latin typeface="Arial MT"/>
                <a:cs typeface="Arial MT"/>
              </a:rPr>
              <a:t>extraction</a:t>
            </a:r>
            <a:r>
              <a:rPr sz="1400" spc="120" dirty="0">
                <a:solidFill>
                  <a:srgbClr val="E0D6DE"/>
                </a:solidFill>
                <a:latin typeface="Arial MT"/>
                <a:cs typeface="Arial MT"/>
              </a:rPr>
              <a:t> </a:t>
            </a:r>
            <a:r>
              <a:rPr sz="1400" spc="30" dirty="0">
                <a:solidFill>
                  <a:srgbClr val="E0D6DE"/>
                </a:solidFill>
                <a:latin typeface="Arial MT"/>
                <a:cs typeface="Arial MT"/>
              </a:rPr>
              <a:t>of </a:t>
            </a:r>
            <a:r>
              <a:rPr sz="1400" dirty="0">
                <a:solidFill>
                  <a:srgbClr val="E0D6DE"/>
                </a:solidFill>
                <a:latin typeface="Arial MT"/>
                <a:cs typeface="Arial MT"/>
              </a:rPr>
              <a:t>spectrograms</a:t>
            </a:r>
            <a:r>
              <a:rPr sz="1400" spc="190" dirty="0">
                <a:solidFill>
                  <a:srgbClr val="E0D6DE"/>
                </a:solidFill>
                <a:latin typeface="Arial MT"/>
                <a:cs typeface="Arial MT"/>
              </a:rPr>
              <a:t> </a:t>
            </a:r>
            <a:r>
              <a:rPr sz="1400" spc="50" dirty="0">
                <a:solidFill>
                  <a:srgbClr val="E0D6DE"/>
                </a:solidFill>
                <a:latin typeface="Arial MT"/>
                <a:cs typeface="Arial MT"/>
              </a:rPr>
              <a:t>and</a:t>
            </a:r>
            <a:r>
              <a:rPr sz="1400" spc="190" dirty="0">
                <a:solidFill>
                  <a:srgbClr val="E0D6DE"/>
                </a:solidFill>
                <a:latin typeface="Arial MT"/>
                <a:cs typeface="Arial MT"/>
              </a:rPr>
              <a:t> </a:t>
            </a:r>
            <a:r>
              <a:rPr sz="1400" dirty="0">
                <a:solidFill>
                  <a:srgbClr val="E0D6DE"/>
                </a:solidFill>
                <a:latin typeface="Arial MT"/>
                <a:cs typeface="Arial MT"/>
              </a:rPr>
              <a:t>Mel-</a:t>
            </a:r>
            <a:r>
              <a:rPr sz="1400" spc="-10" dirty="0">
                <a:solidFill>
                  <a:srgbClr val="E0D6DE"/>
                </a:solidFill>
                <a:latin typeface="Arial MT"/>
                <a:cs typeface="Arial MT"/>
              </a:rPr>
              <a:t>frequency </a:t>
            </a:r>
            <a:r>
              <a:rPr sz="1400" dirty="0">
                <a:solidFill>
                  <a:srgbClr val="E0D6DE"/>
                </a:solidFill>
                <a:latin typeface="Arial MT"/>
                <a:cs typeface="Arial MT"/>
              </a:rPr>
              <a:t>cepstral</a:t>
            </a:r>
            <a:r>
              <a:rPr sz="1400" spc="145" dirty="0">
                <a:solidFill>
                  <a:srgbClr val="E0D6DE"/>
                </a:solidFill>
                <a:latin typeface="Arial MT"/>
                <a:cs typeface="Arial MT"/>
              </a:rPr>
              <a:t> </a:t>
            </a:r>
            <a:r>
              <a:rPr sz="1400" dirty="0">
                <a:solidFill>
                  <a:srgbClr val="E0D6DE"/>
                </a:solidFill>
                <a:latin typeface="Arial MT"/>
                <a:cs typeface="Arial MT"/>
              </a:rPr>
              <a:t>coefficients</a:t>
            </a:r>
            <a:r>
              <a:rPr sz="1400" spc="150" dirty="0">
                <a:solidFill>
                  <a:srgbClr val="E0D6DE"/>
                </a:solidFill>
                <a:latin typeface="Arial MT"/>
                <a:cs typeface="Arial MT"/>
              </a:rPr>
              <a:t> </a:t>
            </a:r>
            <a:r>
              <a:rPr sz="1400" spc="-65" dirty="0">
                <a:solidFill>
                  <a:srgbClr val="E0D6DE"/>
                </a:solidFill>
                <a:latin typeface="Arial MT"/>
                <a:cs typeface="Arial MT"/>
              </a:rPr>
              <a:t>(MFCCs),</a:t>
            </a:r>
            <a:r>
              <a:rPr sz="1400" spc="150" dirty="0">
                <a:solidFill>
                  <a:srgbClr val="E0D6DE"/>
                </a:solidFill>
                <a:latin typeface="Arial MT"/>
                <a:cs typeface="Arial MT"/>
              </a:rPr>
              <a:t> </a:t>
            </a:r>
            <a:r>
              <a:rPr sz="1400" spc="45" dirty="0">
                <a:solidFill>
                  <a:srgbClr val="E0D6DE"/>
                </a:solidFill>
                <a:latin typeface="Arial MT"/>
                <a:cs typeface="Arial MT"/>
              </a:rPr>
              <a:t>provided </a:t>
            </a:r>
            <a:r>
              <a:rPr sz="1400" dirty="0">
                <a:solidFill>
                  <a:srgbClr val="E0D6DE"/>
                </a:solidFill>
                <a:latin typeface="Arial MT"/>
                <a:cs typeface="Arial MT"/>
              </a:rPr>
              <a:t>richer</a:t>
            </a:r>
            <a:r>
              <a:rPr sz="1400" spc="-5" dirty="0">
                <a:solidFill>
                  <a:srgbClr val="E0D6DE"/>
                </a:solidFill>
                <a:latin typeface="Arial MT"/>
                <a:cs typeface="Arial MT"/>
              </a:rPr>
              <a:t> </a:t>
            </a:r>
            <a:r>
              <a:rPr sz="1400" spc="50" dirty="0">
                <a:solidFill>
                  <a:srgbClr val="E0D6DE"/>
                </a:solidFill>
                <a:latin typeface="Arial MT"/>
                <a:cs typeface="Arial MT"/>
              </a:rPr>
              <a:t>and</a:t>
            </a:r>
            <a:r>
              <a:rPr sz="1400" dirty="0">
                <a:solidFill>
                  <a:srgbClr val="E0D6DE"/>
                </a:solidFill>
                <a:latin typeface="Arial MT"/>
                <a:cs typeface="Arial MT"/>
              </a:rPr>
              <a:t> </a:t>
            </a:r>
            <a:r>
              <a:rPr sz="1400" spc="55" dirty="0">
                <a:solidFill>
                  <a:srgbClr val="E0D6DE"/>
                </a:solidFill>
                <a:latin typeface="Arial MT"/>
                <a:cs typeface="Arial MT"/>
              </a:rPr>
              <a:t>more</a:t>
            </a:r>
            <a:r>
              <a:rPr sz="1400" dirty="0">
                <a:solidFill>
                  <a:srgbClr val="E0D6DE"/>
                </a:solidFill>
                <a:latin typeface="Arial MT"/>
                <a:cs typeface="Arial MT"/>
              </a:rPr>
              <a:t> </a:t>
            </a:r>
            <a:r>
              <a:rPr sz="1400" spc="55" dirty="0">
                <a:solidFill>
                  <a:srgbClr val="E0D6DE"/>
                </a:solidFill>
                <a:latin typeface="Arial MT"/>
                <a:cs typeface="Arial MT"/>
              </a:rPr>
              <a:t>informative</a:t>
            </a:r>
            <a:r>
              <a:rPr sz="1400" spc="-5" dirty="0">
                <a:solidFill>
                  <a:srgbClr val="E0D6DE"/>
                </a:solidFill>
                <a:latin typeface="Arial MT"/>
                <a:cs typeface="Arial MT"/>
              </a:rPr>
              <a:t> </a:t>
            </a:r>
            <a:r>
              <a:rPr sz="1400" spc="-10" dirty="0">
                <a:solidFill>
                  <a:srgbClr val="E0D6DE"/>
                </a:solidFill>
                <a:latin typeface="Arial MT"/>
                <a:cs typeface="Arial MT"/>
              </a:rPr>
              <a:t>features </a:t>
            </a:r>
            <a:r>
              <a:rPr sz="1400" spc="55" dirty="0">
                <a:solidFill>
                  <a:srgbClr val="E0D6DE"/>
                </a:solidFill>
                <a:latin typeface="Arial MT"/>
                <a:cs typeface="Arial MT"/>
              </a:rPr>
              <a:t>for</a:t>
            </a:r>
            <a:r>
              <a:rPr sz="1400" spc="40" dirty="0">
                <a:solidFill>
                  <a:srgbClr val="E0D6DE"/>
                </a:solidFill>
                <a:latin typeface="Arial MT"/>
                <a:cs typeface="Arial MT"/>
              </a:rPr>
              <a:t> </a:t>
            </a:r>
            <a:r>
              <a:rPr sz="1400" spc="50" dirty="0">
                <a:solidFill>
                  <a:srgbClr val="E0D6DE"/>
                </a:solidFill>
                <a:latin typeface="Arial MT"/>
                <a:cs typeface="Arial MT"/>
              </a:rPr>
              <a:t>machine</a:t>
            </a:r>
            <a:r>
              <a:rPr sz="1400" spc="45" dirty="0">
                <a:solidFill>
                  <a:srgbClr val="E0D6DE"/>
                </a:solidFill>
                <a:latin typeface="Arial MT"/>
                <a:cs typeface="Arial MT"/>
              </a:rPr>
              <a:t> </a:t>
            </a:r>
            <a:r>
              <a:rPr sz="1400" dirty="0">
                <a:solidFill>
                  <a:srgbClr val="E0D6DE"/>
                </a:solidFill>
                <a:latin typeface="Arial MT"/>
                <a:cs typeface="Arial MT"/>
              </a:rPr>
              <a:t>learning</a:t>
            </a:r>
            <a:r>
              <a:rPr sz="1400" spc="45" dirty="0">
                <a:solidFill>
                  <a:srgbClr val="E0D6DE"/>
                </a:solidFill>
                <a:latin typeface="Arial MT"/>
                <a:cs typeface="Arial MT"/>
              </a:rPr>
              <a:t> </a:t>
            </a:r>
            <a:r>
              <a:rPr sz="1400" spc="-10" dirty="0">
                <a:solidFill>
                  <a:srgbClr val="E0D6DE"/>
                </a:solidFill>
                <a:latin typeface="Arial MT"/>
                <a:cs typeface="Arial MT"/>
              </a:rPr>
              <a:t>models.</a:t>
            </a:r>
            <a:endParaRPr sz="1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1430000" cy="10172700"/>
          </a:xfrm>
          <a:custGeom>
            <a:avLst/>
            <a:gdLst/>
            <a:ahLst/>
            <a:cxnLst/>
            <a:rect l="l" t="t" r="r" b="b"/>
            <a:pathLst>
              <a:path w="11430000" h="10172700">
                <a:moveTo>
                  <a:pt x="11430000" y="0"/>
                </a:moveTo>
                <a:lnTo>
                  <a:pt x="0" y="0"/>
                </a:lnTo>
                <a:lnTo>
                  <a:pt x="0" y="10172700"/>
                </a:lnTo>
                <a:lnTo>
                  <a:pt x="11430000" y="10172700"/>
                </a:lnTo>
                <a:lnTo>
                  <a:pt x="11430000" y="0"/>
                </a:lnTo>
                <a:close/>
              </a:path>
            </a:pathLst>
          </a:custGeom>
          <a:solidFill>
            <a:srgbClr val="07070C"/>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4286250" cy="10171176"/>
          </a:xfrm>
          <a:prstGeom prst="rect">
            <a:avLst/>
          </a:prstGeom>
        </p:spPr>
      </p:pic>
      <p:sp>
        <p:nvSpPr>
          <p:cNvPr id="4" name="object 4"/>
          <p:cNvSpPr txBox="1">
            <a:spLocks noGrp="1"/>
          </p:cNvSpPr>
          <p:nvPr>
            <p:ph type="title"/>
          </p:nvPr>
        </p:nvSpPr>
        <p:spPr>
          <a:xfrm>
            <a:off x="4873625" y="444500"/>
            <a:ext cx="5736590" cy="1073150"/>
          </a:xfrm>
          <a:prstGeom prst="rect">
            <a:avLst/>
          </a:prstGeom>
        </p:spPr>
        <p:txBody>
          <a:bodyPr vert="horz" wrap="square" lIns="0" tIns="6350" rIns="0" bIns="0" rtlCol="0">
            <a:spAutoFit/>
          </a:bodyPr>
          <a:lstStyle/>
          <a:p>
            <a:pPr marL="12700" marR="5080">
              <a:lnSpc>
                <a:spcPts val="4200"/>
              </a:lnSpc>
              <a:spcBef>
                <a:spcPts val="50"/>
              </a:spcBef>
            </a:pPr>
            <a:r>
              <a:rPr dirty="0"/>
              <a:t>Feature</a:t>
            </a:r>
            <a:r>
              <a:rPr spc="-345" dirty="0"/>
              <a:t> </a:t>
            </a:r>
            <a:r>
              <a:rPr spc="80" dirty="0"/>
              <a:t>engineering</a:t>
            </a:r>
            <a:r>
              <a:rPr spc="-340" dirty="0"/>
              <a:t> </a:t>
            </a:r>
            <a:r>
              <a:rPr spc="70" dirty="0"/>
              <a:t>for </a:t>
            </a:r>
            <a:r>
              <a:rPr spc="114" dirty="0"/>
              <a:t>music</a:t>
            </a:r>
            <a:r>
              <a:rPr spc="-420" dirty="0"/>
              <a:t> </a:t>
            </a:r>
            <a:r>
              <a:rPr spc="70" dirty="0"/>
              <a:t>genre</a:t>
            </a:r>
            <a:r>
              <a:rPr spc="-415" dirty="0"/>
              <a:t> </a:t>
            </a:r>
            <a:r>
              <a:rPr spc="100" dirty="0"/>
              <a:t>classification</a:t>
            </a:r>
          </a:p>
        </p:txBody>
      </p:sp>
      <p:sp>
        <p:nvSpPr>
          <p:cNvPr id="5" name="object 5"/>
          <p:cNvSpPr/>
          <p:nvPr/>
        </p:nvSpPr>
        <p:spPr>
          <a:xfrm>
            <a:off x="4891087" y="1804987"/>
            <a:ext cx="5934075" cy="7886700"/>
          </a:xfrm>
          <a:custGeom>
            <a:avLst/>
            <a:gdLst/>
            <a:ahLst/>
            <a:cxnLst/>
            <a:rect l="l" t="t" r="r" b="b"/>
            <a:pathLst>
              <a:path w="5934075" h="7886700">
                <a:moveTo>
                  <a:pt x="0" y="7870030"/>
                </a:moveTo>
                <a:lnTo>
                  <a:pt x="0" y="16662"/>
                </a:lnTo>
                <a:lnTo>
                  <a:pt x="0" y="14465"/>
                </a:lnTo>
                <a:lnTo>
                  <a:pt x="419" y="12331"/>
                </a:lnTo>
                <a:lnTo>
                  <a:pt x="1270" y="10287"/>
                </a:lnTo>
                <a:lnTo>
                  <a:pt x="2108" y="8255"/>
                </a:lnTo>
                <a:lnTo>
                  <a:pt x="3314" y="6438"/>
                </a:lnTo>
                <a:lnTo>
                  <a:pt x="4876" y="4876"/>
                </a:lnTo>
                <a:lnTo>
                  <a:pt x="6438" y="3314"/>
                </a:lnTo>
                <a:lnTo>
                  <a:pt x="8242" y="2108"/>
                </a:lnTo>
                <a:lnTo>
                  <a:pt x="10287" y="1270"/>
                </a:lnTo>
                <a:lnTo>
                  <a:pt x="12331" y="419"/>
                </a:lnTo>
                <a:lnTo>
                  <a:pt x="14452" y="0"/>
                </a:lnTo>
                <a:lnTo>
                  <a:pt x="16675" y="0"/>
                </a:lnTo>
                <a:lnTo>
                  <a:pt x="5917412" y="0"/>
                </a:lnTo>
                <a:lnTo>
                  <a:pt x="5919622" y="0"/>
                </a:lnTo>
                <a:lnTo>
                  <a:pt x="5921743" y="419"/>
                </a:lnTo>
                <a:lnTo>
                  <a:pt x="5923788" y="1270"/>
                </a:lnTo>
                <a:lnTo>
                  <a:pt x="5925820" y="2108"/>
                </a:lnTo>
                <a:lnTo>
                  <a:pt x="5934075" y="14465"/>
                </a:lnTo>
                <a:lnTo>
                  <a:pt x="5934075" y="16662"/>
                </a:lnTo>
                <a:lnTo>
                  <a:pt x="5934075" y="7870030"/>
                </a:lnTo>
                <a:lnTo>
                  <a:pt x="5934075" y="7872237"/>
                </a:lnTo>
                <a:lnTo>
                  <a:pt x="5933643" y="7874365"/>
                </a:lnTo>
                <a:lnTo>
                  <a:pt x="5919622" y="7886698"/>
                </a:lnTo>
                <a:lnTo>
                  <a:pt x="5917412" y="7886698"/>
                </a:lnTo>
                <a:lnTo>
                  <a:pt x="16675" y="7886698"/>
                </a:lnTo>
                <a:lnTo>
                  <a:pt x="14452" y="7886698"/>
                </a:lnTo>
                <a:lnTo>
                  <a:pt x="12331" y="7886277"/>
                </a:lnTo>
                <a:lnTo>
                  <a:pt x="10287" y="7885428"/>
                </a:lnTo>
                <a:lnTo>
                  <a:pt x="8242" y="7884585"/>
                </a:lnTo>
                <a:lnTo>
                  <a:pt x="6438" y="7883380"/>
                </a:lnTo>
                <a:lnTo>
                  <a:pt x="4876" y="7881816"/>
                </a:lnTo>
                <a:lnTo>
                  <a:pt x="3314" y="7880254"/>
                </a:lnTo>
                <a:lnTo>
                  <a:pt x="2108" y="7878448"/>
                </a:lnTo>
                <a:lnTo>
                  <a:pt x="1270" y="7876410"/>
                </a:lnTo>
                <a:lnTo>
                  <a:pt x="419" y="7874365"/>
                </a:lnTo>
                <a:lnTo>
                  <a:pt x="0" y="7872237"/>
                </a:lnTo>
                <a:lnTo>
                  <a:pt x="0" y="7870030"/>
                </a:lnTo>
                <a:close/>
              </a:path>
            </a:pathLst>
          </a:custGeom>
          <a:ln w="9525">
            <a:solidFill>
              <a:srgbClr val="FFFFFF"/>
            </a:solidFill>
          </a:ln>
        </p:spPr>
        <p:txBody>
          <a:bodyPr wrap="square" lIns="0" tIns="0" rIns="0" bIns="0" rtlCol="0"/>
          <a:lstStyle/>
          <a:p>
            <a:endParaRPr/>
          </a:p>
        </p:txBody>
      </p:sp>
      <p:graphicFrame>
        <p:nvGraphicFramePr>
          <p:cNvPr id="6" name="object 6"/>
          <p:cNvGraphicFramePr>
            <a:graphicFrameLocks noGrp="1"/>
          </p:cNvGraphicFramePr>
          <p:nvPr>
            <p:extLst>
              <p:ext uri="{D42A27DB-BD31-4B8C-83A1-F6EECF244321}">
                <p14:modId xmlns:p14="http://schemas.microsoft.com/office/powerpoint/2010/main" val="2372039042"/>
              </p:ext>
            </p:extLst>
          </p:nvPr>
        </p:nvGraphicFramePr>
        <p:xfrm>
          <a:off x="4895850" y="1809750"/>
          <a:ext cx="6153150" cy="7876540"/>
        </p:xfrm>
        <a:graphic>
          <a:graphicData uri="http://schemas.openxmlformats.org/drawingml/2006/table">
            <a:tbl>
              <a:tblPr firstRow="1" bandRow="1">
                <a:tableStyleId>{2D5ABB26-0587-4C30-8999-92F81FD0307C}</a:tableStyleId>
              </a:tblPr>
              <a:tblGrid>
                <a:gridCol w="3081522">
                  <a:extLst>
                    <a:ext uri="{9D8B030D-6E8A-4147-A177-3AD203B41FA5}">
                      <a16:colId xmlns:a16="http://schemas.microsoft.com/office/drawing/2014/main" xmlns="" val="20000"/>
                    </a:ext>
                  </a:extLst>
                </a:gridCol>
                <a:gridCol w="3071628">
                  <a:extLst>
                    <a:ext uri="{9D8B030D-6E8A-4147-A177-3AD203B41FA5}">
                      <a16:colId xmlns:a16="http://schemas.microsoft.com/office/drawing/2014/main" xmlns="" val="20001"/>
                    </a:ext>
                  </a:extLst>
                </a:gridCol>
              </a:tblGrid>
              <a:tr h="495300">
                <a:tc>
                  <a:txBody>
                    <a:bodyPr/>
                    <a:lstStyle/>
                    <a:p>
                      <a:pPr marL="170815">
                        <a:lnSpc>
                          <a:spcPct val="100000"/>
                        </a:lnSpc>
                        <a:spcBef>
                          <a:spcPts val="1200"/>
                        </a:spcBef>
                      </a:pPr>
                      <a:r>
                        <a:rPr sz="1350" spc="-10" dirty="0">
                          <a:solidFill>
                            <a:srgbClr val="E0D6DE"/>
                          </a:solidFill>
                          <a:latin typeface="Arial MT"/>
                          <a:cs typeface="Arial MT"/>
                        </a:rPr>
                        <a:t>Feature</a:t>
                      </a:r>
                      <a:endParaRPr sz="1350">
                        <a:latin typeface="Arial MT"/>
                        <a:cs typeface="Arial MT"/>
                      </a:endParaRPr>
                    </a:p>
                  </a:txBody>
                  <a:tcPr marL="0" marR="0" marT="152400" marB="0">
                    <a:lnR w="9525">
                      <a:solidFill>
                        <a:srgbClr val="07070C"/>
                      </a:solidFill>
                      <a:prstDash val="solid"/>
                    </a:lnR>
                    <a:solidFill>
                      <a:srgbClr val="FFFFFF">
                        <a:alpha val="3919"/>
                      </a:srgbClr>
                    </a:solidFill>
                  </a:tcPr>
                </a:tc>
                <a:tc>
                  <a:txBody>
                    <a:bodyPr/>
                    <a:lstStyle/>
                    <a:p>
                      <a:pPr marL="171450">
                        <a:lnSpc>
                          <a:spcPct val="100000"/>
                        </a:lnSpc>
                        <a:spcBef>
                          <a:spcPts val="1200"/>
                        </a:spcBef>
                      </a:pPr>
                      <a:r>
                        <a:rPr sz="1350" spc="-10" dirty="0">
                          <a:solidFill>
                            <a:srgbClr val="E0D6DE"/>
                          </a:solidFill>
                          <a:latin typeface="Arial MT"/>
                          <a:cs typeface="Arial MT"/>
                        </a:rPr>
                        <a:t>Description</a:t>
                      </a:r>
                      <a:endParaRPr sz="1350">
                        <a:latin typeface="Arial MT"/>
                        <a:cs typeface="Arial MT"/>
                      </a:endParaRPr>
                    </a:p>
                  </a:txBody>
                  <a:tcPr marL="0" marR="0" marT="152400" marB="0">
                    <a:lnL w="9525">
                      <a:solidFill>
                        <a:srgbClr val="07070C"/>
                      </a:solidFill>
                      <a:prstDash val="solid"/>
                    </a:lnL>
                    <a:solidFill>
                      <a:srgbClr val="FFFFFF">
                        <a:alpha val="3919"/>
                      </a:srgbClr>
                    </a:solidFill>
                  </a:tcPr>
                </a:tc>
                <a:extLst>
                  <a:ext uri="{0D108BD9-81ED-4DB2-BD59-A6C34878D82A}">
                    <a16:rowId xmlns:a16="http://schemas.microsoft.com/office/drawing/2014/main" xmlns="" val="10000"/>
                  </a:ext>
                </a:extLst>
              </a:tr>
              <a:tr h="1047750">
                <a:tc>
                  <a:txBody>
                    <a:bodyPr/>
                    <a:lstStyle/>
                    <a:p>
                      <a:pPr marL="170815">
                        <a:lnSpc>
                          <a:spcPct val="100000"/>
                        </a:lnSpc>
                        <a:spcBef>
                          <a:spcPts val="1200"/>
                        </a:spcBef>
                      </a:pPr>
                      <a:r>
                        <a:rPr sz="1350" spc="-10" dirty="0">
                          <a:solidFill>
                            <a:srgbClr val="E0D6DE"/>
                          </a:solidFill>
                          <a:latin typeface="Arial MT"/>
                          <a:cs typeface="Arial MT"/>
                        </a:rPr>
                        <a:t>Tempo</a:t>
                      </a:r>
                      <a:endParaRPr sz="1350">
                        <a:latin typeface="Arial MT"/>
                        <a:cs typeface="Arial MT"/>
                      </a:endParaRPr>
                    </a:p>
                  </a:txBody>
                  <a:tcPr marL="0" marR="0" marT="152400" marB="0">
                    <a:lnR w="9525">
                      <a:solidFill>
                        <a:srgbClr val="07070C"/>
                      </a:solidFill>
                      <a:prstDash val="solid"/>
                    </a:lnR>
                    <a:solidFill>
                      <a:srgbClr val="000000">
                        <a:alpha val="3919"/>
                      </a:srgbClr>
                    </a:solidFill>
                  </a:tcPr>
                </a:tc>
                <a:tc>
                  <a:txBody>
                    <a:bodyPr/>
                    <a:lstStyle/>
                    <a:p>
                      <a:pPr marL="171450" marR="404495">
                        <a:lnSpc>
                          <a:spcPct val="134300"/>
                        </a:lnSpc>
                        <a:spcBef>
                          <a:spcPts val="645"/>
                        </a:spcBef>
                      </a:pPr>
                      <a:r>
                        <a:rPr sz="1350" dirty="0">
                          <a:solidFill>
                            <a:srgbClr val="E0D6DE"/>
                          </a:solidFill>
                          <a:latin typeface="Arial MT"/>
                          <a:cs typeface="Arial MT"/>
                        </a:rPr>
                        <a:t>The</a:t>
                      </a:r>
                      <a:r>
                        <a:rPr sz="1350" spc="-35" dirty="0">
                          <a:solidFill>
                            <a:srgbClr val="E0D6DE"/>
                          </a:solidFill>
                          <a:latin typeface="Arial MT"/>
                          <a:cs typeface="Arial MT"/>
                        </a:rPr>
                        <a:t> </a:t>
                      </a:r>
                      <a:r>
                        <a:rPr sz="1350" dirty="0">
                          <a:solidFill>
                            <a:srgbClr val="E0D6DE"/>
                          </a:solidFill>
                          <a:latin typeface="Arial MT"/>
                          <a:cs typeface="Arial MT"/>
                        </a:rPr>
                        <a:t>speed</a:t>
                      </a:r>
                      <a:r>
                        <a:rPr sz="1350" spc="-35" dirty="0">
                          <a:solidFill>
                            <a:srgbClr val="E0D6DE"/>
                          </a:solidFill>
                          <a:latin typeface="Arial MT"/>
                          <a:cs typeface="Arial MT"/>
                        </a:rPr>
                        <a:t> </a:t>
                      </a:r>
                      <a:r>
                        <a:rPr sz="1350" spc="55" dirty="0">
                          <a:solidFill>
                            <a:srgbClr val="E0D6DE"/>
                          </a:solidFill>
                          <a:latin typeface="Arial MT"/>
                          <a:cs typeface="Arial MT"/>
                        </a:rPr>
                        <a:t>of</a:t>
                      </a:r>
                      <a:r>
                        <a:rPr sz="1350" spc="-35" dirty="0">
                          <a:solidFill>
                            <a:srgbClr val="E0D6DE"/>
                          </a:solidFill>
                          <a:latin typeface="Arial MT"/>
                          <a:cs typeface="Arial MT"/>
                        </a:rPr>
                        <a:t> </a:t>
                      </a:r>
                      <a:r>
                        <a:rPr sz="1350" spc="60" dirty="0">
                          <a:solidFill>
                            <a:srgbClr val="E0D6DE"/>
                          </a:solidFill>
                          <a:latin typeface="Arial MT"/>
                          <a:cs typeface="Arial MT"/>
                        </a:rPr>
                        <a:t>the</a:t>
                      </a:r>
                      <a:r>
                        <a:rPr sz="1350" spc="-35" dirty="0">
                          <a:solidFill>
                            <a:srgbClr val="E0D6DE"/>
                          </a:solidFill>
                          <a:latin typeface="Arial MT"/>
                          <a:cs typeface="Arial MT"/>
                        </a:rPr>
                        <a:t> </a:t>
                      </a:r>
                      <a:r>
                        <a:rPr sz="1350" spc="-10" dirty="0">
                          <a:solidFill>
                            <a:srgbClr val="E0D6DE"/>
                          </a:solidFill>
                          <a:latin typeface="Arial MT"/>
                          <a:cs typeface="Arial MT"/>
                        </a:rPr>
                        <a:t>music, </a:t>
                      </a:r>
                      <a:r>
                        <a:rPr sz="1350" dirty="0">
                          <a:solidFill>
                            <a:srgbClr val="E0D6DE"/>
                          </a:solidFill>
                          <a:latin typeface="Arial MT"/>
                          <a:cs typeface="Arial MT"/>
                        </a:rPr>
                        <a:t>measured</a:t>
                      </a:r>
                      <a:r>
                        <a:rPr sz="1350" spc="10" dirty="0">
                          <a:solidFill>
                            <a:srgbClr val="E0D6DE"/>
                          </a:solidFill>
                          <a:latin typeface="Arial MT"/>
                          <a:cs typeface="Arial MT"/>
                        </a:rPr>
                        <a:t> </a:t>
                      </a:r>
                      <a:r>
                        <a:rPr sz="1350" spc="65" dirty="0">
                          <a:solidFill>
                            <a:srgbClr val="E0D6DE"/>
                          </a:solidFill>
                          <a:latin typeface="Arial MT"/>
                          <a:cs typeface="Arial MT"/>
                        </a:rPr>
                        <a:t>in</a:t>
                      </a:r>
                      <a:r>
                        <a:rPr sz="1350" spc="10" dirty="0">
                          <a:solidFill>
                            <a:srgbClr val="E0D6DE"/>
                          </a:solidFill>
                          <a:latin typeface="Arial MT"/>
                          <a:cs typeface="Arial MT"/>
                        </a:rPr>
                        <a:t> </a:t>
                      </a:r>
                      <a:r>
                        <a:rPr sz="1350" dirty="0">
                          <a:solidFill>
                            <a:srgbClr val="E0D6DE"/>
                          </a:solidFill>
                          <a:latin typeface="Arial MT"/>
                          <a:cs typeface="Arial MT"/>
                        </a:rPr>
                        <a:t>beats</a:t>
                      </a:r>
                      <a:r>
                        <a:rPr sz="1350" spc="15" dirty="0">
                          <a:solidFill>
                            <a:srgbClr val="E0D6DE"/>
                          </a:solidFill>
                          <a:latin typeface="Arial MT"/>
                          <a:cs typeface="Arial MT"/>
                        </a:rPr>
                        <a:t> </a:t>
                      </a:r>
                      <a:r>
                        <a:rPr sz="1350" spc="50" dirty="0">
                          <a:solidFill>
                            <a:srgbClr val="E0D6DE"/>
                          </a:solidFill>
                          <a:latin typeface="Arial MT"/>
                          <a:cs typeface="Arial MT"/>
                        </a:rPr>
                        <a:t>per</a:t>
                      </a:r>
                      <a:r>
                        <a:rPr sz="1350" spc="10" dirty="0">
                          <a:solidFill>
                            <a:srgbClr val="E0D6DE"/>
                          </a:solidFill>
                          <a:latin typeface="Arial MT"/>
                          <a:cs typeface="Arial MT"/>
                        </a:rPr>
                        <a:t> </a:t>
                      </a:r>
                      <a:r>
                        <a:rPr sz="1350" spc="60" dirty="0">
                          <a:solidFill>
                            <a:srgbClr val="E0D6DE"/>
                          </a:solidFill>
                          <a:latin typeface="Arial MT"/>
                          <a:cs typeface="Arial MT"/>
                        </a:rPr>
                        <a:t>minute </a:t>
                      </a:r>
                      <a:r>
                        <a:rPr sz="1350" spc="-10" dirty="0">
                          <a:solidFill>
                            <a:srgbClr val="E0D6DE"/>
                          </a:solidFill>
                          <a:latin typeface="Arial MT"/>
                          <a:cs typeface="Arial MT"/>
                        </a:rPr>
                        <a:t>(BPM)</a:t>
                      </a:r>
                      <a:endParaRPr sz="1350">
                        <a:latin typeface="Arial MT"/>
                        <a:cs typeface="Arial MT"/>
                      </a:endParaRPr>
                    </a:p>
                  </a:txBody>
                  <a:tcPr marL="0" marR="0" marT="81915" marB="0">
                    <a:lnL w="9525">
                      <a:solidFill>
                        <a:srgbClr val="07070C"/>
                      </a:solidFill>
                      <a:prstDash val="solid"/>
                    </a:lnL>
                    <a:solidFill>
                      <a:srgbClr val="000000">
                        <a:alpha val="3919"/>
                      </a:srgbClr>
                    </a:solidFill>
                  </a:tcPr>
                </a:tc>
                <a:extLst>
                  <a:ext uri="{0D108BD9-81ED-4DB2-BD59-A6C34878D82A}">
                    <a16:rowId xmlns:a16="http://schemas.microsoft.com/office/drawing/2014/main" xmlns="" val="10001"/>
                  </a:ext>
                </a:extLst>
              </a:tr>
              <a:tr h="1047750">
                <a:tc>
                  <a:txBody>
                    <a:bodyPr/>
                    <a:lstStyle/>
                    <a:p>
                      <a:pPr marL="170815">
                        <a:lnSpc>
                          <a:spcPct val="100000"/>
                        </a:lnSpc>
                        <a:spcBef>
                          <a:spcPts val="1200"/>
                        </a:spcBef>
                      </a:pPr>
                      <a:r>
                        <a:rPr sz="1350" spc="-10" dirty="0">
                          <a:solidFill>
                            <a:srgbClr val="E0D6DE"/>
                          </a:solidFill>
                          <a:latin typeface="Arial MT"/>
                          <a:cs typeface="Arial MT"/>
                        </a:rPr>
                        <a:t>Rhythm</a:t>
                      </a:r>
                      <a:endParaRPr sz="1350">
                        <a:latin typeface="Arial MT"/>
                        <a:cs typeface="Arial MT"/>
                      </a:endParaRPr>
                    </a:p>
                  </a:txBody>
                  <a:tcPr marL="0" marR="0" marT="152400" marB="0">
                    <a:lnR w="9525">
                      <a:solidFill>
                        <a:srgbClr val="07070C"/>
                      </a:solidFill>
                      <a:prstDash val="solid"/>
                    </a:lnR>
                    <a:solidFill>
                      <a:srgbClr val="FFFFFF">
                        <a:alpha val="3919"/>
                      </a:srgbClr>
                    </a:solidFill>
                  </a:tcPr>
                </a:tc>
                <a:tc>
                  <a:txBody>
                    <a:bodyPr/>
                    <a:lstStyle/>
                    <a:p>
                      <a:pPr marL="171450" marR="367030">
                        <a:lnSpc>
                          <a:spcPct val="134300"/>
                        </a:lnSpc>
                        <a:spcBef>
                          <a:spcPts val="645"/>
                        </a:spcBef>
                      </a:pPr>
                      <a:r>
                        <a:rPr sz="1350" dirty="0">
                          <a:solidFill>
                            <a:srgbClr val="E0D6DE"/>
                          </a:solidFill>
                          <a:latin typeface="Arial MT"/>
                          <a:cs typeface="Arial MT"/>
                        </a:rPr>
                        <a:t>The</a:t>
                      </a:r>
                      <a:r>
                        <a:rPr sz="1350" spc="-30" dirty="0">
                          <a:solidFill>
                            <a:srgbClr val="E0D6DE"/>
                          </a:solidFill>
                          <a:latin typeface="Arial MT"/>
                          <a:cs typeface="Arial MT"/>
                        </a:rPr>
                        <a:t> </a:t>
                      </a:r>
                      <a:r>
                        <a:rPr sz="1350" spc="50" dirty="0">
                          <a:solidFill>
                            <a:srgbClr val="E0D6DE"/>
                          </a:solidFill>
                          <a:latin typeface="Arial MT"/>
                          <a:cs typeface="Arial MT"/>
                        </a:rPr>
                        <a:t>pattern</a:t>
                      </a:r>
                      <a:r>
                        <a:rPr sz="1350" spc="-30" dirty="0">
                          <a:solidFill>
                            <a:srgbClr val="E0D6DE"/>
                          </a:solidFill>
                          <a:latin typeface="Arial MT"/>
                          <a:cs typeface="Arial MT"/>
                        </a:rPr>
                        <a:t> </a:t>
                      </a:r>
                      <a:r>
                        <a:rPr sz="1350" spc="55" dirty="0">
                          <a:solidFill>
                            <a:srgbClr val="E0D6DE"/>
                          </a:solidFill>
                          <a:latin typeface="Arial MT"/>
                          <a:cs typeface="Arial MT"/>
                        </a:rPr>
                        <a:t>of</a:t>
                      </a:r>
                      <a:r>
                        <a:rPr sz="1350" spc="-30" dirty="0">
                          <a:solidFill>
                            <a:srgbClr val="E0D6DE"/>
                          </a:solidFill>
                          <a:latin typeface="Arial MT"/>
                          <a:cs typeface="Arial MT"/>
                        </a:rPr>
                        <a:t> </a:t>
                      </a:r>
                      <a:r>
                        <a:rPr sz="1350" dirty="0">
                          <a:solidFill>
                            <a:srgbClr val="E0D6DE"/>
                          </a:solidFill>
                          <a:latin typeface="Arial MT"/>
                          <a:cs typeface="Arial MT"/>
                        </a:rPr>
                        <a:t>notes</a:t>
                      </a:r>
                      <a:r>
                        <a:rPr sz="1350" spc="-25" dirty="0">
                          <a:solidFill>
                            <a:srgbClr val="E0D6DE"/>
                          </a:solidFill>
                          <a:latin typeface="Arial MT"/>
                          <a:cs typeface="Arial MT"/>
                        </a:rPr>
                        <a:t> </a:t>
                      </a:r>
                      <a:r>
                        <a:rPr sz="1350" spc="50" dirty="0">
                          <a:solidFill>
                            <a:srgbClr val="E0D6DE"/>
                          </a:solidFill>
                          <a:latin typeface="Arial MT"/>
                          <a:cs typeface="Arial MT"/>
                        </a:rPr>
                        <a:t>and</a:t>
                      </a:r>
                      <a:r>
                        <a:rPr sz="1350" spc="-30" dirty="0">
                          <a:solidFill>
                            <a:srgbClr val="E0D6DE"/>
                          </a:solidFill>
                          <a:latin typeface="Arial MT"/>
                          <a:cs typeface="Arial MT"/>
                        </a:rPr>
                        <a:t> </a:t>
                      </a:r>
                      <a:r>
                        <a:rPr sz="1350" spc="-10" dirty="0">
                          <a:solidFill>
                            <a:srgbClr val="E0D6DE"/>
                          </a:solidFill>
                          <a:latin typeface="Arial MT"/>
                          <a:cs typeface="Arial MT"/>
                        </a:rPr>
                        <a:t>rests, </a:t>
                      </a:r>
                      <a:r>
                        <a:rPr sz="1350" spc="55" dirty="0">
                          <a:solidFill>
                            <a:srgbClr val="E0D6DE"/>
                          </a:solidFill>
                          <a:latin typeface="Arial MT"/>
                          <a:cs typeface="Arial MT"/>
                        </a:rPr>
                        <a:t>including</a:t>
                      </a:r>
                      <a:r>
                        <a:rPr sz="1350" spc="-55" dirty="0">
                          <a:solidFill>
                            <a:srgbClr val="E0D6DE"/>
                          </a:solidFill>
                          <a:latin typeface="Arial MT"/>
                          <a:cs typeface="Arial MT"/>
                        </a:rPr>
                        <a:t> </a:t>
                      </a:r>
                      <a:r>
                        <a:rPr sz="1350" spc="60" dirty="0">
                          <a:solidFill>
                            <a:srgbClr val="E0D6DE"/>
                          </a:solidFill>
                          <a:latin typeface="Arial MT"/>
                          <a:cs typeface="Arial MT"/>
                        </a:rPr>
                        <a:t>the</a:t>
                      </a:r>
                      <a:r>
                        <a:rPr sz="1350" spc="-55" dirty="0">
                          <a:solidFill>
                            <a:srgbClr val="E0D6DE"/>
                          </a:solidFill>
                          <a:latin typeface="Arial MT"/>
                          <a:cs typeface="Arial MT"/>
                        </a:rPr>
                        <a:t> </a:t>
                      </a:r>
                      <a:r>
                        <a:rPr sz="1350" spc="75" dirty="0">
                          <a:solidFill>
                            <a:srgbClr val="E0D6DE"/>
                          </a:solidFill>
                          <a:latin typeface="Arial MT"/>
                          <a:cs typeface="Arial MT"/>
                        </a:rPr>
                        <a:t>timing</a:t>
                      </a:r>
                      <a:r>
                        <a:rPr sz="1350" spc="-55" dirty="0">
                          <a:solidFill>
                            <a:srgbClr val="E0D6DE"/>
                          </a:solidFill>
                          <a:latin typeface="Arial MT"/>
                          <a:cs typeface="Arial MT"/>
                        </a:rPr>
                        <a:t> </a:t>
                      </a:r>
                      <a:r>
                        <a:rPr sz="1350" spc="25" dirty="0">
                          <a:solidFill>
                            <a:srgbClr val="E0D6DE"/>
                          </a:solidFill>
                          <a:latin typeface="Arial MT"/>
                          <a:cs typeface="Arial MT"/>
                        </a:rPr>
                        <a:t>and </a:t>
                      </a:r>
                      <a:r>
                        <a:rPr sz="1350" spc="60" dirty="0">
                          <a:solidFill>
                            <a:srgbClr val="E0D6DE"/>
                          </a:solidFill>
                          <a:latin typeface="Arial MT"/>
                          <a:cs typeface="Arial MT"/>
                        </a:rPr>
                        <a:t>duration</a:t>
                      </a:r>
                      <a:r>
                        <a:rPr sz="1350" spc="15" dirty="0">
                          <a:solidFill>
                            <a:srgbClr val="E0D6DE"/>
                          </a:solidFill>
                          <a:latin typeface="Arial MT"/>
                          <a:cs typeface="Arial MT"/>
                        </a:rPr>
                        <a:t> </a:t>
                      </a:r>
                      <a:r>
                        <a:rPr sz="1350" spc="55" dirty="0">
                          <a:solidFill>
                            <a:srgbClr val="E0D6DE"/>
                          </a:solidFill>
                          <a:latin typeface="Arial MT"/>
                          <a:cs typeface="Arial MT"/>
                        </a:rPr>
                        <a:t>of</a:t>
                      </a:r>
                      <a:r>
                        <a:rPr sz="1350" spc="20" dirty="0">
                          <a:solidFill>
                            <a:srgbClr val="E0D6DE"/>
                          </a:solidFill>
                          <a:latin typeface="Arial MT"/>
                          <a:cs typeface="Arial MT"/>
                        </a:rPr>
                        <a:t> </a:t>
                      </a:r>
                      <a:r>
                        <a:rPr sz="1350" dirty="0">
                          <a:solidFill>
                            <a:srgbClr val="E0D6DE"/>
                          </a:solidFill>
                          <a:latin typeface="Arial MT"/>
                          <a:cs typeface="Arial MT"/>
                        </a:rPr>
                        <a:t>musical</a:t>
                      </a:r>
                      <a:r>
                        <a:rPr sz="1350" spc="15" dirty="0">
                          <a:solidFill>
                            <a:srgbClr val="E0D6DE"/>
                          </a:solidFill>
                          <a:latin typeface="Arial MT"/>
                          <a:cs typeface="Arial MT"/>
                        </a:rPr>
                        <a:t> </a:t>
                      </a:r>
                      <a:r>
                        <a:rPr sz="1350" spc="-10" dirty="0">
                          <a:solidFill>
                            <a:srgbClr val="E0D6DE"/>
                          </a:solidFill>
                          <a:latin typeface="Arial MT"/>
                          <a:cs typeface="Arial MT"/>
                        </a:rPr>
                        <a:t>events</a:t>
                      </a:r>
                      <a:endParaRPr sz="1350">
                        <a:latin typeface="Arial MT"/>
                        <a:cs typeface="Arial MT"/>
                      </a:endParaRPr>
                    </a:p>
                  </a:txBody>
                  <a:tcPr marL="0" marR="0" marT="81915" marB="0">
                    <a:lnL w="9525">
                      <a:solidFill>
                        <a:srgbClr val="07070C"/>
                      </a:solidFill>
                      <a:prstDash val="solid"/>
                    </a:lnL>
                    <a:solidFill>
                      <a:srgbClr val="FFFFFF">
                        <a:alpha val="3919"/>
                      </a:srgbClr>
                    </a:solidFill>
                  </a:tcPr>
                </a:tc>
                <a:extLst>
                  <a:ext uri="{0D108BD9-81ED-4DB2-BD59-A6C34878D82A}">
                    <a16:rowId xmlns:a16="http://schemas.microsoft.com/office/drawing/2014/main" xmlns="" val="10002"/>
                  </a:ext>
                </a:extLst>
              </a:tr>
              <a:tr h="1876425">
                <a:tc>
                  <a:txBody>
                    <a:bodyPr/>
                    <a:lstStyle/>
                    <a:p>
                      <a:pPr marL="170815">
                        <a:lnSpc>
                          <a:spcPct val="100000"/>
                        </a:lnSpc>
                        <a:spcBef>
                          <a:spcPts val="1200"/>
                        </a:spcBef>
                      </a:pPr>
                      <a:r>
                        <a:rPr sz="1350" spc="-10" dirty="0">
                          <a:solidFill>
                            <a:srgbClr val="E0D6DE"/>
                          </a:solidFill>
                          <a:latin typeface="Arial MT"/>
                          <a:cs typeface="Arial MT"/>
                        </a:rPr>
                        <a:t>Timbre</a:t>
                      </a:r>
                      <a:endParaRPr sz="1350">
                        <a:latin typeface="Arial MT"/>
                        <a:cs typeface="Arial MT"/>
                      </a:endParaRPr>
                    </a:p>
                  </a:txBody>
                  <a:tcPr marL="0" marR="0" marT="152400" marB="0">
                    <a:lnR w="9525">
                      <a:solidFill>
                        <a:srgbClr val="07070C"/>
                      </a:solidFill>
                      <a:prstDash val="solid"/>
                    </a:lnR>
                    <a:solidFill>
                      <a:srgbClr val="000000">
                        <a:alpha val="3919"/>
                      </a:srgbClr>
                    </a:solidFill>
                  </a:tcPr>
                </a:tc>
                <a:tc>
                  <a:txBody>
                    <a:bodyPr/>
                    <a:lstStyle/>
                    <a:p>
                      <a:pPr marL="171450" marR="489584">
                        <a:lnSpc>
                          <a:spcPct val="133300"/>
                        </a:lnSpc>
                        <a:spcBef>
                          <a:spcPts val="660"/>
                        </a:spcBef>
                      </a:pPr>
                      <a:r>
                        <a:rPr sz="1350" dirty="0">
                          <a:solidFill>
                            <a:srgbClr val="E0D6DE"/>
                          </a:solidFill>
                          <a:latin typeface="Arial MT"/>
                          <a:cs typeface="Arial MT"/>
                        </a:rPr>
                        <a:t>The</a:t>
                      </a:r>
                      <a:r>
                        <a:rPr sz="1350" spc="90" dirty="0">
                          <a:solidFill>
                            <a:srgbClr val="E0D6DE"/>
                          </a:solidFill>
                          <a:latin typeface="Arial MT"/>
                          <a:cs typeface="Arial MT"/>
                        </a:rPr>
                        <a:t> </a:t>
                      </a:r>
                      <a:r>
                        <a:rPr sz="1350" spc="50" dirty="0">
                          <a:solidFill>
                            <a:srgbClr val="E0D6DE"/>
                          </a:solidFill>
                          <a:latin typeface="Arial MT"/>
                          <a:cs typeface="Arial MT"/>
                        </a:rPr>
                        <a:t>unique</a:t>
                      </a:r>
                      <a:r>
                        <a:rPr sz="1350" spc="95" dirty="0">
                          <a:solidFill>
                            <a:srgbClr val="E0D6DE"/>
                          </a:solidFill>
                          <a:latin typeface="Arial MT"/>
                          <a:cs typeface="Arial MT"/>
                        </a:rPr>
                        <a:t> </a:t>
                      </a:r>
                      <a:r>
                        <a:rPr sz="1350" dirty="0">
                          <a:solidFill>
                            <a:srgbClr val="E0D6DE"/>
                          </a:solidFill>
                          <a:latin typeface="Arial MT"/>
                          <a:cs typeface="Arial MT"/>
                        </a:rPr>
                        <a:t>sonic</a:t>
                      </a:r>
                      <a:r>
                        <a:rPr sz="1350" spc="95" dirty="0">
                          <a:solidFill>
                            <a:srgbClr val="E0D6DE"/>
                          </a:solidFill>
                          <a:latin typeface="Arial MT"/>
                          <a:cs typeface="Arial MT"/>
                        </a:rPr>
                        <a:t> </a:t>
                      </a:r>
                      <a:r>
                        <a:rPr sz="1350" dirty="0">
                          <a:solidFill>
                            <a:srgbClr val="E0D6DE"/>
                          </a:solidFill>
                          <a:latin typeface="Arial MT"/>
                          <a:cs typeface="Arial MT"/>
                        </a:rPr>
                        <a:t>qualities</a:t>
                      </a:r>
                      <a:r>
                        <a:rPr sz="1350" spc="90" dirty="0">
                          <a:solidFill>
                            <a:srgbClr val="E0D6DE"/>
                          </a:solidFill>
                          <a:latin typeface="Arial MT"/>
                          <a:cs typeface="Arial MT"/>
                        </a:rPr>
                        <a:t> </a:t>
                      </a:r>
                      <a:r>
                        <a:rPr sz="1350" spc="30" dirty="0">
                          <a:solidFill>
                            <a:srgbClr val="E0D6DE"/>
                          </a:solidFill>
                          <a:latin typeface="Arial MT"/>
                          <a:cs typeface="Arial MT"/>
                        </a:rPr>
                        <a:t>of </a:t>
                      </a:r>
                      <a:r>
                        <a:rPr sz="1350" spc="50" dirty="0">
                          <a:solidFill>
                            <a:srgbClr val="E0D6DE"/>
                          </a:solidFill>
                          <a:latin typeface="Arial MT"/>
                          <a:cs typeface="Arial MT"/>
                        </a:rPr>
                        <a:t>instruments</a:t>
                      </a:r>
                      <a:r>
                        <a:rPr sz="1350" spc="-60" dirty="0">
                          <a:solidFill>
                            <a:srgbClr val="E0D6DE"/>
                          </a:solidFill>
                          <a:latin typeface="Arial MT"/>
                          <a:cs typeface="Arial MT"/>
                        </a:rPr>
                        <a:t> </a:t>
                      </a:r>
                      <a:r>
                        <a:rPr sz="1350" spc="50" dirty="0">
                          <a:solidFill>
                            <a:srgbClr val="E0D6DE"/>
                          </a:solidFill>
                          <a:latin typeface="Arial MT"/>
                          <a:cs typeface="Arial MT"/>
                        </a:rPr>
                        <a:t>and</a:t>
                      </a:r>
                      <a:r>
                        <a:rPr sz="1350" spc="-55" dirty="0">
                          <a:solidFill>
                            <a:srgbClr val="E0D6DE"/>
                          </a:solidFill>
                          <a:latin typeface="Arial MT"/>
                          <a:cs typeface="Arial MT"/>
                        </a:rPr>
                        <a:t> </a:t>
                      </a:r>
                      <a:r>
                        <a:rPr sz="1350" spc="-10" dirty="0">
                          <a:solidFill>
                            <a:srgbClr val="E0D6DE"/>
                          </a:solidFill>
                          <a:latin typeface="Arial MT"/>
                          <a:cs typeface="Arial MT"/>
                        </a:rPr>
                        <a:t>voices, </a:t>
                      </a:r>
                      <a:r>
                        <a:rPr sz="1350" dirty="0">
                          <a:solidFill>
                            <a:srgbClr val="E0D6DE"/>
                          </a:solidFill>
                          <a:latin typeface="Arial MT"/>
                          <a:cs typeface="Arial MT"/>
                        </a:rPr>
                        <a:t>influenced</a:t>
                      </a:r>
                      <a:r>
                        <a:rPr sz="1350" spc="155" dirty="0">
                          <a:solidFill>
                            <a:srgbClr val="E0D6DE"/>
                          </a:solidFill>
                          <a:latin typeface="Arial MT"/>
                          <a:cs typeface="Arial MT"/>
                        </a:rPr>
                        <a:t> </a:t>
                      </a:r>
                      <a:r>
                        <a:rPr sz="1350" dirty="0">
                          <a:solidFill>
                            <a:srgbClr val="E0D6DE"/>
                          </a:solidFill>
                          <a:latin typeface="Arial MT"/>
                          <a:cs typeface="Arial MT"/>
                        </a:rPr>
                        <a:t>by</a:t>
                      </a:r>
                      <a:r>
                        <a:rPr sz="1350" spc="155" dirty="0">
                          <a:solidFill>
                            <a:srgbClr val="E0D6DE"/>
                          </a:solidFill>
                          <a:latin typeface="Arial MT"/>
                          <a:cs typeface="Arial MT"/>
                        </a:rPr>
                        <a:t> </a:t>
                      </a:r>
                      <a:r>
                        <a:rPr sz="1350" dirty="0">
                          <a:solidFill>
                            <a:srgbClr val="E0D6DE"/>
                          </a:solidFill>
                          <a:latin typeface="Arial MT"/>
                          <a:cs typeface="Arial MT"/>
                        </a:rPr>
                        <a:t>factors</a:t>
                      </a:r>
                      <a:r>
                        <a:rPr sz="1350" spc="160" dirty="0">
                          <a:solidFill>
                            <a:srgbClr val="E0D6DE"/>
                          </a:solidFill>
                          <a:latin typeface="Arial MT"/>
                          <a:cs typeface="Arial MT"/>
                        </a:rPr>
                        <a:t> </a:t>
                      </a:r>
                      <a:r>
                        <a:rPr sz="1350" dirty="0">
                          <a:solidFill>
                            <a:srgbClr val="E0D6DE"/>
                          </a:solidFill>
                          <a:latin typeface="Arial MT"/>
                          <a:cs typeface="Arial MT"/>
                        </a:rPr>
                        <a:t>like</a:t>
                      </a:r>
                      <a:r>
                        <a:rPr sz="1350" spc="155" dirty="0">
                          <a:solidFill>
                            <a:srgbClr val="E0D6DE"/>
                          </a:solidFill>
                          <a:latin typeface="Arial MT"/>
                          <a:cs typeface="Arial MT"/>
                        </a:rPr>
                        <a:t> </a:t>
                      </a:r>
                      <a:r>
                        <a:rPr sz="1350" spc="35" dirty="0">
                          <a:solidFill>
                            <a:srgbClr val="E0D6DE"/>
                          </a:solidFill>
                          <a:latin typeface="Arial MT"/>
                          <a:cs typeface="Arial MT"/>
                        </a:rPr>
                        <a:t>the </a:t>
                      </a:r>
                      <a:r>
                        <a:rPr sz="1350" dirty="0">
                          <a:solidFill>
                            <a:srgbClr val="E0D6DE"/>
                          </a:solidFill>
                          <a:latin typeface="Arial MT"/>
                          <a:cs typeface="Arial MT"/>
                        </a:rPr>
                        <a:t>shape</a:t>
                      </a:r>
                      <a:r>
                        <a:rPr sz="1350" spc="-35" dirty="0">
                          <a:solidFill>
                            <a:srgbClr val="E0D6DE"/>
                          </a:solidFill>
                          <a:latin typeface="Arial MT"/>
                          <a:cs typeface="Arial MT"/>
                        </a:rPr>
                        <a:t> </a:t>
                      </a:r>
                      <a:r>
                        <a:rPr sz="1350" spc="50" dirty="0">
                          <a:solidFill>
                            <a:srgbClr val="E0D6DE"/>
                          </a:solidFill>
                          <a:latin typeface="Arial MT"/>
                          <a:cs typeface="Arial MT"/>
                        </a:rPr>
                        <a:t>and</a:t>
                      </a:r>
                      <a:r>
                        <a:rPr sz="1350" spc="-35" dirty="0">
                          <a:solidFill>
                            <a:srgbClr val="E0D6DE"/>
                          </a:solidFill>
                          <a:latin typeface="Arial MT"/>
                          <a:cs typeface="Arial MT"/>
                        </a:rPr>
                        <a:t> </a:t>
                      </a:r>
                      <a:r>
                        <a:rPr sz="1350" spc="55" dirty="0">
                          <a:solidFill>
                            <a:srgbClr val="E0D6DE"/>
                          </a:solidFill>
                          <a:latin typeface="Arial MT"/>
                          <a:cs typeface="Arial MT"/>
                        </a:rPr>
                        <a:t>material</a:t>
                      </a:r>
                      <a:r>
                        <a:rPr sz="1350" spc="-35" dirty="0">
                          <a:solidFill>
                            <a:srgbClr val="E0D6DE"/>
                          </a:solidFill>
                          <a:latin typeface="Arial MT"/>
                          <a:cs typeface="Arial MT"/>
                        </a:rPr>
                        <a:t> </a:t>
                      </a:r>
                      <a:r>
                        <a:rPr sz="1350" spc="30" dirty="0">
                          <a:solidFill>
                            <a:srgbClr val="E0D6DE"/>
                          </a:solidFill>
                          <a:latin typeface="Arial MT"/>
                          <a:cs typeface="Arial MT"/>
                        </a:rPr>
                        <a:t>of </a:t>
                      </a:r>
                      <a:r>
                        <a:rPr sz="1350" spc="50" dirty="0">
                          <a:solidFill>
                            <a:srgbClr val="E0D6DE"/>
                          </a:solidFill>
                          <a:latin typeface="Arial MT"/>
                          <a:cs typeface="Arial MT"/>
                        </a:rPr>
                        <a:t>instruments</a:t>
                      </a:r>
                      <a:r>
                        <a:rPr sz="1350" spc="-65" dirty="0">
                          <a:solidFill>
                            <a:srgbClr val="E0D6DE"/>
                          </a:solidFill>
                          <a:latin typeface="Arial MT"/>
                          <a:cs typeface="Arial MT"/>
                        </a:rPr>
                        <a:t> </a:t>
                      </a:r>
                      <a:r>
                        <a:rPr sz="1350" spc="65" dirty="0">
                          <a:solidFill>
                            <a:srgbClr val="E0D6DE"/>
                          </a:solidFill>
                          <a:latin typeface="Arial MT"/>
                          <a:cs typeface="Arial MT"/>
                        </a:rPr>
                        <a:t>or</a:t>
                      </a:r>
                      <a:r>
                        <a:rPr sz="1350" spc="-60" dirty="0">
                          <a:solidFill>
                            <a:srgbClr val="E0D6DE"/>
                          </a:solidFill>
                          <a:latin typeface="Arial MT"/>
                          <a:cs typeface="Arial MT"/>
                        </a:rPr>
                        <a:t> </a:t>
                      </a:r>
                      <a:r>
                        <a:rPr sz="1350" spc="60" dirty="0">
                          <a:solidFill>
                            <a:srgbClr val="E0D6DE"/>
                          </a:solidFill>
                          <a:latin typeface="Arial MT"/>
                          <a:cs typeface="Arial MT"/>
                        </a:rPr>
                        <a:t>the</a:t>
                      </a:r>
                      <a:r>
                        <a:rPr sz="1350" spc="-65" dirty="0">
                          <a:solidFill>
                            <a:srgbClr val="E0D6DE"/>
                          </a:solidFill>
                          <a:latin typeface="Arial MT"/>
                          <a:cs typeface="Arial MT"/>
                        </a:rPr>
                        <a:t> </a:t>
                      </a:r>
                      <a:r>
                        <a:rPr sz="1350" spc="-10" dirty="0">
                          <a:solidFill>
                            <a:srgbClr val="E0D6DE"/>
                          </a:solidFill>
                          <a:latin typeface="Arial MT"/>
                          <a:cs typeface="Arial MT"/>
                        </a:rPr>
                        <a:t>vocal </a:t>
                      </a:r>
                      <a:r>
                        <a:rPr sz="1350" dirty="0">
                          <a:solidFill>
                            <a:srgbClr val="E0D6DE"/>
                          </a:solidFill>
                          <a:latin typeface="Arial MT"/>
                          <a:cs typeface="Arial MT"/>
                        </a:rPr>
                        <a:t>characteristics</a:t>
                      </a:r>
                      <a:r>
                        <a:rPr sz="1350" spc="140" dirty="0">
                          <a:solidFill>
                            <a:srgbClr val="E0D6DE"/>
                          </a:solidFill>
                          <a:latin typeface="Arial MT"/>
                          <a:cs typeface="Arial MT"/>
                        </a:rPr>
                        <a:t> </a:t>
                      </a:r>
                      <a:r>
                        <a:rPr sz="1350" spc="55" dirty="0">
                          <a:solidFill>
                            <a:srgbClr val="E0D6DE"/>
                          </a:solidFill>
                          <a:latin typeface="Arial MT"/>
                          <a:cs typeface="Arial MT"/>
                        </a:rPr>
                        <a:t>of</a:t>
                      </a:r>
                      <a:r>
                        <a:rPr sz="1350" spc="140" dirty="0">
                          <a:solidFill>
                            <a:srgbClr val="E0D6DE"/>
                          </a:solidFill>
                          <a:latin typeface="Arial MT"/>
                          <a:cs typeface="Arial MT"/>
                        </a:rPr>
                        <a:t> </a:t>
                      </a:r>
                      <a:r>
                        <a:rPr sz="1350" spc="-10" dirty="0">
                          <a:solidFill>
                            <a:srgbClr val="E0D6DE"/>
                          </a:solidFill>
                          <a:latin typeface="Arial MT"/>
                          <a:cs typeface="Arial MT"/>
                        </a:rPr>
                        <a:t>singers</a:t>
                      </a:r>
                      <a:endParaRPr sz="1350">
                        <a:latin typeface="Arial MT"/>
                        <a:cs typeface="Arial MT"/>
                      </a:endParaRPr>
                    </a:p>
                  </a:txBody>
                  <a:tcPr marL="0" marR="0" marT="83820" marB="0">
                    <a:lnL w="9525">
                      <a:solidFill>
                        <a:srgbClr val="07070C"/>
                      </a:solidFill>
                      <a:prstDash val="solid"/>
                    </a:lnL>
                    <a:solidFill>
                      <a:srgbClr val="000000">
                        <a:alpha val="3919"/>
                      </a:srgbClr>
                    </a:solidFill>
                  </a:tcPr>
                </a:tc>
                <a:extLst>
                  <a:ext uri="{0D108BD9-81ED-4DB2-BD59-A6C34878D82A}">
                    <a16:rowId xmlns:a16="http://schemas.microsoft.com/office/drawing/2014/main" xmlns="" val="10003"/>
                  </a:ext>
                </a:extLst>
              </a:tr>
              <a:tr h="1047750">
                <a:tc>
                  <a:txBody>
                    <a:bodyPr/>
                    <a:lstStyle/>
                    <a:p>
                      <a:pPr marL="170815">
                        <a:lnSpc>
                          <a:spcPct val="100000"/>
                        </a:lnSpc>
                        <a:spcBef>
                          <a:spcPts val="1200"/>
                        </a:spcBef>
                      </a:pPr>
                      <a:r>
                        <a:rPr sz="1350" spc="-10" dirty="0">
                          <a:solidFill>
                            <a:srgbClr val="E0D6DE"/>
                          </a:solidFill>
                          <a:latin typeface="Arial MT"/>
                          <a:cs typeface="Arial MT"/>
                        </a:rPr>
                        <a:t>Melody</a:t>
                      </a:r>
                      <a:endParaRPr sz="1350">
                        <a:latin typeface="Arial MT"/>
                        <a:cs typeface="Arial MT"/>
                      </a:endParaRPr>
                    </a:p>
                  </a:txBody>
                  <a:tcPr marL="0" marR="0" marT="152400" marB="0">
                    <a:lnR w="9525">
                      <a:solidFill>
                        <a:srgbClr val="07070C"/>
                      </a:solidFill>
                      <a:prstDash val="solid"/>
                    </a:lnR>
                    <a:solidFill>
                      <a:srgbClr val="FFFFFF">
                        <a:alpha val="3919"/>
                      </a:srgbClr>
                    </a:solidFill>
                  </a:tcPr>
                </a:tc>
                <a:tc>
                  <a:txBody>
                    <a:bodyPr/>
                    <a:lstStyle/>
                    <a:p>
                      <a:pPr marL="171450" marR="291465" algn="just">
                        <a:lnSpc>
                          <a:spcPct val="131900"/>
                        </a:lnSpc>
                        <a:spcBef>
                          <a:spcPts val="680"/>
                        </a:spcBef>
                      </a:pPr>
                      <a:r>
                        <a:rPr sz="1350" dirty="0">
                          <a:solidFill>
                            <a:srgbClr val="E0D6DE"/>
                          </a:solidFill>
                          <a:latin typeface="Arial MT"/>
                          <a:cs typeface="Arial MT"/>
                        </a:rPr>
                        <a:t>The</a:t>
                      </a:r>
                      <a:r>
                        <a:rPr sz="1350" spc="30" dirty="0">
                          <a:solidFill>
                            <a:srgbClr val="E0D6DE"/>
                          </a:solidFill>
                          <a:latin typeface="Arial MT"/>
                          <a:cs typeface="Arial MT"/>
                        </a:rPr>
                        <a:t> </a:t>
                      </a:r>
                      <a:r>
                        <a:rPr sz="1350" dirty="0">
                          <a:solidFill>
                            <a:srgbClr val="E0D6DE"/>
                          </a:solidFill>
                          <a:latin typeface="Arial MT"/>
                          <a:cs typeface="Arial MT"/>
                        </a:rPr>
                        <a:t>sequence</a:t>
                      </a:r>
                      <a:r>
                        <a:rPr sz="1350" spc="30" dirty="0">
                          <a:solidFill>
                            <a:srgbClr val="E0D6DE"/>
                          </a:solidFill>
                          <a:latin typeface="Arial MT"/>
                          <a:cs typeface="Arial MT"/>
                        </a:rPr>
                        <a:t> </a:t>
                      </a:r>
                      <a:r>
                        <a:rPr sz="1350" spc="55" dirty="0">
                          <a:solidFill>
                            <a:srgbClr val="E0D6DE"/>
                          </a:solidFill>
                          <a:latin typeface="Arial MT"/>
                          <a:cs typeface="Arial MT"/>
                        </a:rPr>
                        <a:t>of</a:t>
                      </a:r>
                      <a:r>
                        <a:rPr sz="1350" spc="35" dirty="0">
                          <a:solidFill>
                            <a:srgbClr val="E0D6DE"/>
                          </a:solidFill>
                          <a:latin typeface="Arial MT"/>
                          <a:cs typeface="Arial MT"/>
                        </a:rPr>
                        <a:t> </a:t>
                      </a:r>
                      <a:r>
                        <a:rPr sz="1350" dirty="0">
                          <a:solidFill>
                            <a:srgbClr val="E0D6DE"/>
                          </a:solidFill>
                          <a:latin typeface="Arial MT"/>
                          <a:cs typeface="Arial MT"/>
                        </a:rPr>
                        <a:t>musical</a:t>
                      </a:r>
                      <a:r>
                        <a:rPr sz="1350" spc="30" dirty="0">
                          <a:solidFill>
                            <a:srgbClr val="E0D6DE"/>
                          </a:solidFill>
                          <a:latin typeface="Arial MT"/>
                          <a:cs typeface="Arial MT"/>
                        </a:rPr>
                        <a:t> </a:t>
                      </a:r>
                      <a:r>
                        <a:rPr sz="1350" spc="-10" dirty="0">
                          <a:solidFill>
                            <a:srgbClr val="E0D6DE"/>
                          </a:solidFill>
                          <a:latin typeface="Arial MT"/>
                          <a:cs typeface="Arial MT"/>
                        </a:rPr>
                        <a:t>notes, </a:t>
                      </a:r>
                      <a:r>
                        <a:rPr sz="1350" spc="55" dirty="0">
                          <a:solidFill>
                            <a:srgbClr val="E0D6DE"/>
                          </a:solidFill>
                          <a:latin typeface="Arial MT"/>
                          <a:cs typeface="Arial MT"/>
                        </a:rPr>
                        <a:t>often</a:t>
                      </a:r>
                      <a:r>
                        <a:rPr sz="1350" spc="80" dirty="0">
                          <a:solidFill>
                            <a:srgbClr val="E0D6DE"/>
                          </a:solidFill>
                          <a:latin typeface="Arial MT"/>
                          <a:cs typeface="Arial MT"/>
                        </a:rPr>
                        <a:t> </a:t>
                      </a:r>
                      <a:r>
                        <a:rPr sz="1350" dirty="0">
                          <a:solidFill>
                            <a:srgbClr val="E0D6DE"/>
                          </a:solidFill>
                          <a:latin typeface="Arial MT"/>
                          <a:cs typeface="Arial MT"/>
                        </a:rPr>
                        <a:t>characterized</a:t>
                      </a:r>
                      <a:r>
                        <a:rPr sz="1350" spc="80" dirty="0">
                          <a:solidFill>
                            <a:srgbClr val="E0D6DE"/>
                          </a:solidFill>
                          <a:latin typeface="Arial MT"/>
                          <a:cs typeface="Arial MT"/>
                        </a:rPr>
                        <a:t> </a:t>
                      </a:r>
                      <a:r>
                        <a:rPr sz="1350" dirty="0">
                          <a:solidFill>
                            <a:srgbClr val="E0D6DE"/>
                          </a:solidFill>
                          <a:latin typeface="Arial MT"/>
                          <a:cs typeface="Arial MT"/>
                        </a:rPr>
                        <a:t>by</a:t>
                      </a:r>
                      <a:r>
                        <a:rPr sz="1350" spc="80" dirty="0">
                          <a:solidFill>
                            <a:srgbClr val="E0D6DE"/>
                          </a:solidFill>
                          <a:latin typeface="Arial MT"/>
                          <a:cs typeface="Arial MT"/>
                        </a:rPr>
                        <a:t> </a:t>
                      </a:r>
                      <a:r>
                        <a:rPr sz="1350" dirty="0">
                          <a:solidFill>
                            <a:srgbClr val="E0D6DE"/>
                          </a:solidFill>
                          <a:latin typeface="Arial MT"/>
                          <a:cs typeface="Arial MT"/>
                        </a:rPr>
                        <a:t>its</a:t>
                      </a:r>
                      <a:r>
                        <a:rPr sz="1350" spc="80" dirty="0">
                          <a:solidFill>
                            <a:srgbClr val="E0D6DE"/>
                          </a:solidFill>
                          <a:latin typeface="Arial MT"/>
                          <a:cs typeface="Arial MT"/>
                        </a:rPr>
                        <a:t> </a:t>
                      </a:r>
                      <a:r>
                        <a:rPr sz="1350" spc="55" dirty="0">
                          <a:solidFill>
                            <a:srgbClr val="E0D6DE"/>
                          </a:solidFill>
                          <a:latin typeface="Arial MT"/>
                          <a:cs typeface="Arial MT"/>
                        </a:rPr>
                        <a:t>pitch </a:t>
                      </a:r>
                      <a:r>
                        <a:rPr sz="1350" spc="50" dirty="0">
                          <a:solidFill>
                            <a:srgbClr val="E0D6DE"/>
                          </a:solidFill>
                          <a:latin typeface="Arial MT"/>
                          <a:cs typeface="Arial MT"/>
                        </a:rPr>
                        <a:t>and</a:t>
                      </a:r>
                      <a:r>
                        <a:rPr sz="1350" spc="-70" dirty="0">
                          <a:solidFill>
                            <a:srgbClr val="E0D6DE"/>
                          </a:solidFill>
                          <a:latin typeface="Arial MT"/>
                          <a:cs typeface="Arial MT"/>
                        </a:rPr>
                        <a:t> </a:t>
                      </a:r>
                      <a:r>
                        <a:rPr sz="1350" spc="45" dirty="0">
                          <a:solidFill>
                            <a:srgbClr val="E0D6DE"/>
                          </a:solidFill>
                          <a:latin typeface="Arial MT"/>
                          <a:cs typeface="Arial MT"/>
                        </a:rPr>
                        <a:t>contour</a:t>
                      </a:r>
                      <a:endParaRPr sz="1350">
                        <a:latin typeface="Arial MT"/>
                        <a:cs typeface="Arial MT"/>
                      </a:endParaRPr>
                    </a:p>
                  </a:txBody>
                  <a:tcPr marL="0" marR="0" marT="86360" marB="0">
                    <a:lnL w="9525">
                      <a:solidFill>
                        <a:srgbClr val="07070C"/>
                      </a:solidFill>
                      <a:prstDash val="solid"/>
                    </a:lnL>
                    <a:solidFill>
                      <a:srgbClr val="FFFFFF">
                        <a:alpha val="3919"/>
                      </a:srgbClr>
                    </a:solidFill>
                  </a:tcPr>
                </a:tc>
                <a:extLst>
                  <a:ext uri="{0D108BD9-81ED-4DB2-BD59-A6C34878D82A}">
                    <a16:rowId xmlns:a16="http://schemas.microsoft.com/office/drawing/2014/main" xmlns="" val="10004"/>
                  </a:ext>
                </a:extLst>
              </a:tr>
              <a:tr h="1047115">
                <a:tc>
                  <a:txBody>
                    <a:bodyPr/>
                    <a:lstStyle/>
                    <a:p>
                      <a:pPr marL="170815">
                        <a:lnSpc>
                          <a:spcPct val="100000"/>
                        </a:lnSpc>
                        <a:spcBef>
                          <a:spcPts val="1200"/>
                        </a:spcBef>
                      </a:pPr>
                      <a:r>
                        <a:rPr sz="1350" spc="50" dirty="0">
                          <a:solidFill>
                            <a:srgbClr val="E0D6DE"/>
                          </a:solidFill>
                          <a:latin typeface="Arial MT"/>
                          <a:cs typeface="Arial MT"/>
                        </a:rPr>
                        <a:t>Harmonic</a:t>
                      </a:r>
                      <a:r>
                        <a:rPr sz="1350" spc="-75" dirty="0">
                          <a:solidFill>
                            <a:srgbClr val="E0D6DE"/>
                          </a:solidFill>
                          <a:latin typeface="Arial MT"/>
                          <a:cs typeface="Arial MT"/>
                        </a:rPr>
                        <a:t> </a:t>
                      </a:r>
                      <a:r>
                        <a:rPr sz="1350" spc="-10" dirty="0">
                          <a:solidFill>
                            <a:srgbClr val="E0D6DE"/>
                          </a:solidFill>
                          <a:latin typeface="Arial MT"/>
                          <a:cs typeface="Arial MT"/>
                        </a:rPr>
                        <a:t>Content</a:t>
                      </a:r>
                      <a:endParaRPr sz="1350">
                        <a:latin typeface="Arial MT"/>
                        <a:cs typeface="Arial MT"/>
                      </a:endParaRPr>
                    </a:p>
                  </a:txBody>
                  <a:tcPr marL="0" marR="0" marT="152400" marB="0">
                    <a:lnR w="9525">
                      <a:solidFill>
                        <a:srgbClr val="07070C"/>
                      </a:solidFill>
                      <a:prstDash val="solid"/>
                    </a:lnR>
                    <a:solidFill>
                      <a:srgbClr val="000000">
                        <a:alpha val="3919"/>
                      </a:srgbClr>
                    </a:solidFill>
                  </a:tcPr>
                </a:tc>
                <a:tc>
                  <a:txBody>
                    <a:bodyPr/>
                    <a:lstStyle/>
                    <a:p>
                      <a:pPr marL="171450" marR="339725">
                        <a:lnSpc>
                          <a:spcPct val="131900"/>
                        </a:lnSpc>
                        <a:spcBef>
                          <a:spcPts val="680"/>
                        </a:spcBef>
                      </a:pPr>
                      <a:r>
                        <a:rPr sz="1350" dirty="0">
                          <a:solidFill>
                            <a:srgbClr val="E0D6DE"/>
                          </a:solidFill>
                          <a:latin typeface="Arial MT"/>
                          <a:cs typeface="Arial MT"/>
                        </a:rPr>
                        <a:t>The</a:t>
                      </a:r>
                      <a:r>
                        <a:rPr sz="1350" spc="20" dirty="0">
                          <a:solidFill>
                            <a:srgbClr val="E0D6DE"/>
                          </a:solidFill>
                          <a:latin typeface="Arial MT"/>
                          <a:cs typeface="Arial MT"/>
                        </a:rPr>
                        <a:t> </a:t>
                      </a:r>
                      <a:r>
                        <a:rPr sz="1350" dirty="0">
                          <a:solidFill>
                            <a:srgbClr val="E0D6DE"/>
                          </a:solidFill>
                          <a:latin typeface="Arial MT"/>
                          <a:cs typeface="Arial MT"/>
                        </a:rPr>
                        <a:t>chords</a:t>
                      </a:r>
                      <a:r>
                        <a:rPr sz="1350" spc="20" dirty="0">
                          <a:solidFill>
                            <a:srgbClr val="E0D6DE"/>
                          </a:solidFill>
                          <a:latin typeface="Arial MT"/>
                          <a:cs typeface="Arial MT"/>
                        </a:rPr>
                        <a:t> </a:t>
                      </a:r>
                      <a:r>
                        <a:rPr sz="1350" spc="50" dirty="0">
                          <a:solidFill>
                            <a:srgbClr val="E0D6DE"/>
                          </a:solidFill>
                          <a:latin typeface="Arial MT"/>
                          <a:cs typeface="Arial MT"/>
                        </a:rPr>
                        <a:t>and</a:t>
                      </a:r>
                      <a:r>
                        <a:rPr sz="1350" spc="20" dirty="0">
                          <a:solidFill>
                            <a:srgbClr val="E0D6DE"/>
                          </a:solidFill>
                          <a:latin typeface="Arial MT"/>
                          <a:cs typeface="Arial MT"/>
                        </a:rPr>
                        <a:t> </a:t>
                      </a:r>
                      <a:r>
                        <a:rPr sz="1350" spc="-10" dirty="0">
                          <a:solidFill>
                            <a:srgbClr val="E0D6DE"/>
                          </a:solidFill>
                          <a:latin typeface="Arial MT"/>
                          <a:cs typeface="Arial MT"/>
                        </a:rPr>
                        <a:t>progressions </a:t>
                      </a:r>
                      <a:r>
                        <a:rPr sz="1350" dirty="0">
                          <a:solidFill>
                            <a:srgbClr val="E0D6DE"/>
                          </a:solidFill>
                          <a:latin typeface="Arial MT"/>
                          <a:cs typeface="Arial MT"/>
                        </a:rPr>
                        <a:t>used</a:t>
                      </a:r>
                      <a:r>
                        <a:rPr sz="1350" spc="-5" dirty="0">
                          <a:solidFill>
                            <a:srgbClr val="E0D6DE"/>
                          </a:solidFill>
                          <a:latin typeface="Arial MT"/>
                          <a:cs typeface="Arial MT"/>
                        </a:rPr>
                        <a:t> </a:t>
                      </a:r>
                      <a:r>
                        <a:rPr sz="1350" spc="65" dirty="0">
                          <a:solidFill>
                            <a:srgbClr val="E0D6DE"/>
                          </a:solidFill>
                          <a:latin typeface="Arial MT"/>
                          <a:cs typeface="Arial MT"/>
                        </a:rPr>
                        <a:t>in</a:t>
                      </a:r>
                      <a:r>
                        <a:rPr sz="1350" spc="-5" dirty="0">
                          <a:solidFill>
                            <a:srgbClr val="E0D6DE"/>
                          </a:solidFill>
                          <a:latin typeface="Arial MT"/>
                          <a:cs typeface="Arial MT"/>
                        </a:rPr>
                        <a:t> </a:t>
                      </a:r>
                      <a:r>
                        <a:rPr sz="1350" spc="60" dirty="0">
                          <a:solidFill>
                            <a:srgbClr val="E0D6DE"/>
                          </a:solidFill>
                          <a:latin typeface="Arial MT"/>
                          <a:cs typeface="Arial MT"/>
                        </a:rPr>
                        <a:t>the</a:t>
                      </a:r>
                      <a:r>
                        <a:rPr sz="1350" spc="-5" dirty="0">
                          <a:solidFill>
                            <a:srgbClr val="E0D6DE"/>
                          </a:solidFill>
                          <a:latin typeface="Arial MT"/>
                          <a:cs typeface="Arial MT"/>
                        </a:rPr>
                        <a:t> </a:t>
                      </a:r>
                      <a:r>
                        <a:rPr sz="1350" dirty="0">
                          <a:solidFill>
                            <a:srgbClr val="E0D6DE"/>
                          </a:solidFill>
                          <a:latin typeface="Arial MT"/>
                          <a:cs typeface="Arial MT"/>
                        </a:rPr>
                        <a:t>music, </a:t>
                      </a:r>
                      <a:r>
                        <a:rPr sz="1350" spc="50" dirty="0">
                          <a:solidFill>
                            <a:srgbClr val="E0D6DE"/>
                          </a:solidFill>
                          <a:latin typeface="Arial MT"/>
                          <a:cs typeface="Arial MT"/>
                        </a:rPr>
                        <a:t>defining</a:t>
                      </a:r>
                      <a:r>
                        <a:rPr sz="1350" spc="-5" dirty="0">
                          <a:solidFill>
                            <a:srgbClr val="E0D6DE"/>
                          </a:solidFill>
                          <a:latin typeface="Arial MT"/>
                          <a:cs typeface="Arial MT"/>
                        </a:rPr>
                        <a:t> </a:t>
                      </a:r>
                      <a:r>
                        <a:rPr sz="1350" spc="35" dirty="0">
                          <a:solidFill>
                            <a:srgbClr val="E0D6DE"/>
                          </a:solidFill>
                          <a:latin typeface="Arial MT"/>
                          <a:cs typeface="Arial MT"/>
                        </a:rPr>
                        <a:t>the </a:t>
                      </a:r>
                      <a:r>
                        <a:rPr sz="1350" dirty="0">
                          <a:solidFill>
                            <a:srgbClr val="E0D6DE"/>
                          </a:solidFill>
                          <a:latin typeface="Arial MT"/>
                          <a:cs typeface="Arial MT"/>
                        </a:rPr>
                        <a:t>overall</a:t>
                      </a:r>
                      <a:r>
                        <a:rPr sz="1350" spc="60" dirty="0">
                          <a:solidFill>
                            <a:srgbClr val="E0D6DE"/>
                          </a:solidFill>
                          <a:latin typeface="Arial MT"/>
                          <a:cs typeface="Arial MT"/>
                        </a:rPr>
                        <a:t> </a:t>
                      </a:r>
                      <a:r>
                        <a:rPr sz="1350" spc="65" dirty="0">
                          <a:solidFill>
                            <a:srgbClr val="E0D6DE"/>
                          </a:solidFill>
                          <a:latin typeface="Arial MT"/>
                          <a:cs typeface="Arial MT"/>
                        </a:rPr>
                        <a:t>tonal</a:t>
                      </a:r>
                      <a:r>
                        <a:rPr sz="1350" spc="60" dirty="0">
                          <a:solidFill>
                            <a:srgbClr val="E0D6DE"/>
                          </a:solidFill>
                          <a:latin typeface="Arial MT"/>
                          <a:cs typeface="Arial MT"/>
                        </a:rPr>
                        <a:t> </a:t>
                      </a:r>
                      <a:r>
                        <a:rPr sz="1350" spc="-10" dirty="0">
                          <a:solidFill>
                            <a:srgbClr val="E0D6DE"/>
                          </a:solidFill>
                          <a:latin typeface="Arial MT"/>
                          <a:cs typeface="Arial MT"/>
                        </a:rPr>
                        <a:t>structure</a:t>
                      </a:r>
                      <a:endParaRPr sz="1350">
                        <a:latin typeface="Arial MT"/>
                        <a:cs typeface="Arial MT"/>
                      </a:endParaRPr>
                    </a:p>
                  </a:txBody>
                  <a:tcPr marL="0" marR="0" marT="86360" marB="0">
                    <a:lnL w="9525">
                      <a:solidFill>
                        <a:srgbClr val="07070C"/>
                      </a:solidFill>
                      <a:prstDash val="solid"/>
                    </a:lnL>
                    <a:solidFill>
                      <a:srgbClr val="000000">
                        <a:alpha val="3919"/>
                      </a:srgbClr>
                    </a:solidFill>
                  </a:tcPr>
                </a:tc>
                <a:extLst>
                  <a:ext uri="{0D108BD9-81ED-4DB2-BD59-A6C34878D82A}">
                    <a16:rowId xmlns:a16="http://schemas.microsoft.com/office/drawing/2014/main" xmlns="" val="10005"/>
                  </a:ext>
                </a:extLst>
              </a:tr>
              <a:tr h="1314450">
                <a:tc>
                  <a:txBody>
                    <a:bodyPr/>
                    <a:lstStyle/>
                    <a:p>
                      <a:pPr marL="170815">
                        <a:lnSpc>
                          <a:spcPct val="100000"/>
                        </a:lnSpc>
                        <a:spcBef>
                          <a:spcPts val="1200"/>
                        </a:spcBef>
                      </a:pPr>
                      <a:r>
                        <a:rPr sz="1350" dirty="0">
                          <a:solidFill>
                            <a:srgbClr val="E0D6DE"/>
                          </a:solidFill>
                          <a:latin typeface="Arial MT"/>
                          <a:cs typeface="Arial MT"/>
                        </a:rPr>
                        <a:t>Lyrical</a:t>
                      </a:r>
                      <a:r>
                        <a:rPr sz="1350" spc="70" dirty="0">
                          <a:solidFill>
                            <a:srgbClr val="E0D6DE"/>
                          </a:solidFill>
                          <a:latin typeface="Arial MT"/>
                          <a:cs typeface="Arial MT"/>
                        </a:rPr>
                        <a:t> </a:t>
                      </a:r>
                      <a:r>
                        <a:rPr sz="1350" spc="-10" dirty="0">
                          <a:solidFill>
                            <a:srgbClr val="E0D6DE"/>
                          </a:solidFill>
                          <a:latin typeface="Arial MT"/>
                          <a:cs typeface="Arial MT"/>
                        </a:rPr>
                        <a:t>Content</a:t>
                      </a:r>
                      <a:endParaRPr sz="1350">
                        <a:latin typeface="Arial MT"/>
                        <a:cs typeface="Arial MT"/>
                      </a:endParaRPr>
                    </a:p>
                  </a:txBody>
                  <a:tcPr marL="0" marR="0" marT="152400" marB="0">
                    <a:lnR w="9525">
                      <a:solidFill>
                        <a:srgbClr val="07070C"/>
                      </a:solidFill>
                      <a:prstDash val="solid"/>
                    </a:lnR>
                    <a:solidFill>
                      <a:srgbClr val="FFFFFF">
                        <a:alpha val="3919"/>
                      </a:srgbClr>
                    </a:solidFill>
                  </a:tcPr>
                </a:tc>
                <a:tc>
                  <a:txBody>
                    <a:bodyPr/>
                    <a:lstStyle/>
                    <a:p>
                      <a:pPr marL="171450" marR="363855" algn="just">
                        <a:lnSpc>
                          <a:spcPct val="132700"/>
                        </a:lnSpc>
                        <a:spcBef>
                          <a:spcPts val="670"/>
                        </a:spcBef>
                      </a:pPr>
                      <a:r>
                        <a:rPr sz="1350" dirty="0">
                          <a:solidFill>
                            <a:srgbClr val="E0D6DE"/>
                          </a:solidFill>
                          <a:latin typeface="Arial MT"/>
                          <a:cs typeface="Arial MT"/>
                        </a:rPr>
                        <a:t>The</a:t>
                      </a:r>
                      <a:r>
                        <a:rPr sz="1350" spc="-5" dirty="0">
                          <a:solidFill>
                            <a:srgbClr val="E0D6DE"/>
                          </a:solidFill>
                          <a:latin typeface="Arial MT"/>
                          <a:cs typeface="Arial MT"/>
                        </a:rPr>
                        <a:t> </a:t>
                      </a:r>
                      <a:r>
                        <a:rPr sz="1350" spc="50" dirty="0">
                          <a:solidFill>
                            <a:srgbClr val="E0D6DE"/>
                          </a:solidFill>
                          <a:latin typeface="Arial MT"/>
                          <a:cs typeface="Arial MT"/>
                        </a:rPr>
                        <a:t>words</a:t>
                      </a:r>
                      <a:r>
                        <a:rPr sz="1350" dirty="0">
                          <a:solidFill>
                            <a:srgbClr val="E0D6DE"/>
                          </a:solidFill>
                          <a:latin typeface="Arial MT"/>
                          <a:cs typeface="Arial MT"/>
                        </a:rPr>
                        <a:t> </a:t>
                      </a:r>
                      <a:r>
                        <a:rPr sz="1350" spc="50" dirty="0">
                          <a:solidFill>
                            <a:srgbClr val="E0D6DE"/>
                          </a:solidFill>
                          <a:latin typeface="Arial MT"/>
                          <a:cs typeface="Arial MT"/>
                        </a:rPr>
                        <a:t>and</a:t>
                      </a:r>
                      <a:r>
                        <a:rPr sz="1350" dirty="0">
                          <a:solidFill>
                            <a:srgbClr val="E0D6DE"/>
                          </a:solidFill>
                          <a:latin typeface="Arial MT"/>
                          <a:cs typeface="Arial MT"/>
                        </a:rPr>
                        <a:t> meaning </a:t>
                      </a:r>
                      <a:r>
                        <a:rPr sz="1350" spc="55" dirty="0">
                          <a:solidFill>
                            <a:srgbClr val="E0D6DE"/>
                          </a:solidFill>
                          <a:latin typeface="Arial MT"/>
                          <a:cs typeface="Arial MT"/>
                        </a:rPr>
                        <a:t>of</a:t>
                      </a:r>
                      <a:r>
                        <a:rPr sz="1350" dirty="0">
                          <a:solidFill>
                            <a:srgbClr val="E0D6DE"/>
                          </a:solidFill>
                          <a:latin typeface="Arial MT"/>
                          <a:cs typeface="Arial MT"/>
                        </a:rPr>
                        <a:t> </a:t>
                      </a:r>
                      <a:r>
                        <a:rPr sz="1350" spc="35" dirty="0">
                          <a:solidFill>
                            <a:srgbClr val="E0D6DE"/>
                          </a:solidFill>
                          <a:latin typeface="Arial MT"/>
                          <a:cs typeface="Arial MT"/>
                        </a:rPr>
                        <a:t>the </a:t>
                      </a:r>
                      <a:r>
                        <a:rPr sz="1350" dirty="0">
                          <a:solidFill>
                            <a:srgbClr val="E0D6DE"/>
                          </a:solidFill>
                          <a:latin typeface="Arial MT"/>
                          <a:cs typeface="Arial MT"/>
                        </a:rPr>
                        <a:t>lyrics,</a:t>
                      </a:r>
                      <a:r>
                        <a:rPr sz="1350" spc="-5" dirty="0">
                          <a:solidFill>
                            <a:srgbClr val="E0D6DE"/>
                          </a:solidFill>
                          <a:latin typeface="Arial MT"/>
                          <a:cs typeface="Arial MT"/>
                        </a:rPr>
                        <a:t> </a:t>
                      </a:r>
                      <a:r>
                        <a:rPr sz="1350" spc="60" dirty="0">
                          <a:solidFill>
                            <a:srgbClr val="E0D6DE"/>
                          </a:solidFill>
                          <a:latin typeface="Arial MT"/>
                          <a:cs typeface="Arial MT"/>
                        </a:rPr>
                        <a:t>which</a:t>
                      </a:r>
                      <a:r>
                        <a:rPr sz="1350" dirty="0">
                          <a:solidFill>
                            <a:srgbClr val="E0D6DE"/>
                          </a:solidFill>
                          <a:latin typeface="Arial MT"/>
                          <a:cs typeface="Arial MT"/>
                        </a:rPr>
                        <a:t> can </a:t>
                      </a:r>
                      <a:r>
                        <a:rPr sz="1350" spc="50" dirty="0">
                          <a:solidFill>
                            <a:srgbClr val="E0D6DE"/>
                          </a:solidFill>
                          <a:latin typeface="Arial MT"/>
                          <a:cs typeface="Arial MT"/>
                        </a:rPr>
                        <a:t>provide</a:t>
                      </a:r>
                      <a:r>
                        <a:rPr sz="1350" dirty="0">
                          <a:solidFill>
                            <a:srgbClr val="E0D6DE"/>
                          </a:solidFill>
                          <a:latin typeface="Arial MT"/>
                          <a:cs typeface="Arial MT"/>
                        </a:rPr>
                        <a:t> </a:t>
                      </a:r>
                      <a:r>
                        <a:rPr sz="1350" spc="-10" dirty="0">
                          <a:solidFill>
                            <a:srgbClr val="E0D6DE"/>
                          </a:solidFill>
                          <a:latin typeface="Arial MT"/>
                          <a:cs typeface="Arial MT"/>
                        </a:rPr>
                        <a:t>clues </a:t>
                      </a:r>
                      <a:r>
                        <a:rPr sz="1350" spc="65" dirty="0">
                          <a:solidFill>
                            <a:srgbClr val="E0D6DE"/>
                          </a:solidFill>
                          <a:latin typeface="Arial MT"/>
                          <a:cs typeface="Arial MT"/>
                        </a:rPr>
                        <a:t>about</a:t>
                      </a:r>
                      <a:r>
                        <a:rPr sz="1350" spc="-55" dirty="0">
                          <a:solidFill>
                            <a:srgbClr val="E0D6DE"/>
                          </a:solidFill>
                          <a:latin typeface="Arial MT"/>
                          <a:cs typeface="Arial MT"/>
                        </a:rPr>
                        <a:t> </a:t>
                      </a:r>
                      <a:r>
                        <a:rPr sz="1350" spc="60" dirty="0">
                          <a:solidFill>
                            <a:srgbClr val="E0D6DE"/>
                          </a:solidFill>
                          <a:latin typeface="Arial MT"/>
                          <a:cs typeface="Arial MT"/>
                        </a:rPr>
                        <a:t>the</a:t>
                      </a:r>
                      <a:r>
                        <a:rPr sz="1350" spc="-50" dirty="0">
                          <a:solidFill>
                            <a:srgbClr val="E0D6DE"/>
                          </a:solidFill>
                          <a:latin typeface="Arial MT"/>
                          <a:cs typeface="Arial MT"/>
                        </a:rPr>
                        <a:t> </a:t>
                      </a:r>
                      <a:r>
                        <a:rPr sz="1350" dirty="0">
                          <a:solidFill>
                            <a:srgbClr val="E0D6DE"/>
                          </a:solidFill>
                          <a:latin typeface="Arial MT"/>
                          <a:cs typeface="Arial MT"/>
                        </a:rPr>
                        <a:t>genre</a:t>
                      </a:r>
                      <a:r>
                        <a:rPr sz="1350" spc="-50" dirty="0">
                          <a:solidFill>
                            <a:srgbClr val="E0D6DE"/>
                          </a:solidFill>
                          <a:latin typeface="Arial MT"/>
                          <a:cs typeface="Arial MT"/>
                        </a:rPr>
                        <a:t> </a:t>
                      </a:r>
                      <a:r>
                        <a:rPr sz="1350" spc="50" dirty="0">
                          <a:solidFill>
                            <a:srgbClr val="E0D6DE"/>
                          </a:solidFill>
                          <a:latin typeface="Arial MT"/>
                          <a:cs typeface="Arial MT"/>
                        </a:rPr>
                        <a:t>and</a:t>
                      </a:r>
                      <a:r>
                        <a:rPr sz="1350" spc="-50" dirty="0">
                          <a:solidFill>
                            <a:srgbClr val="E0D6DE"/>
                          </a:solidFill>
                          <a:latin typeface="Arial MT"/>
                          <a:cs typeface="Arial MT"/>
                        </a:rPr>
                        <a:t> </a:t>
                      </a:r>
                      <a:r>
                        <a:rPr sz="1350" spc="60" dirty="0">
                          <a:solidFill>
                            <a:srgbClr val="E0D6DE"/>
                          </a:solidFill>
                          <a:latin typeface="Arial MT"/>
                          <a:cs typeface="Arial MT"/>
                        </a:rPr>
                        <a:t>theme</a:t>
                      </a:r>
                      <a:r>
                        <a:rPr sz="1350" spc="-55" dirty="0">
                          <a:solidFill>
                            <a:srgbClr val="E0D6DE"/>
                          </a:solidFill>
                          <a:latin typeface="Arial MT"/>
                          <a:cs typeface="Arial MT"/>
                        </a:rPr>
                        <a:t> </a:t>
                      </a:r>
                      <a:r>
                        <a:rPr sz="1350" spc="30" dirty="0">
                          <a:solidFill>
                            <a:srgbClr val="E0D6DE"/>
                          </a:solidFill>
                          <a:latin typeface="Arial MT"/>
                          <a:cs typeface="Arial MT"/>
                        </a:rPr>
                        <a:t>of </a:t>
                      </a:r>
                      <a:r>
                        <a:rPr sz="1350" spc="60" dirty="0">
                          <a:solidFill>
                            <a:srgbClr val="E0D6DE"/>
                          </a:solidFill>
                          <a:latin typeface="Arial MT"/>
                          <a:cs typeface="Arial MT"/>
                        </a:rPr>
                        <a:t>the</a:t>
                      </a:r>
                      <a:r>
                        <a:rPr sz="1350" spc="-70" dirty="0">
                          <a:solidFill>
                            <a:srgbClr val="E0D6DE"/>
                          </a:solidFill>
                          <a:latin typeface="Arial MT"/>
                          <a:cs typeface="Arial MT"/>
                        </a:rPr>
                        <a:t> </a:t>
                      </a:r>
                      <a:r>
                        <a:rPr sz="1350" spc="-20" dirty="0">
                          <a:solidFill>
                            <a:srgbClr val="E0D6DE"/>
                          </a:solidFill>
                          <a:latin typeface="Arial MT"/>
                          <a:cs typeface="Arial MT"/>
                        </a:rPr>
                        <a:t>song</a:t>
                      </a:r>
                      <a:endParaRPr sz="1350" dirty="0">
                        <a:latin typeface="Arial MT"/>
                        <a:cs typeface="Arial MT"/>
                      </a:endParaRPr>
                    </a:p>
                  </a:txBody>
                  <a:tcPr marL="0" marR="0" marT="85090" marB="0">
                    <a:lnL w="9525">
                      <a:solidFill>
                        <a:srgbClr val="07070C"/>
                      </a:solidFill>
                      <a:prstDash val="solid"/>
                    </a:lnL>
                    <a:solidFill>
                      <a:srgbClr val="FFFFFF">
                        <a:alpha val="3919"/>
                      </a:srgbClr>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xmlns="" id="{D3D5EDC8-7DE2-5383-6406-99564E58C357}"/>
              </a:ext>
            </a:extLst>
          </p:cNvPr>
          <p:cNvSpPr/>
          <p:nvPr/>
        </p:nvSpPr>
        <p:spPr>
          <a:xfrm>
            <a:off x="0" y="-1"/>
            <a:ext cx="11430000" cy="10172701"/>
          </a:xfrm>
          <a:custGeom>
            <a:avLst/>
            <a:gdLst/>
            <a:ahLst/>
            <a:cxnLst/>
            <a:rect l="l" t="t" r="r" b="b"/>
            <a:pathLst>
              <a:path w="11430000" h="7248525">
                <a:moveTo>
                  <a:pt x="11430000" y="0"/>
                </a:moveTo>
                <a:lnTo>
                  <a:pt x="0" y="0"/>
                </a:lnTo>
                <a:lnTo>
                  <a:pt x="0" y="7248525"/>
                </a:lnTo>
                <a:lnTo>
                  <a:pt x="11430000" y="7248525"/>
                </a:lnTo>
                <a:lnTo>
                  <a:pt x="11430000" y="0"/>
                </a:lnTo>
                <a:close/>
              </a:path>
            </a:pathLst>
          </a:custGeom>
          <a:solidFill>
            <a:srgbClr val="07070C"/>
          </a:solidFill>
        </p:spPr>
        <p:txBody>
          <a:bodyPr wrap="square" lIns="0" tIns="0" rIns="0" bIns="0" rtlCol="0"/>
          <a:lstStyle/>
          <a:p>
            <a:endParaRPr/>
          </a:p>
        </p:txBody>
      </p:sp>
      <p:sp>
        <p:nvSpPr>
          <p:cNvPr id="2" name="object 2"/>
          <p:cNvSpPr txBox="1">
            <a:spLocks noGrp="1"/>
          </p:cNvSpPr>
          <p:nvPr>
            <p:ph type="title"/>
          </p:nvPr>
        </p:nvSpPr>
        <p:spPr>
          <a:xfrm>
            <a:off x="914400" y="1123950"/>
            <a:ext cx="2362200" cy="631583"/>
          </a:xfrm>
          <a:prstGeom prst="rect">
            <a:avLst/>
          </a:prstGeom>
        </p:spPr>
        <p:txBody>
          <a:bodyPr vert="horz" wrap="square" lIns="0" tIns="15875" rIns="0" bIns="0" rtlCol="0">
            <a:spAutoFit/>
          </a:bodyPr>
          <a:lstStyle/>
          <a:p>
            <a:pPr marL="12700">
              <a:lnSpc>
                <a:spcPct val="100000"/>
              </a:lnSpc>
              <a:spcBef>
                <a:spcPts val="125"/>
              </a:spcBef>
            </a:pPr>
            <a:r>
              <a:rPr sz="4000" u="sng" spc="45" dirty="0"/>
              <a:t>Result</a:t>
            </a:r>
          </a:p>
        </p:txBody>
      </p:sp>
      <p:sp>
        <p:nvSpPr>
          <p:cNvPr id="4" name="AutoShape 2">
            <a:extLst>
              <a:ext uri="{FF2B5EF4-FFF2-40B4-BE49-F238E27FC236}">
                <a16:creationId xmlns:a16="http://schemas.microsoft.com/office/drawing/2014/main" xmlns="" id="{D5CB90C7-8568-054D-2F8A-0D8FC5825221}"/>
              </a:ext>
            </a:extLst>
          </p:cNvPr>
          <p:cNvSpPr>
            <a:spLocks noChangeAspect="1" noChangeArrowheads="1"/>
          </p:cNvSpPr>
          <p:nvPr/>
        </p:nvSpPr>
        <p:spPr bwMode="auto">
          <a:xfrm>
            <a:off x="3886200" y="3638550"/>
            <a:ext cx="4343400" cy="434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B853814B-DABF-44F5-A64A-7CF366329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26" y="3790950"/>
            <a:ext cx="8200745" cy="695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700"/>
          </a:xfrm>
          <a:custGeom>
            <a:avLst/>
            <a:gdLst/>
            <a:ahLst/>
            <a:cxnLst/>
            <a:rect l="l" t="t" r="r" b="b"/>
            <a:pathLst>
              <a:path w="11430000" h="7286625">
                <a:moveTo>
                  <a:pt x="11430000" y="0"/>
                </a:moveTo>
                <a:lnTo>
                  <a:pt x="0" y="0"/>
                </a:lnTo>
                <a:lnTo>
                  <a:pt x="0" y="7286625"/>
                </a:lnTo>
                <a:lnTo>
                  <a:pt x="11430000" y="7286625"/>
                </a:lnTo>
                <a:lnTo>
                  <a:pt x="11430000" y="0"/>
                </a:lnTo>
                <a:close/>
              </a:path>
            </a:pathLst>
          </a:custGeom>
          <a:solidFill>
            <a:srgbClr val="07070C"/>
          </a:solidFill>
        </p:spPr>
        <p:txBody>
          <a:bodyPr wrap="square" lIns="0" tIns="0" rIns="0" bIns="0" rtlCol="0"/>
          <a:lstStyle/>
          <a:p>
            <a:endParaRPr/>
          </a:p>
        </p:txBody>
      </p:sp>
      <p:sp>
        <p:nvSpPr>
          <p:cNvPr id="3" name="object 3"/>
          <p:cNvSpPr txBox="1">
            <a:spLocks noGrp="1"/>
          </p:cNvSpPr>
          <p:nvPr>
            <p:ph type="title"/>
          </p:nvPr>
        </p:nvSpPr>
        <p:spPr>
          <a:xfrm>
            <a:off x="587374" y="1044575"/>
            <a:ext cx="3679825" cy="570028"/>
          </a:xfrm>
          <a:prstGeom prst="rect">
            <a:avLst/>
          </a:prstGeom>
        </p:spPr>
        <p:txBody>
          <a:bodyPr vert="horz" wrap="square" lIns="0" tIns="15875" rIns="0" bIns="0" rtlCol="0">
            <a:spAutoFit/>
          </a:bodyPr>
          <a:lstStyle/>
          <a:p>
            <a:pPr marL="12700">
              <a:lnSpc>
                <a:spcPct val="100000"/>
              </a:lnSpc>
              <a:spcBef>
                <a:spcPts val="125"/>
              </a:spcBef>
            </a:pPr>
            <a:r>
              <a:rPr sz="3600" u="sng" spc="130" dirty="0"/>
              <a:t>Conclusion</a:t>
            </a:r>
          </a:p>
        </p:txBody>
      </p:sp>
      <p:sp>
        <p:nvSpPr>
          <p:cNvPr id="4" name="object 4"/>
          <p:cNvSpPr txBox="1"/>
          <p:nvPr/>
        </p:nvSpPr>
        <p:spPr>
          <a:xfrm>
            <a:off x="606164" y="2038350"/>
            <a:ext cx="9623430" cy="5755358"/>
          </a:xfrm>
          <a:prstGeom prst="rect">
            <a:avLst/>
          </a:prstGeom>
        </p:spPr>
        <p:txBody>
          <a:bodyPr vert="horz" wrap="square" lIns="0" tIns="12700" rIns="0" bIns="0" rtlCol="0">
            <a:spAutoFit/>
          </a:bodyPr>
          <a:lstStyle/>
          <a:p>
            <a:pPr marL="297815" indent="-285750" algn="l">
              <a:lnSpc>
                <a:spcPct val="100000"/>
              </a:lnSpc>
              <a:spcBef>
                <a:spcPts val="100"/>
              </a:spcBef>
              <a:buFont typeface="Wingdings" panose="05000000000000000000" pitchFamily="2" charset="2"/>
              <a:buChar char="Ø"/>
              <a:tabLst>
                <a:tab pos="222885" algn="l"/>
              </a:tabLst>
            </a:pPr>
            <a:r>
              <a:rPr sz="1600" dirty="0">
                <a:solidFill>
                  <a:srgbClr val="E0D6DE"/>
                </a:solidFill>
                <a:latin typeface="Arial MT"/>
                <a:cs typeface="Arial MT"/>
              </a:rPr>
              <a:t>In</a:t>
            </a:r>
            <a:r>
              <a:rPr sz="1600" spc="95" dirty="0">
                <a:solidFill>
                  <a:srgbClr val="E0D6DE"/>
                </a:solidFill>
                <a:latin typeface="Arial MT"/>
                <a:cs typeface="Arial MT"/>
              </a:rPr>
              <a:t> </a:t>
            </a:r>
            <a:r>
              <a:rPr sz="1600" dirty="0">
                <a:solidFill>
                  <a:srgbClr val="E0D6DE"/>
                </a:solidFill>
                <a:latin typeface="Arial MT"/>
                <a:cs typeface="Arial MT"/>
              </a:rPr>
              <a:t>conclusion,</a:t>
            </a:r>
            <a:r>
              <a:rPr sz="1600" spc="95" dirty="0">
                <a:solidFill>
                  <a:srgbClr val="E0D6DE"/>
                </a:solidFill>
                <a:latin typeface="Arial MT"/>
                <a:cs typeface="Arial MT"/>
              </a:rPr>
              <a:t> </a:t>
            </a:r>
            <a:r>
              <a:rPr sz="1600" spc="60" dirty="0">
                <a:solidFill>
                  <a:srgbClr val="E0D6DE"/>
                </a:solidFill>
                <a:latin typeface="Arial MT"/>
                <a:cs typeface="Arial MT"/>
              </a:rPr>
              <a:t>the</a:t>
            </a:r>
            <a:r>
              <a:rPr sz="1600" spc="95" dirty="0">
                <a:solidFill>
                  <a:srgbClr val="E0D6DE"/>
                </a:solidFill>
                <a:latin typeface="Arial MT"/>
                <a:cs typeface="Arial MT"/>
              </a:rPr>
              <a:t> </a:t>
            </a:r>
            <a:r>
              <a:rPr sz="1600" dirty="0">
                <a:solidFill>
                  <a:srgbClr val="E0D6DE"/>
                </a:solidFill>
                <a:latin typeface="Arial MT"/>
                <a:cs typeface="Arial MT"/>
              </a:rPr>
              <a:t>music</a:t>
            </a:r>
            <a:r>
              <a:rPr sz="1600" spc="95" dirty="0">
                <a:solidFill>
                  <a:srgbClr val="E0D6DE"/>
                </a:solidFill>
                <a:latin typeface="Arial MT"/>
                <a:cs typeface="Arial MT"/>
              </a:rPr>
              <a:t> </a:t>
            </a:r>
            <a:r>
              <a:rPr sz="1600" dirty="0">
                <a:solidFill>
                  <a:srgbClr val="E0D6DE"/>
                </a:solidFill>
                <a:latin typeface="Arial MT"/>
                <a:cs typeface="Arial MT"/>
              </a:rPr>
              <a:t>genre</a:t>
            </a:r>
            <a:r>
              <a:rPr sz="1600" spc="100" dirty="0">
                <a:solidFill>
                  <a:srgbClr val="E0D6DE"/>
                </a:solidFill>
                <a:latin typeface="Arial MT"/>
                <a:cs typeface="Arial MT"/>
              </a:rPr>
              <a:t> </a:t>
            </a:r>
            <a:r>
              <a:rPr sz="1600" dirty="0">
                <a:solidFill>
                  <a:srgbClr val="E0D6DE"/>
                </a:solidFill>
                <a:latin typeface="Arial MT"/>
                <a:cs typeface="Arial MT"/>
              </a:rPr>
              <a:t>classifier</a:t>
            </a:r>
            <a:r>
              <a:rPr sz="1600" spc="95" dirty="0">
                <a:solidFill>
                  <a:srgbClr val="E0D6DE"/>
                </a:solidFill>
                <a:latin typeface="Arial MT"/>
                <a:cs typeface="Arial MT"/>
              </a:rPr>
              <a:t> </a:t>
            </a:r>
            <a:r>
              <a:rPr sz="1600" spc="55" dirty="0">
                <a:solidFill>
                  <a:srgbClr val="E0D6DE"/>
                </a:solidFill>
                <a:latin typeface="Arial MT"/>
                <a:cs typeface="Arial MT"/>
              </a:rPr>
              <a:t>project</a:t>
            </a:r>
            <a:r>
              <a:rPr sz="1600" spc="95" dirty="0">
                <a:solidFill>
                  <a:srgbClr val="E0D6DE"/>
                </a:solidFill>
                <a:latin typeface="Arial MT"/>
                <a:cs typeface="Arial MT"/>
              </a:rPr>
              <a:t> </a:t>
            </a:r>
            <a:r>
              <a:rPr sz="1600" dirty="0">
                <a:solidFill>
                  <a:srgbClr val="E0D6DE"/>
                </a:solidFill>
                <a:latin typeface="Arial MT"/>
                <a:cs typeface="Arial MT"/>
              </a:rPr>
              <a:t>successfully</a:t>
            </a:r>
            <a:r>
              <a:rPr sz="1600" spc="95" dirty="0">
                <a:solidFill>
                  <a:srgbClr val="E0D6DE"/>
                </a:solidFill>
                <a:latin typeface="Arial MT"/>
                <a:cs typeface="Arial MT"/>
              </a:rPr>
              <a:t> </a:t>
            </a:r>
            <a:r>
              <a:rPr sz="1600" dirty="0">
                <a:solidFill>
                  <a:srgbClr val="E0D6DE"/>
                </a:solidFill>
                <a:latin typeface="Arial MT"/>
                <a:cs typeface="Arial MT"/>
              </a:rPr>
              <a:t>demonstrates</a:t>
            </a:r>
            <a:r>
              <a:rPr sz="1600" spc="100" dirty="0">
                <a:solidFill>
                  <a:srgbClr val="E0D6DE"/>
                </a:solidFill>
                <a:latin typeface="Arial MT"/>
                <a:cs typeface="Arial MT"/>
              </a:rPr>
              <a:t> </a:t>
            </a:r>
            <a:r>
              <a:rPr sz="1600" spc="75" dirty="0">
                <a:solidFill>
                  <a:srgbClr val="E0D6DE"/>
                </a:solidFill>
                <a:latin typeface="Arial MT"/>
                <a:cs typeface="Arial MT"/>
              </a:rPr>
              <a:t>how</a:t>
            </a:r>
            <a:r>
              <a:rPr sz="1600" spc="95" dirty="0">
                <a:solidFill>
                  <a:srgbClr val="E0D6DE"/>
                </a:solidFill>
                <a:latin typeface="Arial MT"/>
                <a:cs typeface="Arial MT"/>
              </a:rPr>
              <a:t> </a:t>
            </a:r>
            <a:r>
              <a:rPr sz="1600" b="1" spc="-20" dirty="0">
                <a:solidFill>
                  <a:srgbClr val="E0D6DE"/>
                </a:solidFill>
                <a:latin typeface="Verdana"/>
                <a:cs typeface="Verdana"/>
              </a:rPr>
              <a:t>machine</a:t>
            </a:r>
            <a:endParaRPr lang="en-US" sz="1600" dirty="0">
              <a:latin typeface="Verdana"/>
              <a:cs typeface="Verdana"/>
            </a:endParaRPr>
          </a:p>
          <a:p>
            <a:pPr marL="12700" marR="146685" algn="l">
              <a:lnSpc>
                <a:spcPct val="226900"/>
              </a:lnSpc>
            </a:pPr>
            <a:r>
              <a:rPr lang="en-US" sz="1600" spc="-90" dirty="0">
                <a:solidFill>
                  <a:srgbClr val="E0D6DE"/>
                </a:solidFill>
                <a:latin typeface="Arial MT"/>
                <a:cs typeface="Arial MT"/>
              </a:rPr>
              <a:t>l</a:t>
            </a:r>
            <a:r>
              <a:rPr lang="en-US" sz="1600" b="1" spc="-90" dirty="0">
                <a:solidFill>
                  <a:srgbClr val="E0D6DE"/>
                </a:solidFill>
                <a:latin typeface="Verdana"/>
                <a:cs typeface="Verdana"/>
              </a:rPr>
              <a:t>earning</a:t>
            </a:r>
            <a:r>
              <a:rPr lang="en-US" sz="1600" b="1" spc="-110" dirty="0">
                <a:solidFill>
                  <a:srgbClr val="E0D6DE"/>
                </a:solidFill>
                <a:latin typeface="Verdana"/>
                <a:cs typeface="Verdana"/>
              </a:rPr>
              <a:t> models </a:t>
            </a:r>
            <a:r>
              <a:rPr lang="en-US" sz="1600" dirty="0">
                <a:solidFill>
                  <a:srgbClr val="E0D6DE"/>
                </a:solidFill>
                <a:latin typeface="Arial MT"/>
                <a:cs typeface="Arial MT"/>
              </a:rPr>
              <a:t>can</a:t>
            </a:r>
            <a:r>
              <a:rPr lang="en-US" sz="1600" spc="-25" dirty="0">
                <a:solidFill>
                  <a:srgbClr val="E0D6DE"/>
                </a:solidFill>
                <a:latin typeface="Arial MT"/>
                <a:cs typeface="Arial MT"/>
              </a:rPr>
              <a:t> </a:t>
            </a:r>
            <a:r>
              <a:rPr lang="en-US" sz="1600" spc="50" dirty="0">
                <a:solidFill>
                  <a:srgbClr val="E0D6DE"/>
                </a:solidFill>
                <a:latin typeface="Arial MT"/>
                <a:cs typeface="Arial MT"/>
              </a:rPr>
              <a:t>automate</a:t>
            </a:r>
            <a:r>
              <a:rPr lang="en-US" sz="1600" spc="-25" dirty="0">
                <a:solidFill>
                  <a:srgbClr val="E0D6DE"/>
                </a:solidFill>
                <a:latin typeface="Arial MT"/>
                <a:cs typeface="Arial MT"/>
              </a:rPr>
              <a:t> </a:t>
            </a:r>
            <a:r>
              <a:rPr lang="en-US" sz="1600" dirty="0">
                <a:solidFill>
                  <a:srgbClr val="E0D6DE"/>
                </a:solidFill>
                <a:latin typeface="Arial MT"/>
                <a:cs typeface="Arial MT"/>
              </a:rPr>
              <a:t>genre</a:t>
            </a:r>
            <a:r>
              <a:rPr lang="en-US" sz="1600" spc="-30" dirty="0">
                <a:solidFill>
                  <a:srgbClr val="E0D6DE"/>
                </a:solidFill>
                <a:latin typeface="Arial MT"/>
                <a:cs typeface="Arial MT"/>
              </a:rPr>
              <a:t> </a:t>
            </a:r>
            <a:r>
              <a:rPr lang="en-US" sz="1600" spc="55" dirty="0">
                <a:solidFill>
                  <a:srgbClr val="E0D6DE"/>
                </a:solidFill>
                <a:latin typeface="Arial MT"/>
                <a:cs typeface="Arial MT"/>
              </a:rPr>
              <a:t>identification</a:t>
            </a:r>
            <a:r>
              <a:rPr lang="en-US" sz="1600" spc="-25" dirty="0">
                <a:solidFill>
                  <a:srgbClr val="E0D6DE"/>
                </a:solidFill>
                <a:latin typeface="Arial MT"/>
                <a:cs typeface="Arial MT"/>
              </a:rPr>
              <a:t> </a:t>
            </a:r>
            <a:r>
              <a:rPr lang="en-US" sz="1600" spc="90" dirty="0">
                <a:solidFill>
                  <a:srgbClr val="E0D6DE"/>
                </a:solidFill>
                <a:latin typeface="Arial MT"/>
                <a:cs typeface="Arial MT"/>
              </a:rPr>
              <a:t>with</a:t>
            </a:r>
            <a:r>
              <a:rPr lang="en-US" sz="1600" spc="-25" dirty="0">
                <a:solidFill>
                  <a:srgbClr val="E0D6DE"/>
                </a:solidFill>
                <a:latin typeface="Arial MT"/>
                <a:cs typeface="Arial MT"/>
              </a:rPr>
              <a:t> </a:t>
            </a:r>
            <a:r>
              <a:rPr lang="en-US" sz="1600" dirty="0">
                <a:solidFill>
                  <a:srgbClr val="E0D6DE"/>
                </a:solidFill>
                <a:latin typeface="Arial MT"/>
                <a:cs typeface="Arial MT"/>
              </a:rPr>
              <a:t>a</a:t>
            </a:r>
            <a:r>
              <a:rPr lang="en-US" sz="1600" spc="-25" dirty="0">
                <a:solidFill>
                  <a:srgbClr val="E0D6DE"/>
                </a:solidFill>
                <a:latin typeface="Arial MT"/>
                <a:cs typeface="Arial MT"/>
              </a:rPr>
              <a:t> </a:t>
            </a:r>
            <a:r>
              <a:rPr lang="en-US" sz="1600" spc="50" dirty="0">
                <a:solidFill>
                  <a:srgbClr val="E0D6DE"/>
                </a:solidFill>
                <a:latin typeface="Arial MT"/>
                <a:cs typeface="Arial MT"/>
              </a:rPr>
              <a:t>high</a:t>
            </a:r>
            <a:r>
              <a:rPr lang="en-US" sz="1600" spc="-30" dirty="0">
                <a:solidFill>
                  <a:srgbClr val="E0D6DE"/>
                </a:solidFill>
                <a:latin typeface="Arial MT"/>
                <a:cs typeface="Arial MT"/>
              </a:rPr>
              <a:t> </a:t>
            </a:r>
            <a:r>
              <a:rPr lang="en-US" sz="1600" dirty="0">
                <a:solidFill>
                  <a:srgbClr val="E0D6DE"/>
                </a:solidFill>
                <a:latin typeface="Arial MT"/>
                <a:cs typeface="Arial MT"/>
              </a:rPr>
              <a:t>degree</a:t>
            </a:r>
            <a:r>
              <a:rPr lang="en-US" sz="1600" spc="-25" dirty="0">
                <a:solidFill>
                  <a:srgbClr val="E0D6DE"/>
                </a:solidFill>
                <a:latin typeface="Arial MT"/>
                <a:cs typeface="Arial MT"/>
              </a:rPr>
              <a:t> </a:t>
            </a:r>
            <a:r>
              <a:rPr lang="en-US" sz="1600" spc="55" dirty="0">
                <a:solidFill>
                  <a:srgbClr val="E0D6DE"/>
                </a:solidFill>
                <a:latin typeface="Arial MT"/>
                <a:cs typeface="Arial MT"/>
              </a:rPr>
              <a:t>of</a:t>
            </a:r>
            <a:r>
              <a:rPr lang="en-US" sz="1600" spc="-25" dirty="0">
                <a:solidFill>
                  <a:srgbClr val="E0D6DE"/>
                </a:solidFill>
                <a:latin typeface="Arial MT"/>
                <a:cs typeface="Arial MT"/>
              </a:rPr>
              <a:t> </a:t>
            </a:r>
            <a:r>
              <a:rPr lang="en-US" sz="1600" dirty="0">
                <a:solidFill>
                  <a:srgbClr val="E0D6DE"/>
                </a:solidFill>
                <a:latin typeface="Arial MT"/>
                <a:cs typeface="Arial MT"/>
              </a:rPr>
              <a:t>accuracy.</a:t>
            </a:r>
            <a:r>
              <a:rPr lang="en-US" sz="1600" spc="-30" dirty="0">
                <a:solidFill>
                  <a:srgbClr val="E0D6DE"/>
                </a:solidFill>
                <a:latin typeface="Arial MT"/>
                <a:cs typeface="Arial MT"/>
              </a:rPr>
              <a:t> </a:t>
            </a:r>
            <a:r>
              <a:rPr lang="en-US" sz="1600" spc="-20" dirty="0">
                <a:solidFill>
                  <a:srgbClr val="E0D6DE"/>
                </a:solidFill>
                <a:latin typeface="Arial MT"/>
                <a:cs typeface="Arial MT"/>
              </a:rPr>
              <a:t>From </a:t>
            </a:r>
            <a:r>
              <a:rPr lang="en-US" sz="1600" b="1" spc="-120" dirty="0">
                <a:solidFill>
                  <a:srgbClr val="E0D6DE"/>
                </a:solidFill>
                <a:latin typeface="Verdana"/>
                <a:cs typeface="Verdana"/>
              </a:rPr>
              <a:t>feature</a:t>
            </a:r>
            <a:r>
              <a:rPr lang="en-US" sz="1600" b="1" spc="-80" dirty="0">
                <a:solidFill>
                  <a:srgbClr val="E0D6DE"/>
                </a:solidFill>
                <a:latin typeface="Verdana"/>
                <a:cs typeface="Verdana"/>
              </a:rPr>
              <a:t> </a:t>
            </a:r>
            <a:r>
              <a:rPr lang="en-US" sz="1600" b="1" spc="-110" dirty="0">
                <a:solidFill>
                  <a:srgbClr val="E0D6DE"/>
                </a:solidFill>
                <a:latin typeface="Verdana"/>
                <a:cs typeface="Verdana"/>
              </a:rPr>
              <a:t>extraction</a:t>
            </a:r>
            <a:r>
              <a:rPr lang="en-US" sz="1600" b="1" spc="-80" dirty="0">
                <a:solidFill>
                  <a:srgbClr val="E0D6DE"/>
                </a:solidFill>
                <a:latin typeface="Verdana"/>
                <a:cs typeface="Verdana"/>
              </a:rPr>
              <a:t> </a:t>
            </a:r>
            <a:r>
              <a:rPr lang="en-US" sz="1600" spc="80" dirty="0">
                <a:solidFill>
                  <a:srgbClr val="E0D6DE"/>
                </a:solidFill>
                <a:latin typeface="Arial MT"/>
                <a:cs typeface="Arial MT"/>
              </a:rPr>
              <a:t>to</a:t>
            </a:r>
            <a:r>
              <a:rPr lang="en-US" sz="1600" spc="5" dirty="0">
                <a:solidFill>
                  <a:srgbClr val="E0D6DE"/>
                </a:solidFill>
                <a:latin typeface="Arial MT"/>
                <a:cs typeface="Arial MT"/>
              </a:rPr>
              <a:t> </a:t>
            </a:r>
            <a:r>
              <a:rPr lang="en-US" sz="1600" b="1" spc="-100" dirty="0">
                <a:solidFill>
                  <a:srgbClr val="E0D6DE"/>
                </a:solidFill>
                <a:latin typeface="Verdana"/>
                <a:cs typeface="Verdana"/>
              </a:rPr>
              <a:t>model</a:t>
            </a:r>
            <a:r>
              <a:rPr lang="en-US" sz="1600" b="1" spc="-75" dirty="0">
                <a:solidFill>
                  <a:srgbClr val="E0D6DE"/>
                </a:solidFill>
                <a:latin typeface="Verdana"/>
                <a:cs typeface="Verdana"/>
              </a:rPr>
              <a:t> </a:t>
            </a:r>
            <a:r>
              <a:rPr lang="en-US" sz="1600" b="1" spc="-95" dirty="0">
                <a:solidFill>
                  <a:srgbClr val="E0D6DE"/>
                </a:solidFill>
                <a:latin typeface="Verdana"/>
                <a:cs typeface="Verdana"/>
              </a:rPr>
              <a:t>deployment</a:t>
            </a:r>
            <a:r>
              <a:rPr lang="en-US" sz="1600" spc="-95" dirty="0">
                <a:solidFill>
                  <a:srgbClr val="E0D6DE"/>
                </a:solidFill>
                <a:latin typeface="Arial MT"/>
                <a:cs typeface="Arial MT"/>
              </a:rPr>
              <a:t>,</a:t>
            </a:r>
            <a:r>
              <a:rPr lang="en-US" sz="1600" dirty="0">
                <a:solidFill>
                  <a:srgbClr val="E0D6DE"/>
                </a:solidFill>
                <a:latin typeface="Arial MT"/>
                <a:cs typeface="Arial MT"/>
              </a:rPr>
              <a:t> each</a:t>
            </a:r>
            <a:r>
              <a:rPr lang="en-US" sz="1600" spc="5" dirty="0">
                <a:solidFill>
                  <a:srgbClr val="E0D6DE"/>
                </a:solidFill>
                <a:latin typeface="Arial MT"/>
                <a:cs typeface="Arial MT"/>
              </a:rPr>
              <a:t> </a:t>
            </a:r>
            <a:r>
              <a:rPr lang="en-US" sz="1600" dirty="0">
                <a:solidFill>
                  <a:srgbClr val="E0D6DE"/>
                </a:solidFill>
                <a:latin typeface="Arial MT"/>
                <a:cs typeface="Arial MT"/>
              </a:rPr>
              <a:t>phase</a:t>
            </a:r>
            <a:r>
              <a:rPr lang="en-US" sz="1600" spc="5" dirty="0">
                <a:solidFill>
                  <a:srgbClr val="E0D6DE"/>
                </a:solidFill>
                <a:latin typeface="Arial MT"/>
                <a:cs typeface="Arial MT"/>
              </a:rPr>
              <a:t> </a:t>
            </a:r>
            <a:r>
              <a:rPr lang="en-US" sz="1600" spc="55" dirty="0">
                <a:solidFill>
                  <a:srgbClr val="E0D6DE"/>
                </a:solidFill>
                <a:latin typeface="Arial MT"/>
                <a:cs typeface="Arial MT"/>
              </a:rPr>
              <a:t>of</a:t>
            </a:r>
            <a:r>
              <a:rPr lang="en-US" sz="1600" dirty="0">
                <a:solidFill>
                  <a:srgbClr val="E0D6DE"/>
                </a:solidFill>
                <a:latin typeface="Arial MT"/>
                <a:cs typeface="Arial MT"/>
              </a:rPr>
              <a:t> </a:t>
            </a:r>
            <a:r>
              <a:rPr lang="en-US" sz="1600" spc="60" dirty="0">
                <a:solidFill>
                  <a:srgbClr val="E0D6DE"/>
                </a:solidFill>
                <a:latin typeface="Arial MT"/>
                <a:cs typeface="Arial MT"/>
              </a:rPr>
              <a:t>the</a:t>
            </a:r>
            <a:r>
              <a:rPr lang="en-US" sz="1600" spc="5" dirty="0">
                <a:solidFill>
                  <a:srgbClr val="E0D6DE"/>
                </a:solidFill>
                <a:latin typeface="Arial MT"/>
                <a:cs typeface="Arial MT"/>
              </a:rPr>
              <a:t> </a:t>
            </a:r>
            <a:r>
              <a:rPr lang="en-US" sz="1600" spc="55" dirty="0">
                <a:solidFill>
                  <a:srgbClr val="E0D6DE"/>
                </a:solidFill>
                <a:latin typeface="Arial MT"/>
                <a:cs typeface="Arial MT"/>
              </a:rPr>
              <a:t>project</a:t>
            </a:r>
            <a:r>
              <a:rPr lang="en-US" sz="1600" spc="5" dirty="0">
                <a:solidFill>
                  <a:srgbClr val="E0D6DE"/>
                </a:solidFill>
                <a:latin typeface="Arial MT"/>
                <a:cs typeface="Arial MT"/>
              </a:rPr>
              <a:t> </a:t>
            </a:r>
            <a:r>
              <a:rPr lang="en-US" sz="1600" dirty="0">
                <a:solidFill>
                  <a:srgbClr val="E0D6DE"/>
                </a:solidFill>
                <a:latin typeface="Arial MT"/>
                <a:cs typeface="Arial MT"/>
              </a:rPr>
              <a:t>plays a</a:t>
            </a:r>
            <a:r>
              <a:rPr lang="en-US" sz="1600" spc="5" dirty="0">
                <a:solidFill>
                  <a:srgbClr val="E0D6DE"/>
                </a:solidFill>
                <a:latin typeface="Arial MT"/>
                <a:cs typeface="Arial MT"/>
              </a:rPr>
              <a:t> </a:t>
            </a:r>
            <a:r>
              <a:rPr lang="en-US" sz="1600" dirty="0">
                <a:solidFill>
                  <a:srgbClr val="E0D6DE"/>
                </a:solidFill>
                <a:latin typeface="Arial MT"/>
                <a:cs typeface="Arial MT"/>
              </a:rPr>
              <a:t>crucial role</a:t>
            </a:r>
            <a:r>
              <a:rPr lang="en-US" sz="1600" spc="5" dirty="0">
                <a:solidFill>
                  <a:srgbClr val="E0D6DE"/>
                </a:solidFill>
                <a:latin typeface="Arial MT"/>
                <a:cs typeface="Arial MT"/>
              </a:rPr>
              <a:t> </a:t>
            </a:r>
            <a:r>
              <a:rPr lang="en-US" sz="1600" spc="40" dirty="0">
                <a:solidFill>
                  <a:srgbClr val="E0D6DE"/>
                </a:solidFill>
                <a:latin typeface="Arial MT"/>
                <a:cs typeface="Arial MT"/>
              </a:rPr>
              <a:t>in </a:t>
            </a:r>
            <a:r>
              <a:rPr lang="en-US" sz="1600" spc="60" dirty="0">
                <a:solidFill>
                  <a:srgbClr val="E0D6DE"/>
                </a:solidFill>
                <a:latin typeface="Arial MT"/>
                <a:cs typeface="Arial MT"/>
              </a:rPr>
              <a:t>building</a:t>
            </a:r>
            <a:r>
              <a:rPr lang="en-US" sz="1600" spc="65" dirty="0">
                <a:solidFill>
                  <a:srgbClr val="E0D6DE"/>
                </a:solidFill>
                <a:latin typeface="Arial MT"/>
                <a:cs typeface="Arial MT"/>
              </a:rPr>
              <a:t> </a:t>
            </a:r>
            <a:r>
              <a:rPr lang="en-US" sz="1600" dirty="0">
                <a:solidFill>
                  <a:srgbClr val="E0D6DE"/>
                </a:solidFill>
                <a:latin typeface="Arial MT"/>
                <a:cs typeface="Arial MT"/>
              </a:rPr>
              <a:t>a</a:t>
            </a:r>
            <a:r>
              <a:rPr lang="en-US" sz="1600" spc="65" dirty="0">
                <a:solidFill>
                  <a:srgbClr val="E0D6DE"/>
                </a:solidFill>
                <a:latin typeface="Arial MT"/>
                <a:cs typeface="Arial MT"/>
              </a:rPr>
              <a:t> </a:t>
            </a:r>
            <a:r>
              <a:rPr lang="en-US" sz="1600" spc="45" dirty="0">
                <a:solidFill>
                  <a:srgbClr val="E0D6DE"/>
                </a:solidFill>
                <a:latin typeface="Arial MT"/>
                <a:cs typeface="Arial MT"/>
              </a:rPr>
              <a:t>robust,</a:t>
            </a:r>
            <a:r>
              <a:rPr lang="en-US" sz="1600" spc="70" dirty="0">
                <a:solidFill>
                  <a:srgbClr val="E0D6DE"/>
                </a:solidFill>
                <a:latin typeface="Arial MT"/>
                <a:cs typeface="Arial MT"/>
              </a:rPr>
              <a:t> </a:t>
            </a:r>
            <a:r>
              <a:rPr lang="en-US" sz="1600" dirty="0">
                <a:solidFill>
                  <a:srgbClr val="E0D6DE"/>
                </a:solidFill>
                <a:latin typeface="Arial MT"/>
                <a:cs typeface="Arial MT"/>
              </a:rPr>
              <a:t>scalable</a:t>
            </a:r>
            <a:r>
              <a:rPr lang="en-US" sz="1600" spc="65" dirty="0">
                <a:solidFill>
                  <a:srgbClr val="E0D6DE"/>
                </a:solidFill>
                <a:latin typeface="Arial MT"/>
                <a:cs typeface="Arial MT"/>
              </a:rPr>
              <a:t> </a:t>
            </a:r>
            <a:r>
              <a:rPr lang="en-US" sz="1600" dirty="0">
                <a:solidFill>
                  <a:srgbClr val="E0D6DE"/>
                </a:solidFill>
                <a:latin typeface="Arial MT"/>
                <a:cs typeface="Arial MT"/>
              </a:rPr>
              <a:t>system.</a:t>
            </a:r>
            <a:r>
              <a:rPr lang="en-US" sz="1600" spc="65" dirty="0">
                <a:solidFill>
                  <a:srgbClr val="E0D6DE"/>
                </a:solidFill>
                <a:latin typeface="Arial MT"/>
                <a:cs typeface="Arial MT"/>
              </a:rPr>
              <a:t> </a:t>
            </a:r>
            <a:r>
              <a:rPr lang="en-US" sz="1600" dirty="0">
                <a:solidFill>
                  <a:srgbClr val="E0D6DE"/>
                </a:solidFill>
                <a:latin typeface="Arial MT"/>
                <a:cs typeface="Arial MT"/>
              </a:rPr>
              <a:t>While</a:t>
            </a:r>
            <a:r>
              <a:rPr lang="en-US" sz="1600" spc="70" dirty="0">
                <a:solidFill>
                  <a:srgbClr val="E0D6DE"/>
                </a:solidFill>
                <a:latin typeface="Arial MT"/>
                <a:cs typeface="Arial MT"/>
              </a:rPr>
              <a:t> </a:t>
            </a:r>
            <a:r>
              <a:rPr lang="en-US" sz="1600" dirty="0">
                <a:solidFill>
                  <a:srgbClr val="E0D6DE"/>
                </a:solidFill>
                <a:latin typeface="Arial MT"/>
                <a:cs typeface="Arial MT"/>
              </a:rPr>
              <a:t>challenges</a:t>
            </a:r>
            <a:r>
              <a:rPr lang="en-US" sz="1600" spc="65" dirty="0">
                <a:solidFill>
                  <a:srgbClr val="E0D6DE"/>
                </a:solidFill>
                <a:latin typeface="Arial MT"/>
                <a:cs typeface="Arial MT"/>
              </a:rPr>
              <a:t> </a:t>
            </a:r>
            <a:r>
              <a:rPr lang="en-US" sz="1600" dirty="0">
                <a:solidFill>
                  <a:srgbClr val="E0D6DE"/>
                </a:solidFill>
                <a:latin typeface="Arial MT"/>
                <a:cs typeface="Arial MT"/>
              </a:rPr>
              <a:t>like</a:t>
            </a:r>
            <a:r>
              <a:rPr lang="en-US" sz="1600" spc="65" dirty="0">
                <a:solidFill>
                  <a:srgbClr val="E0D6DE"/>
                </a:solidFill>
                <a:latin typeface="Arial MT"/>
                <a:cs typeface="Arial MT"/>
              </a:rPr>
              <a:t> </a:t>
            </a:r>
            <a:r>
              <a:rPr lang="en-US" sz="1600" dirty="0">
                <a:solidFill>
                  <a:srgbClr val="E0D6DE"/>
                </a:solidFill>
                <a:latin typeface="Arial MT"/>
                <a:cs typeface="Arial MT"/>
              </a:rPr>
              <a:t>overlapping</a:t>
            </a:r>
            <a:r>
              <a:rPr lang="en-US" sz="1600" spc="70" dirty="0">
                <a:solidFill>
                  <a:srgbClr val="E0D6DE"/>
                </a:solidFill>
                <a:latin typeface="Arial MT"/>
                <a:cs typeface="Arial MT"/>
              </a:rPr>
              <a:t> </a:t>
            </a:r>
            <a:r>
              <a:rPr lang="en-US" sz="1600" dirty="0">
                <a:solidFill>
                  <a:srgbClr val="E0D6DE"/>
                </a:solidFill>
                <a:latin typeface="Arial MT"/>
                <a:cs typeface="Arial MT"/>
              </a:rPr>
              <a:t>genres</a:t>
            </a:r>
            <a:r>
              <a:rPr lang="en-US" sz="1600" spc="65" dirty="0">
                <a:solidFill>
                  <a:srgbClr val="E0D6DE"/>
                </a:solidFill>
                <a:latin typeface="Arial MT"/>
                <a:cs typeface="Arial MT"/>
              </a:rPr>
              <a:t> </a:t>
            </a:r>
            <a:r>
              <a:rPr lang="en-US" sz="1600" spc="25" dirty="0">
                <a:solidFill>
                  <a:srgbClr val="E0D6DE"/>
                </a:solidFill>
                <a:latin typeface="Arial MT"/>
                <a:cs typeface="Arial MT"/>
              </a:rPr>
              <a:t>and </a:t>
            </a:r>
            <a:r>
              <a:rPr lang="en-US" sz="1600" dirty="0">
                <a:solidFill>
                  <a:srgbClr val="E0D6DE"/>
                </a:solidFill>
                <a:latin typeface="Arial MT"/>
                <a:cs typeface="Arial MT"/>
              </a:rPr>
              <a:t>subjectivity</a:t>
            </a:r>
            <a:r>
              <a:rPr lang="en-US" sz="1600" spc="40" dirty="0">
                <a:solidFill>
                  <a:srgbClr val="E0D6DE"/>
                </a:solidFill>
                <a:latin typeface="Arial MT"/>
                <a:cs typeface="Arial MT"/>
              </a:rPr>
              <a:t> </a:t>
            </a:r>
            <a:r>
              <a:rPr lang="en-US" sz="1600" dirty="0">
                <a:solidFill>
                  <a:srgbClr val="E0D6DE"/>
                </a:solidFill>
                <a:latin typeface="Arial MT"/>
                <a:cs typeface="Arial MT"/>
              </a:rPr>
              <a:t>remain,</a:t>
            </a:r>
            <a:r>
              <a:rPr lang="en-US" sz="1600" spc="45" dirty="0">
                <a:solidFill>
                  <a:srgbClr val="E0D6DE"/>
                </a:solidFill>
                <a:latin typeface="Arial MT"/>
                <a:cs typeface="Arial MT"/>
              </a:rPr>
              <a:t> </a:t>
            </a:r>
            <a:r>
              <a:rPr lang="en-US" sz="1600" spc="60" dirty="0">
                <a:solidFill>
                  <a:srgbClr val="E0D6DE"/>
                </a:solidFill>
                <a:latin typeface="Arial MT"/>
                <a:cs typeface="Arial MT"/>
              </a:rPr>
              <a:t>the</a:t>
            </a:r>
            <a:r>
              <a:rPr lang="en-US" sz="1600" spc="40" dirty="0">
                <a:solidFill>
                  <a:srgbClr val="E0D6DE"/>
                </a:solidFill>
                <a:latin typeface="Arial MT"/>
                <a:cs typeface="Arial MT"/>
              </a:rPr>
              <a:t> </a:t>
            </a:r>
            <a:r>
              <a:rPr lang="en-US" sz="1600" spc="60" dirty="0">
                <a:solidFill>
                  <a:srgbClr val="E0D6DE"/>
                </a:solidFill>
                <a:latin typeface="Arial MT"/>
                <a:cs typeface="Arial MT"/>
              </a:rPr>
              <a:t>combination</a:t>
            </a:r>
            <a:r>
              <a:rPr lang="en-US" sz="1600" spc="40" dirty="0">
                <a:solidFill>
                  <a:srgbClr val="E0D6DE"/>
                </a:solidFill>
                <a:latin typeface="Arial MT"/>
                <a:cs typeface="Arial MT"/>
              </a:rPr>
              <a:t> </a:t>
            </a:r>
            <a:r>
              <a:rPr lang="en-US" sz="1600" spc="55" dirty="0">
                <a:solidFill>
                  <a:srgbClr val="E0D6DE"/>
                </a:solidFill>
                <a:latin typeface="Arial MT"/>
                <a:cs typeface="Arial MT"/>
              </a:rPr>
              <a:t>of</a:t>
            </a:r>
            <a:r>
              <a:rPr lang="en-US" sz="1600" spc="45" dirty="0">
                <a:solidFill>
                  <a:srgbClr val="E0D6DE"/>
                </a:solidFill>
                <a:latin typeface="Arial MT"/>
                <a:cs typeface="Arial MT"/>
              </a:rPr>
              <a:t> </a:t>
            </a:r>
            <a:r>
              <a:rPr lang="en-US" sz="1600" b="1" spc="-85" dirty="0">
                <a:solidFill>
                  <a:srgbClr val="E0D6DE"/>
                </a:solidFill>
                <a:latin typeface="Verdana"/>
                <a:cs typeface="Verdana"/>
              </a:rPr>
              <a:t>traditional</a:t>
            </a:r>
            <a:r>
              <a:rPr lang="en-US" sz="1600" b="1" spc="-35" dirty="0">
                <a:solidFill>
                  <a:srgbClr val="E0D6DE"/>
                </a:solidFill>
                <a:latin typeface="Verdana"/>
                <a:cs typeface="Verdana"/>
              </a:rPr>
              <a:t> </a:t>
            </a:r>
            <a:r>
              <a:rPr lang="en-US" sz="1600" b="1" spc="-110" dirty="0">
                <a:solidFill>
                  <a:srgbClr val="E0D6DE"/>
                </a:solidFill>
                <a:latin typeface="Verdana"/>
                <a:cs typeface="Verdana"/>
              </a:rPr>
              <a:t>machine</a:t>
            </a:r>
            <a:r>
              <a:rPr lang="en-US" sz="1600" b="1" spc="-35" dirty="0">
                <a:solidFill>
                  <a:srgbClr val="E0D6DE"/>
                </a:solidFill>
                <a:latin typeface="Verdana"/>
                <a:cs typeface="Verdana"/>
              </a:rPr>
              <a:t> </a:t>
            </a:r>
            <a:r>
              <a:rPr lang="en-US" sz="1600" b="1" spc="-105" dirty="0">
                <a:solidFill>
                  <a:srgbClr val="E0D6DE"/>
                </a:solidFill>
                <a:latin typeface="Verdana"/>
                <a:cs typeface="Verdana"/>
              </a:rPr>
              <a:t>learning</a:t>
            </a:r>
            <a:r>
              <a:rPr lang="en-US" sz="1600" b="1" spc="-35" dirty="0">
                <a:solidFill>
                  <a:srgbClr val="E0D6DE"/>
                </a:solidFill>
                <a:latin typeface="Verdana"/>
                <a:cs typeface="Verdana"/>
              </a:rPr>
              <a:t> </a:t>
            </a:r>
            <a:r>
              <a:rPr lang="en-US" sz="1600" spc="50" dirty="0">
                <a:solidFill>
                  <a:srgbClr val="E0D6DE"/>
                </a:solidFill>
                <a:latin typeface="Arial MT"/>
                <a:cs typeface="Arial MT"/>
              </a:rPr>
              <a:t>and</a:t>
            </a:r>
            <a:r>
              <a:rPr lang="en-US" sz="1600" spc="40" dirty="0">
                <a:solidFill>
                  <a:srgbClr val="E0D6DE"/>
                </a:solidFill>
                <a:latin typeface="Arial MT"/>
                <a:cs typeface="Arial MT"/>
              </a:rPr>
              <a:t> </a:t>
            </a:r>
            <a:r>
              <a:rPr lang="en-US" sz="1600" b="1" spc="-110" dirty="0">
                <a:solidFill>
                  <a:srgbClr val="E0D6DE"/>
                </a:solidFill>
                <a:latin typeface="Verdana"/>
                <a:cs typeface="Verdana"/>
              </a:rPr>
              <a:t>deep</a:t>
            </a:r>
            <a:r>
              <a:rPr lang="en-US" sz="1600" b="1" spc="-35" dirty="0">
                <a:solidFill>
                  <a:srgbClr val="E0D6DE"/>
                </a:solidFill>
                <a:latin typeface="Verdana"/>
                <a:cs typeface="Verdana"/>
              </a:rPr>
              <a:t> </a:t>
            </a:r>
            <a:r>
              <a:rPr lang="en-US" sz="1600" b="1" spc="-40" dirty="0">
                <a:solidFill>
                  <a:srgbClr val="E0D6DE"/>
                </a:solidFill>
                <a:latin typeface="Verdana"/>
                <a:cs typeface="Verdana"/>
              </a:rPr>
              <a:t>learning </a:t>
            </a:r>
            <a:r>
              <a:rPr lang="en-US" sz="1600" dirty="0">
                <a:solidFill>
                  <a:srgbClr val="E0D6DE"/>
                </a:solidFill>
                <a:latin typeface="Arial MT"/>
                <a:cs typeface="Arial MT"/>
              </a:rPr>
              <a:t>techniques</a:t>
            </a:r>
            <a:r>
              <a:rPr lang="en-US" sz="1600" spc="35" dirty="0">
                <a:solidFill>
                  <a:srgbClr val="E0D6DE"/>
                </a:solidFill>
                <a:latin typeface="Arial MT"/>
                <a:cs typeface="Arial MT"/>
              </a:rPr>
              <a:t> </a:t>
            </a:r>
            <a:r>
              <a:rPr lang="en-US" sz="1600" dirty="0">
                <a:solidFill>
                  <a:srgbClr val="E0D6DE"/>
                </a:solidFill>
                <a:latin typeface="Arial MT"/>
                <a:cs typeface="Arial MT"/>
              </a:rPr>
              <a:t>provides</a:t>
            </a:r>
            <a:r>
              <a:rPr lang="en-US" sz="1600" spc="40" dirty="0">
                <a:solidFill>
                  <a:srgbClr val="E0D6DE"/>
                </a:solidFill>
                <a:latin typeface="Arial MT"/>
                <a:cs typeface="Arial MT"/>
              </a:rPr>
              <a:t> </a:t>
            </a:r>
            <a:r>
              <a:rPr lang="en-US" sz="1600" dirty="0">
                <a:solidFill>
                  <a:srgbClr val="E0D6DE"/>
                </a:solidFill>
                <a:latin typeface="Arial MT"/>
                <a:cs typeface="Arial MT"/>
              </a:rPr>
              <a:t>a</a:t>
            </a:r>
            <a:r>
              <a:rPr lang="en-US" sz="1600" spc="40" dirty="0">
                <a:solidFill>
                  <a:srgbClr val="E0D6DE"/>
                </a:solidFill>
                <a:latin typeface="Arial MT"/>
                <a:cs typeface="Arial MT"/>
              </a:rPr>
              <a:t> </a:t>
            </a:r>
            <a:r>
              <a:rPr lang="en-US" sz="1600" spc="50" dirty="0">
                <a:solidFill>
                  <a:srgbClr val="E0D6DE"/>
                </a:solidFill>
                <a:latin typeface="Arial MT"/>
                <a:cs typeface="Arial MT"/>
              </a:rPr>
              <a:t>solid</a:t>
            </a:r>
            <a:r>
              <a:rPr lang="en-US" sz="1600" spc="40" dirty="0">
                <a:solidFill>
                  <a:srgbClr val="E0D6DE"/>
                </a:solidFill>
                <a:latin typeface="Arial MT"/>
                <a:cs typeface="Arial MT"/>
              </a:rPr>
              <a:t> </a:t>
            </a:r>
            <a:r>
              <a:rPr lang="en-US" sz="1600" spc="60" dirty="0">
                <a:solidFill>
                  <a:srgbClr val="E0D6DE"/>
                </a:solidFill>
                <a:latin typeface="Arial MT"/>
                <a:cs typeface="Arial MT"/>
              </a:rPr>
              <a:t>foundation</a:t>
            </a:r>
            <a:r>
              <a:rPr lang="en-US" sz="1600" spc="40" dirty="0">
                <a:solidFill>
                  <a:srgbClr val="E0D6DE"/>
                </a:solidFill>
                <a:latin typeface="Arial MT"/>
                <a:cs typeface="Arial MT"/>
              </a:rPr>
              <a:t> </a:t>
            </a:r>
            <a:r>
              <a:rPr lang="en-US" sz="1600" spc="55" dirty="0">
                <a:solidFill>
                  <a:srgbClr val="E0D6DE"/>
                </a:solidFill>
                <a:latin typeface="Arial MT"/>
                <a:cs typeface="Arial MT"/>
              </a:rPr>
              <a:t>for</a:t>
            </a:r>
            <a:r>
              <a:rPr lang="en-US" sz="1600" spc="40" dirty="0">
                <a:solidFill>
                  <a:srgbClr val="E0D6DE"/>
                </a:solidFill>
                <a:latin typeface="Arial MT"/>
                <a:cs typeface="Arial MT"/>
              </a:rPr>
              <a:t> </a:t>
            </a:r>
            <a:r>
              <a:rPr lang="en-US" sz="1600" spc="60" dirty="0">
                <a:solidFill>
                  <a:srgbClr val="E0D6DE"/>
                </a:solidFill>
                <a:latin typeface="Arial MT"/>
                <a:cs typeface="Arial MT"/>
              </a:rPr>
              <a:t>future</a:t>
            </a:r>
            <a:r>
              <a:rPr lang="en-US" sz="1600" spc="40" dirty="0">
                <a:solidFill>
                  <a:srgbClr val="E0D6DE"/>
                </a:solidFill>
                <a:latin typeface="Arial MT"/>
                <a:cs typeface="Arial MT"/>
              </a:rPr>
              <a:t> development.</a:t>
            </a:r>
            <a:endParaRPr lang="en-US" sz="1600" dirty="0">
              <a:latin typeface="Arial MT"/>
              <a:cs typeface="Arial MT"/>
            </a:endParaRPr>
          </a:p>
          <a:p>
            <a:pPr marL="298450" marR="5080" indent="-285750" algn="l">
              <a:lnSpc>
                <a:spcPct val="226900"/>
              </a:lnSpc>
              <a:buFont typeface="Wingdings" panose="05000000000000000000" pitchFamily="2" charset="2"/>
              <a:buChar char="Ø"/>
              <a:tabLst>
                <a:tab pos="222885" algn="l"/>
              </a:tabLst>
            </a:pPr>
            <a:r>
              <a:rPr sz="1600" dirty="0">
                <a:solidFill>
                  <a:srgbClr val="E0D6DE"/>
                </a:solidFill>
                <a:latin typeface="Arial MT"/>
                <a:cs typeface="Arial MT"/>
              </a:rPr>
              <a:t>This</a:t>
            </a:r>
            <a:r>
              <a:rPr sz="1600" spc="-35" dirty="0">
                <a:solidFill>
                  <a:srgbClr val="E0D6DE"/>
                </a:solidFill>
                <a:latin typeface="Arial MT"/>
                <a:cs typeface="Arial MT"/>
              </a:rPr>
              <a:t> </a:t>
            </a:r>
            <a:r>
              <a:rPr sz="1600" spc="55" dirty="0">
                <a:solidFill>
                  <a:srgbClr val="E0D6DE"/>
                </a:solidFill>
                <a:latin typeface="Arial MT"/>
                <a:cs typeface="Arial MT"/>
              </a:rPr>
              <a:t>project</a:t>
            </a:r>
            <a:r>
              <a:rPr sz="1600" spc="-30" dirty="0">
                <a:solidFill>
                  <a:srgbClr val="E0D6DE"/>
                </a:solidFill>
                <a:latin typeface="Arial MT"/>
                <a:cs typeface="Arial MT"/>
              </a:rPr>
              <a:t> </a:t>
            </a:r>
            <a:r>
              <a:rPr sz="1600" spc="75" dirty="0">
                <a:solidFill>
                  <a:srgbClr val="E0D6DE"/>
                </a:solidFill>
                <a:latin typeface="Arial MT"/>
                <a:cs typeface="Arial MT"/>
              </a:rPr>
              <a:t>not</a:t>
            </a:r>
            <a:r>
              <a:rPr sz="1600" spc="-30" dirty="0">
                <a:solidFill>
                  <a:srgbClr val="E0D6DE"/>
                </a:solidFill>
                <a:latin typeface="Arial MT"/>
                <a:cs typeface="Arial MT"/>
              </a:rPr>
              <a:t> </a:t>
            </a:r>
            <a:r>
              <a:rPr sz="1600" spc="60" dirty="0">
                <a:solidFill>
                  <a:srgbClr val="E0D6DE"/>
                </a:solidFill>
                <a:latin typeface="Arial MT"/>
                <a:cs typeface="Arial MT"/>
              </a:rPr>
              <a:t>only</a:t>
            </a:r>
            <a:r>
              <a:rPr sz="1600" spc="-35" dirty="0">
                <a:solidFill>
                  <a:srgbClr val="E0D6DE"/>
                </a:solidFill>
                <a:latin typeface="Arial MT"/>
                <a:cs typeface="Arial MT"/>
              </a:rPr>
              <a:t> </a:t>
            </a:r>
            <a:r>
              <a:rPr sz="1600" dirty="0">
                <a:solidFill>
                  <a:srgbClr val="E0D6DE"/>
                </a:solidFill>
                <a:latin typeface="Arial MT"/>
                <a:cs typeface="Arial MT"/>
              </a:rPr>
              <a:t>showcases</a:t>
            </a:r>
            <a:r>
              <a:rPr sz="1600" spc="-30" dirty="0">
                <a:solidFill>
                  <a:srgbClr val="E0D6DE"/>
                </a:solidFill>
                <a:latin typeface="Arial MT"/>
                <a:cs typeface="Arial MT"/>
              </a:rPr>
              <a:t> </a:t>
            </a:r>
            <a:r>
              <a:rPr sz="1600" spc="60" dirty="0">
                <a:solidFill>
                  <a:srgbClr val="E0D6DE"/>
                </a:solidFill>
                <a:latin typeface="Arial MT"/>
                <a:cs typeface="Arial MT"/>
              </a:rPr>
              <a:t>the</a:t>
            </a:r>
            <a:r>
              <a:rPr sz="1600" spc="-30" dirty="0">
                <a:solidFill>
                  <a:srgbClr val="E0D6DE"/>
                </a:solidFill>
                <a:latin typeface="Arial MT"/>
                <a:cs typeface="Arial MT"/>
              </a:rPr>
              <a:t> </a:t>
            </a:r>
            <a:r>
              <a:rPr sz="1600" spc="60" dirty="0">
                <a:solidFill>
                  <a:srgbClr val="E0D6DE"/>
                </a:solidFill>
                <a:latin typeface="Arial MT"/>
                <a:cs typeface="Arial MT"/>
              </a:rPr>
              <a:t>potential</a:t>
            </a:r>
            <a:r>
              <a:rPr sz="1600" spc="-35" dirty="0">
                <a:solidFill>
                  <a:srgbClr val="E0D6DE"/>
                </a:solidFill>
                <a:latin typeface="Arial MT"/>
                <a:cs typeface="Arial MT"/>
              </a:rPr>
              <a:t> </a:t>
            </a:r>
            <a:r>
              <a:rPr sz="1600" spc="55" dirty="0">
                <a:solidFill>
                  <a:srgbClr val="E0D6DE"/>
                </a:solidFill>
                <a:latin typeface="Arial MT"/>
                <a:cs typeface="Arial MT"/>
              </a:rPr>
              <a:t>of</a:t>
            </a:r>
            <a:r>
              <a:rPr sz="1600" spc="-30" dirty="0">
                <a:solidFill>
                  <a:srgbClr val="E0D6DE"/>
                </a:solidFill>
                <a:latin typeface="Arial MT"/>
                <a:cs typeface="Arial MT"/>
              </a:rPr>
              <a:t> </a:t>
            </a:r>
            <a:r>
              <a:rPr sz="1600" b="1" spc="-114" dirty="0">
                <a:solidFill>
                  <a:srgbClr val="E0D6DE"/>
                </a:solidFill>
                <a:latin typeface="Verdana"/>
                <a:cs typeface="Verdana"/>
              </a:rPr>
              <a:t>ML</a:t>
            </a:r>
            <a:r>
              <a:rPr sz="1600" b="1" spc="-110" dirty="0">
                <a:solidFill>
                  <a:srgbClr val="E0D6DE"/>
                </a:solidFill>
                <a:latin typeface="Verdana"/>
                <a:cs typeface="Verdana"/>
              </a:rPr>
              <a:t> </a:t>
            </a:r>
            <a:r>
              <a:rPr sz="1600" b="1" spc="-85" dirty="0">
                <a:solidFill>
                  <a:srgbClr val="E0D6DE"/>
                </a:solidFill>
                <a:latin typeface="Verdana"/>
                <a:cs typeface="Verdana"/>
              </a:rPr>
              <a:t>in</a:t>
            </a:r>
            <a:r>
              <a:rPr sz="1600" b="1" spc="-110" dirty="0">
                <a:solidFill>
                  <a:srgbClr val="E0D6DE"/>
                </a:solidFill>
                <a:latin typeface="Verdana"/>
                <a:cs typeface="Verdana"/>
              </a:rPr>
              <a:t> </a:t>
            </a:r>
            <a:r>
              <a:rPr sz="1600" b="1" spc="-114" dirty="0">
                <a:solidFill>
                  <a:srgbClr val="E0D6DE"/>
                </a:solidFill>
                <a:latin typeface="Verdana"/>
                <a:cs typeface="Verdana"/>
              </a:rPr>
              <a:t>music </a:t>
            </a:r>
            <a:r>
              <a:rPr sz="1600" b="1" spc="-100" dirty="0">
                <a:solidFill>
                  <a:srgbClr val="E0D6DE"/>
                </a:solidFill>
                <a:latin typeface="Verdana"/>
                <a:cs typeface="Verdana"/>
              </a:rPr>
              <a:t>analytics</a:t>
            </a:r>
            <a:r>
              <a:rPr sz="1600" b="1" spc="-114" dirty="0">
                <a:solidFill>
                  <a:srgbClr val="E0D6DE"/>
                </a:solidFill>
                <a:latin typeface="Verdana"/>
                <a:cs typeface="Verdana"/>
              </a:rPr>
              <a:t> </a:t>
            </a:r>
            <a:r>
              <a:rPr sz="1600" spc="90" dirty="0">
                <a:solidFill>
                  <a:srgbClr val="E0D6DE"/>
                </a:solidFill>
                <a:latin typeface="Arial MT"/>
                <a:cs typeface="Arial MT"/>
              </a:rPr>
              <a:t>but</a:t>
            </a:r>
            <a:r>
              <a:rPr sz="1600" spc="-30" dirty="0">
                <a:solidFill>
                  <a:srgbClr val="E0D6DE"/>
                </a:solidFill>
                <a:latin typeface="Arial MT"/>
                <a:cs typeface="Arial MT"/>
              </a:rPr>
              <a:t> </a:t>
            </a:r>
            <a:r>
              <a:rPr sz="1600" dirty="0">
                <a:solidFill>
                  <a:srgbClr val="E0D6DE"/>
                </a:solidFill>
                <a:latin typeface="Arial MT"/>
                <a:cs typeface="Arial MT"/>
              </a:rPr>
              <a:t>also</a:t>
            </a:r>
            <a:r>
              <a:rPr sz="1600" spc="-35" dirty="0">
                <a:solidFill>
                  <a:srgbClr val="E0D6DE"/>
                </a:solidFill>
                <a:latin typeface="Arial MT"/>
                <a:cs typeface="Arial MT"/>
              </a:rPr>
              <a:t> </a:t>
            </a:r>
            <a:r>
              <a:rPr sz="1600" dirty="0">
                <a:solidFill>
                  <a:srgbClr val="E0D6DE"/>
                </a:solidFill>
                <a:latin typeface="Arial MT"/>
                <a:cs typeface="Arial MT"/>
              </a:rPr>
              <a:t>opens</a:t>
            </a:r>
            <a:r>
              <a:rPr sz="1600" spc="-30" dirty="0">
                <a:solidFill>
                  <a:srgbClr val="E0D6DE"/>
                </a:solidFill>
                <a:latin typeface="Arial MT"/>
                <a:cs typeface="Arial MT"/>
              </a:rPr>
              <a:t> </a:t>
            </a:r>
            <a:r>
              <a:rPr sz="1600" spc="50" dirty="0">
                <a:solidFill>
                  <a:srgbClr val="E0D6DE"/>
                </a:solidFill>
                <a:latin typeface="Arial MT"/>
                <a:cs typeface="Arial MT"/>
              </a:rPr>
              <a:t>up </a:t>
            </a:r>
            <a:r>
              <a:rPr sz="1600" spc="55" dirty="0">
                <a:solidFill>
                  <a:srgbClr val="E0D6DE"/>
                </a:solidFill>
                <a:latin typeface="Arial MT"/>
                <a:cs typeface="Arial MT"/>
              </a:rPr>
              <a:t>new</a:t>
            </a:r>
            <a:r>
              <a:rPr sz="1600" spc="40" dirty="0">
                <a:solidFill>
                  <a:srgbClr val="E0D6DE"/>
                </a:solidFill>
                <a:latin typeface="Arial MT"/>
                <a:cs typeface="Arial MT"/>
              </a:rPr>
              <a:t> </a:t>
            </a:r>
            <a:r>
              <a:rPr sz="1600" dirty="0">
                <a:solidFill>
                  <a:srgbClr val="E0D6DE"/>
                </a:solidFill>
                <a:latin typeface="Arial MT"/>
                <a:cs typeface="Arial MT"/>
              </a:rPr>
              <a:t>avenues</a:t>
            </a:r>
            <a:r>
              <a:rPr sz="1600" spc="45" dirty="0">
                <a:solidFill>
                  <a:srgbClr val="E0D6DE"/>
                </a:solidFill>
                <a:latin typeface="Arial MT"/>
                <a:cs typeface="Arial MT"/>
              </a:rPr>
              <a:t> </a:t>
            </a:r>
            <a:r>
              <a:rPr sz="1600" spc="55" dirty="0">
                <a:solidFill>
                  <a:srgbClr val="E0D6DE"/>
                </a:solidFill>
                <a:latin typeface="Arial MT"/>
                <a:cs typeface="Arial MT"/>
              </a:rPr>
              <a:t>for</a:t>
            </a:r>
            <a:r>
              <a:rPr sz="1600" spc="45" dirty="0">
                <a:solidFill>
                  <a:srgbClr val="E0D6DE"/>
                </a:solidFill>
                <a:latin typeface="Arial MT"/>
                <a:cs typeface="Arial MT"/>
              </a:rPr>
              <a:t> </a:t>
            </a:r>
            <a:r>
              <a:rPr sz="1600" dirty="0">
                <a:solidFill>
                  <a:srgbClr val="E0D6DE"/>
                </a:solidFill>
                <a:latin typeface="Arial MT"/>
                <a:cs typeface="Arial MT"/>
              </a:rPr>
              <a:t>exploration,</a:t>
            </a:r>
            <a:r>
              <a:rPr sz="1600" spc="45" dirty="0">
                <a:solidFill>
                  <a:srgbClr val="E0D6DE"/>
                </a:solidFill>
                <a:latin typeface="Arial MT"/>
                <a:cs typeface="Arial MT"/>
              </a:rPr>
              <a:t> </a:t>
            </a:r>
            <a:r>
              <a:rPr sz="1600" dirty="0">
                <a:solidFill>
                  <a:srgbClr val="E0D6DE"/>
                </a:solidFill>
                <a:latin typeface="Arial MT"/>
                <a:cs typeface="Arial MT"/>
              </a:rPr>
              <a:t>such</a:t>
            </a:r>
            <a:r>
              <a:rPr sz="1600" spc="45" dirty="0">
                <a:solidFill>
                  <a:srgbClr val="E0D6DE"/>
                </a:solidFill>
                <a:latin typeface="Arial MT"/>
                <a:cs typeface="Arial MT"/>
              </a:rPr>
              <a:t> </a:t>
            </a:r>
            <a:r>
              <a:rPr sz="1600" spc="-30" dirty="0">
                <a:solidFill>
                  <a:srgbClr val="E0D6DE"/>
                </a:solidFill>
                <a:latin typeface="Arial MT"/>
                <a:cs typeface="Arial MT"/>
              </a:rPr>
              <a:t>as</a:t>
            </a:r>
            <a:r>
              <a:rPr sz="1600" spc="45" dirty="0">
                <a:solidFill>
                  <a:srgbClr val="E0D6DE"/>
                </a:solidFill>
                <a:latin typeface="Arial MT"/>
                <a:cs typeface="Arial MT"/>
              </a:rPr>
              <a:t> </a:t>
            </a:r>
            <a:r>
              <a:rPr sz="1600" b="1" spc="-130" dirty="0">
                <a:solidFill>
                  <a:srgbClr val="E0D6DE"/>
                </a:solidFill>
                <a:latin typeface="Verdana"/>
                <a:cs typeface="Verdana"/>
              </a:rPr>
              <a:t>real-</a:t>
            </a:r>
            <a:r>
              <a:rPr sz="1600" b="1" spc="-95" dirty="0">
                <a:solidFill>
                  <a:srgbClr val="E0D6DE"/>
                </a:solidFill>
                <a:latin typeface="Verdana"/>
                <a:cs typeface="Verdana"/>
              </a:rPr>
              <a:t>time</a:t>
            </a:r>
            <a:r>
              <a:rPr sz="1600" b="1" spc="-35" dirty="0">
                <a:solidFill>
                  <a:srgbClr val="E0D6DE"/>
                </a:solidFill>
                <a:latin typeface="Verdana"/>
                <a:cs typeface="Verdana"/>
              </a:rPr>
              <a:t> </a:t>
            </a:r>
            <a:r>
              <a:rPr sz="1600" b="1" spc="-95" dirty="0">
                <a:solidFill>
                  <a:srgbClr val="E0D6DE"/>
                </a:solidFill>
                <a:latin typeface="Verdana"/>
                <a:cs typeface="Verdana"/>
              </a:rPr>
              <a:t>classification,</a:t>
            </a:r>
            <a:r>
              <a:rPr sz="1600" b="1" spc="-35" dirty="0">
                <a:solidFill>
                  <a:srgbClr val="E0D6DE"/>
                </a:solidFill>
                <a:latin typeface="Verdana"/>
                <a:cs typeface="Verdana"/>
              </a:rPr>
              <a:t> </a:t>
            </a:r>
            <a:r>
              <a:rPr sz="1600" b="1" spc="-10" dirty="0">
                <a:solidFill>
                  <a:srgbClr val="E0D6DE"/>
                </a:solidFill>
                <a:latin typeface="Verdana"/>
                <a:cs typeface="Verdana"/>
              </a:rPr>
              <a:t>personalized </a:t>
            </a:r>
            <a:r>
              <a:rPr sz="1600" b="1" spc="-105" dirty="0">
                <a:solidFill>
                  <a:srgbClr val="E0D6DE"/>
                </a:solidFill>
                <a:latin typeface="Verdana"/>
                <a:cs typeface="Verdana"/>
              </a:rPr>
              <a:t>recommendations</a:t>
            </a:r>
            <a:r>
              <a:rPr sz="1600" spc="-105" dirty="0">
                <a:solidFill>
                  <a:srgbClr val="E0D6DE"/>
                </a:solidFill>
                <a:latin typeface="Arial MT"/>
                <a:cs typeface="Arial MT"/>
              </a:rPr>
              <a:t>,</a:t>
            </a:r>
            <a:r>
              <a:rPr sz="1600" spc="15" dirty="0">
                <a:solidFill>
                  <a:srgbClr val="E0D6DE"/>
                </a:solidFill>
                <a:latin typeface="Arial MT"/>
                <a:cs typeface="Arial MT"/>
              </a:rPr>
              <a:t> </a:t>
            </a:r>
            <a:r>
              <a:rPr sz="1600" b="1" spc="-100" dirty="0">
                <a:solidFill>
                  <a:srgbClr val="E0D6DE"/>
                </a:solidFill>
                <a:latin typeface="Verdana"/>
                <a:cs typeface="Verdana"/>
              </a:rPr>
              <a:t>and</a:t>
            </a:r>
            <a:r>
              <a:rPr sz="1600" b="1" spc="-60" dirty="0">
                <a:solidFill>
                  <a:srgbClr val="E0D6DE"/>
                </a:solidFill>
                <a:latin typeface="Verdana"/>
                <a:cs typeface="Verdana"/>
              </a:rPr>
              <a:t> </a:t>
            </a:r>
            <a:r>
              <a:rPr sz="1600" b="1" spc="-100" dirty="0">
                <a:solidFill>
                  <a:srgbClr val="E0D6DE"/>
                </a:solidFill>
                <a:latin typeface="Verdana"/>
                <a:cs typeface="Verdana"/>
              </a:rPr>
              <a:t>trend</a:t>
            </a:r>
            <a:r>
              <a:rPr sz="1600" b="1" spc="-60" dirty="0">
                <a:solidFill>
                  <a:srgbClr val="E0D6DE"/>
                </a:solidFill>
                <a:latin typeface="Verdana"/>
                <a:cs typeface="Verdana"/>
              </a:rPr>
              <a:t> </a:t>
            </a:r>
            <a:r>
              <a:rPr sz="1600" b="1" spc="-95" dirty="0">
                <a:solidFill>
                  <a:srgbClr val="E0D6DE"/>
                </a:solidFill>
                <a:latin typeface="Verdana"/>
                <a:cs typeface="Verdana"/>
              </a:rPr>
              <a:t>analysis</a:t>
            </a:r>
            <a:r>
              <a:rPr sz="1600" spc="-95" dirty="0">
                <a:solidFill>
                  <a:srgbClr val="E0D6DE"/>
                </a:solidFill>
                <a:latin typeface="Arial MT"/>
                <a:cs typeface="Arial MT"/>
              </a:rPr>
              <a:t>.</a:t>
            </a:r>
            <a:r>
              <a:rPr sz="1600" spc="20" dirty="0">
                <a:solidFill>
                  <a:srgbClr val="E0D6DE"/>
                </a:solidFill>
                <a:latin typeface="Arial MT"/>
                <a:cs typeface="Arial MT"/>
              </a:rPr>
              <a:t> </a:t>
            </a:r>
            <a:r>
              <a:rPr sz="1600" dirty="0">
                <a:solidFill>
                  <a:srgbClr val="E0D6DE"/>
                </a:solidFill>
                <a:latin typeface="Arial MT"/>
                <a:cs typeface="Arial MT"/>
              </a:rPr>
              <a:t>With</a:t>
            </a:r>
            <a:r>
              <a:rPr sz="1600" spc="20" dirty="0">
                <a:solidFill>
                  <a:srgbClr val="E0D6DE"/>
                </a:solidFill>
                <a:latin typeface="Arial MT"/>
                <a:cs typeface="Arial MT"/>
              </a:rPr>
              <a:t> </a:t>
            </a:r>
            <a:r>
              <a:rPr sz="1600" spc="50" dirty="0">
                <a:solidFill>
                  <a:srgbClr val="E0D6DE"/>
                </a:solidFill>
                <a:latin typeface="Arial MT"/>
                <a:cs typeface="Arial MT"/>
              </a:rPr>
              <a:t>continuous</a:t>
            </a:r>
            <a:r>
              <a:rPr sz="1600" spc="15" dirty="0">
                <a:solidFill>
                  <a:srgbClr val="E0D6DE"/>
                </a:solidFill>
                <a:latin typeface="Arial MT"/>
                <a:cs typeface="Arial MT"/>
              </a:rPr>
              <a:t> </a:t>
            </a:r>
            <a:r>
              <a:rPr sz="1600" dirty="0">
                <a:solidFill>
                  <a:srgbClr val="E0D6DE"/>
                </a:solidFill>
                <a:latin typeface="Arial MT"/>
                <a:cs typeface="Arial MT"/>
              </a:rPr>
              <a:t>advancements</a:t>
            </a:r>
            <a:r>
              <a:rPr sz="1600" spc="20" dirty="0">
                <a:solidFill>
                  <a:srgbClr val="E0D6DE"/>
                </a:solidFill>
                <a:latin typeface="Arial MT"/>
                <a:cs typeface="Arial MT"/>
              </a:rPr>
              <a:t> </a:t>
            </a:r>
            <a:r>
              <a:rPr sz="1600" spc="65" dirty="0">
                <a:solidFill>
                  <a:srgbClr val="E0D6DE"/>
                </a:solidFill>
                <a:latin typeface="Arial MT"/>
                <a:cs typeface="Arial MT"/>
              </a:rPr>
              <a:t>in</a:t>
            </a:r>
            <a:r>
              <a:rPr sz="1600" spc="20" dirty="0">
                <a:solidFill>
                  <a:srgbClr val="E0D6DE"/>
                </a:solidFill>
                <a:latin typeface="Arial MT"/>
                <a:cs typeface="Arial MT"/>
              </a:rPr>
              <a:t> </a:t>
            </a:r>
            <a:r>
              <a:rPr sz="1600" spc="40" dirty="0">
                <a:solidFill>
                  <a:srgbClr val="E0D6DE"/>
                </a:solidFill>
                <a:latin typeface="Arial MT"/>
                <a:cs typeface="Arial MT"/>
              </a:rPr>
              <a:t>machine</a:t>
            </a:r>
            <a:r>
              <a:rPr sz="1600" spc="500" dirty="0">
                <a:solidFill>
                  <a:srgbClr val="E0D6DE"/>
                </a:solidFill>
                <a:latin typeface="Arial MT"/>
                <a:cs typeface="Arial MT"/>
              </a:rPr>
              <a:t> </a:t>
            </a:r>
            <a:r>
              <a:rPr sz="1600" dirty="0">
                <a:solidFill>
                  <a:srgbClr val="E0D6DE"/>
                </a:solidFill>
                <a:latin typeface="Arial MT"/>
                <a:cs typeface="Arial MT"/>
              </a:rPr>
              <a:t>learning</a:t>
            </a:r>
            <a:r>
              <a:rPr sz="1600" spc="35" dirty="0">
                <a:solidFill>
                  <a:srgbClr val="E0D6DE"/>
                </a:solidFill>
                <a:latin typeface="Arial MT"/>
                <a:cs typeface="Arial MT"/>
              </a:rPr>
              <a:t> </a:t>
            </a:r>
            <a:r>
              <a:rPr sz="1600" spc="50" dirty="0">
                <a:solidFill>
                  <a:srgbClr val="E0D6DE"/>
                </a:solidFill>
                <a:latin typeface="Arial MT"/>
                <a:cs typeface="Arial MT"/>
              </a:rPr>
              <a:t>and</a:t>
            </a:r>
            <a:r>
              <a:rPr sz="1600" spc="35" dirty="0">
                <a:solidFill>
                  <a:srgbClr val="E0D6DE"/>
                </a:solidFill>
                <a:latin typeface="Arial MT"/>
                <a:cs typeface="Arial MT"/>
              </a:rPr>
              <a:t> </a:t>
            </a:r>
            <a:r>
              <a:rPr sz="1600" spc="-30" dirty="0">
                <a:solidFill>
                  <a:srgbClr val="E0D6DE"/>
                </a:solidFill>
                <a:latin typeface="Arial MT"/>
                <a:cs typeface="Arial MT"/>
              </a:rPr>
              <a:t>access</a:t>
            </a:r>
            <a:r>
              <a:rPr sz="1600" spc="35" dirty="0">
                <a:solidFill>
                  <a:srgbClr val="E0D6DE"/>
                </a:solidFill>
                <a:latin typeface="Arial MT"/>
                <a:cs typeface="Arial MT"/>
              </a:rPr>
              <a:t> </a:t>
            </a:r>
            <a:r>
              <a:rPr sz="1600" spc="80" dirty="0">
                <a:solidFill>
                  <a:srgbClr val="E0D6DE"/>
                </a:solidFill>
                <a:latin typeface="Arial MT"/>
                <a:cs typeface="Arial MT"/>
              </a:rPr>
              <a:t>to</a:t>
            </a:r>
            <a:r>
              <a:rPr sz="1600" spc="35" dirty="0">
                <a:solidFill>
                  <a:srgbClr val="E0D6DE"/>
                </a:solidFill>
                <a:latin typeface="Arial MT"/>
                <a:cs typeface="Arial MT"/>
              </a:rPr>
              <a:t> </a:t>
            </a:r>
            <a:r>
              <a:rPr sz="1600" dirty="0">
                <a:solidFill>
                  <a:srgbClr val="E0D6DE"/>
                </a:solidFill>
                <a:latin typeface="Arial MT"/>
                <a:cs typeface="Arial MT"/>
              </a:rPr>
              <a:t>larger</a:t>
            </a:r>
            <a:r>
              <a:rPr sz="1600" spc="40" dirty="0">
                <a:solidFill>
                  <a:srgbClr val="E0D6DE"/>
                </a:solidFill>
                <a:latin typeface="Arial MT"/>
                <a:cs typeface="Arial MT"/>
              </a:rPr>
              <a:t> </a:t>
            </a:r>
            <a:r>
              <a:rPr sz="1600" dirty="0">
                <a:solidFill>
                  <a:srgbClr val="E0D6DE"/>
                </a:solidFill>
                <a:latin typeface="Arial MT"/>
                <a:cs typeface="Arial MT"/>
              </a:rPr>
              <a:t>datasets,</a:t>
            </a:r>
            <a:r>
              <a:rPr sz="1600" spc="35" dirty="0">
                <a:solidFill>
                  <a:srgbClr val="E0D6DE"/>
                </a:solidFill>
                <a:latin typeface="Arial MT"/>
                <a:cs typeface="Arial MT"/>
              </a:rPr>
              <a:t> </a:t>
            </a:r>
            <a:r>
              <a:rPr sz="1600" spc="60" dirty="0">
                <a:solidFill>
                  <a:srgbClr val="E0D6DE"/>
                </a:solidFill>
                <a:latin typeface="Arial MT"/>
                <a:cs typeface="Arial MT"/>
              </a:rPr>
              <a:t>the</a:t>
            </a:r>
            <a:r>
              <a:rPr sz="1600" spc="35" dirty="0">
                <a:solidFill>
                  <a:srgbClr val="E0D6DE"/>
                </a:solidFill>
                <a:latin typeface="Arial MT"/>
                <a:cs typeface="Arial MT"/>
              </a:rPr>
              <a:t> </a:t>
            </a:r>
            <a:r>
              <a:rPr sz="1600" dirty="0">
                <a:solidFill>
                  <a:srgbClr val="E0D6DE"/>
                </a:solidFill>
                <a:latin typeface="Arial MT"/>
                <a:cs typeface="Arial MT"/>
              </a:rPr>
              <a:t>music</a:t>
            </a:r>
            <a:r>
              <a:rPr sz="1600" spc="35" dirty="0">
                <a:solidFill>
                  <a:srgbClr val="E0D6DE"/>
                </a:solidFill>
                <a:latin typeface="Arial MT"/>
                <a:cs typeface="Arial MT"/>
              </a:rPr>
              <a:t> </a:t>
            </a:r>
            <a:r>
              <a:rPr sz="1600" dirty="0">
                <a:solidFill>
                  <a:srgbClr val="E0D6DE"/>
                </a:solidFill>
                <a:latin typeface="Arial MT"/>
                <a:cs typeface="Arial MT"/>
              </a:rPr>
              <a:t>genre</a:t>
            </a:r>
            <a:r>
              <a:rPr sz="1600" spc="35" dirty="0">
                <a:solidFill>
                  <a:srgbClr val="E0D6DE"/>
                </a:solidFill>
                <a:latin typeface="Arial MT"/>
                <a:cs typeface="Arial MT"/>
              </a:rPr>
              <a:t> </a:t>
            </a:r>
            <a:r>
              <a:rPr sz="1600" dirty="0">
                <a:solidFill>
                  <a:srgbClr val="E0D6DE"/>
                </a:solidFill>
                <a:latin typeface="Arial MT"/>
                <a:cs typeface="Arial MT"/>
              </a:rPr>
              <a:t>classifier</a:t>
            </a:r>
            <a:r>
              <a:rPr sz="1600" spc="40" dirty="0">
                <a:solidFill>
                  <a:srgbClr val="E0D6DE"/>
                </a:solidFill>
                <a:latin typeface="Arial MT"/>
                <a:cs typeface="Arial MT"/>
              </a:rPr>
              <a:t> </a:t>
            </a:r>
            <a:r>
              <a:rPr sz="1600" spc="50" dirty="0">
                <a:solidFill>
                  <a:srgbClr val="E0D6DE"/>
                </a:solidFill>
                <a:latin typeface="Arial MT"/>
                <a:cs typeface="Arial MT"/>
              </a:rPr>
              <a:t>holds</a:t>
            </a:r>
            <a:r>
              <a:rPr sz="1600" spc="35" dirty="0">
                <a:solidFill>
                  <a:srgbClr val="E0D6DE"/>
                </a:solidFill>
                <a:latin typeface="Arial MT"/>
                <a:cs typeface="Arial MT"/>
              </a:rPr>
              <a:t> </a:t>
            </a:r>
            <a:r>
              <a:rPr sz="1600" dirty="0">
                <a:solidFill>
                  <a:srgbClr val="E0D6DE"/>
                </a:solidFill>
                <a:latin typeface="Arial MT"/>
                <a:cs typeface="Arial MT"/>
              </a:rPr>
              <a:t>great</a:t>
            </a:r>
            <a:r>
              <a:rPr sz="1600" spc="35" dirty="0">
                <a:solidFill>
                  <a:srgbClr val="E0D6DE"/>
                </a:solidFill>
                <a:latin typeface="Arial MT"/>
                <a:cs typeface="Arial MT"/>
              </a:rPr>
              <a:t> </a:t>
            </a:r>
            <a:r>
              <a:rPr sz="1600" spc="50" dirty="0">
                <a:solidFill>
                  <a:srgbClr val="E0D6DE"/>
                </a:solidFill>
                <a:latin typeface="Arial MT"/>
                <a:cs typeface="Arial MT"/>
              </a:rPr>
              <a:t>promise</a:t>
            </a:r>
            <a:r>
              <a:rPr sz="1600" spc="35" dirty="0">
                <a:solidFill>
                  <a:srgbClr val="E0D6DE"/>
                </a:solidFill>
                <a:latin typeface="Arial MT"/>
                <a:cs typeface="Arial MT"/>
              </a:rPr>
              <a:t> </a:t>
            </a:r>
            <a:r>
              <a:rPr sz="1600" spc="30" dirty="0">
                <a:solidFill>
                  <a:srgbClr val="E0D6DE"/>
                </a:solidFill>
                <a:latin typeface="Arial MT"/>
                <a:cs typeface="Arial MT"/>
              </a:rPr>
              <a:t>for </a:t>
            </a:r>
            <a:r>
              <a:rPr sz="1600" spc="55" dirty="0">
                <a:solidFill>
                  <a:srgbClr val="E0D6DE"/>
                </a:solidFill>
                <a:latin typeface="Arial MT"/>
                <a:cs typeface="Arial MT"/>
              </a:rPr>
              <a:t>transforming</a:t>
            </a:r>
            <a:r>
              <a:rPr sz="1600" spc="-15" dirty="0">
                <a:solidFill>
                  <a:srgbClr val="E0D6DE"/>
                </a:solidFill>
                <a:latin typeface="Arial MT"/>
                <a:cs typeface="Arial MT"/>
              </a:rPr>
              <a:t> </a:t>
            </a:r>
            <a:r>
              <a:rPr sz="1600" spc="60" dirty="0">
                <a:solidFill>
                  <a:srgbClr val="E0D6DE"/>
                </a:solidFill>
                <a:latin typeface="Arial MT"/>
                <a:cs typeface="Arial MT"/>
              </a:rPr>
              <a:t>the</a:t>
            </a:r>
            <a:r>
              <a:rPr sz="1600" spc="-15" dirty="0">
                <a:solidFill>
                  <a:srgbClr val="E0D6DE"/>
                </a:solidFill>
                <a:latin typeface="Arial MT"/>
                <a:cs typeface="Arial MT"/>
              </a:rPr>
              <a:t> </a:t>
            </a:r>
            <a:r>
              <a:rPr sz="1600" dirty="0">
                <a:solidFill>
                  <a:srgbClr val="E0D6DE"/>
                </a:solidFill>
                <a:latin typeface="Arial MT"/>
                <a:cs typeface="Arial MT"/>
              </a:rPr>
              <a:t>way</a:t>
            </a:r>
            <a:r>
              <a:rPr sz="1600" spc="-15" dirty="0">
                <a:solidFill>
                  <a:srgbClr val="E0D6DE"/>
                </a:solidFill>
                <a:latin typeface="Arial MT"/>
                <a:cs typeface="Arial MT"/>
              </a:rPr>
              <a:t> </a:t>
            </a:r>
            <a:r>
              <a:rPr sz="1600" dirty="0">
                <a:solidFill>
                  <a:srgbClr val="E0D6DE"/>
                </a:solidFill>
                <a:latin typeface="Arial MT"/>
                <a:cs typeface="Arial MT"/>
              </a:rPr>
              <a:t>we</a:t>
            </a:r>
            <a:r>
              <a:rPr sz="1600" spc="-15" dirty="0">
                <a:solidFill>
                  <a:srgbClr val="E0D6DE"/>
                </a:solidFill>
                <a:latin typeface="Arial MT"/>
                <a:cs typeface="Arial MT"/>
              </a:rPr>
              <a:t> </a:t>
            </a:r>
            <a:r>
              <a:rPr sz="1600" dirty="0">
                <a:solidFill>
                  <a:srgbClr val="E0D6DE"/>
                </a:solidFill>
                <a:latin typeface="Arial MT"/>
                <a:cs typeface="Arial MT"/>
              </a:rPr>
              <a:t>experience</a:t>
            </a:r>
            <a:r>
              <a:rPr sz="1600" spc="-10" dirty="0">
                <a:solidFill>
                  <a:srgbClr val="E0D6DE"/>
                </a:solidFill>
                <a:latin typeface="Arial MT"/>
                <a:cs typeface="Arial MT"/>
              </a:rPr>
              <a:t> </a:t>
            </a:r>
            <a:r>
              <a:rPr sz="1600" spc="50" dirty="0">
                <a:solidFill>
                  <a:srgbClr val="E0D6DE"/>
                </a:solidFill>
                <a:latin typeface="Arial MT"/>
                <a:cs typeface="Arial MT"/>
              </a:rPr>
              <a:t>and</a:t>
            </a:r>
            <a:r>
              <a:rPr sz="1600" spc="-15" dirty="0">
                <a:solidFill>
                  <a:srgbClr val="E0D6DE"/>
                </a:solidFill>
                <a:latin typeface="Arial MT"/>
                <a:cs typeface="Arial MT"/>
              </a:rPr>
              <a:t> </a:t>
            </a:r>
            <a:r>
              <a:rPr sz="1600" spc="45" dirty="0">
                <a:solidFill>
                  <a:srgbClr val="E0D6DE"/>
                </a:solidFill>
                <a:latin typeface="Arial MT"/>
                <a:cs typeface="Arial MT"/>
              </a:rPr>
              <a:t>interact</a:t>
            </a:r>
            <a:r>
              <a:rPr sz="1600" spc="-15" dirty="0">
                <a:solidFill>
                  <a:srgbClr val="E0D6DE"/>
                </a:solidFill>
                <a:latin typeface="Arial MT"/>
                <a:cs typeface="Arial MT"/>
              </a:rPr>
              <a:t> </a:t>
            </a:r>
            <a:r>
              <a:rPr sz="1600" spc="90" dirty="0">
                <a:solidFill>
                  <a:srgbClr val="E0D6DE"/>
                </a:solidFill>
                <a:latin typeface="Arial MT"/>
                <a:cs typeface="Arial MT"/>
              </a:rPr>
              <a:t>with</a:t>
            </a:r>
            <a:r>
              <a:rPr sz="1600" spc="-15" dirty="0">
                <a:solidFill>
                  <a:srgbClr val="E0D6DE"/>
                </a:solidFill>
                <a:latin typeface="Arial MT"/>
                <a:cs typeface="Arial MT"/>
              </a:rPr>
              <a:t> </a:t>
            </a:r>
            <a:r>
              <a:rPr sz="1600" spc="-10" dirty="0">
                <a:solidFill>
                  <a:srgbClr val="E0D6DE"/>
                </a:solidFill>
                <a:latin typeface="Arial MT"/>
                <a:cs typeface="Arial MT"/>
              </a:rPr>
              <a:t>music.</a:t>
            </a:r>
            <a:endParaRPr sz="16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699"/>
          </a:xfrm>
          <a:custGeom>
            <a:avLst/>
            <a:gdLst/>
            <a:ahLst/>
            <a:cxnLst/>
            <a:rect l="l" t="t" r="r" b="b"/>
            <a:pathLst>
              <a:path w="11430000" h="7753350">
                <a:moveTo>
                  <a:pt x="11430000" y="0"/>
                </a:moveTo>
                <a:lnTo>
                  <a:pt x="0" y="0"/>
                </a:lnTo>
                <a:lnTo>
                  <a:pt x="0" y="7753350"/>
                </a:lnTo>
                <a:lnTo>
                  <a:pt x="11430000" y="7753350"/>
                </a:lnTo>
                <a:lnTo>
                  <a:pt x="11430000" y="0"/>
                </a:lnTo>
                <a:close/>
              </a:path>
            </a:pathLst>
          </a:custGeom>
          <a:solidFill>
            <a:srgbClr val="07070C"/>
          </a:solidFill>
        </p:spPr>
        <p:txBody>
          <a:bodyPr wrap="square" lIns="0" tIns="0" rIns="0" bIns="0" rtlCol="0"/>
          <a:lstStyle/>
          <a:p>
            <a:endParaRPr/>
          </a:p>
        </p:txBody>
      </p:sp>
      <p:sp>
        <p:nvSpPr>
          <p:cNvPr id="3" name="object 3"/>
          <p:cNvSpPr txBox="1">
            <a:spLocks noGrp="1"/>
          </p:cNvSpPr>
          <p:nvPr>
            <p:ph type="title"/>
          </p:nvPr>
        </p:nvSpPr>
        <p:spPr>
          <a:xfrm>
            <a:off x="587374" y="1044574"/>
            <a:ext cx="3756025" cy="570028"/>
          </a:xfrm>
          <a:prstGeom prst="rect">
            <a:avLst/>
          </a:prstGeom>
        </p:spPr>
        <p:txBody>
          <a:bodyPr vert="horz" wrap="square" lIns="0" tIns="15875" rIns="0" bIns="0" rtlCol="0">
            <a:spAutoFit/>
          </a:bodyPr>
          <a:lstStyle/>
          <a:p>
            <a:pPr marL="12700">
              <a:lnSpc>
                <a:spcPct val="100000"/>
              </a:lnSpc>
              <a:spcBef>
                <a:spcPts val="125"/>
              </a:spcBef>
            </a:pPr>
            <a:r>
              <a:rPr sz="3600" u="sng" spc="60" dirty="0"/>
              <a:t>References</a:t>
            </a:r>
          </a:p>
        </p:txBody>
      </p:sp>
      <p:sp>
        <p:nvSpPr>
          <p:cNvPr id="4" name="object 4"/>
          <p:cNvSpPr/>
          <p:nvPr/>
        </p:nvSpPr>
        <p:spPr>
          <a:xfrm>
            <a:off x="1115263" y="2552699"/>
            <a:ext cx="802005" cy="9525"/>
          </a:xfrm>
          <a:custGeom>
            <a:avLst/>
            <a:gdLst/>
            <a:ahLst/>
            <a:cxnLst/>
            <a:rect l="l" t="t" r="r" b="b"/>
            <a:pathLst>
              <a:path w="802005" h="9525">
                <a:moveTo>
                  <a:pt x="801852" y="0"/>
                </a:moveTo>
                <a:lnTo>
                  <a:pt x="0" y="0"/>
                </a:lnTo>
                <a:lnTo>
                  <a:pt x="0" y="9525"/>
                </a:lnTo>
                <a:lnTo>
                  <a:pt x="801852" y="9525"/>
                </a:lnTo>
                <a:lnTo>
                  <a:pt x="801852" y="0"/>
                </a:lnTo>
                <a:close/>
              </a:path>
            </a:pathLst>
          </a:custGeom>
          <a:solidFill>
            <a:srgbClr val="96B7FF"/>
          </a:solidFill>
        </p:spPr>
        <p:txBody>
          <a:bodyPr wrap="square" lIns="0" tIns="0" rIns="0" bIns="0" rtlCol="0"/>
          <a:lstStyle/>
          <a:p>
            <a:endParaRPr/>
          </a:p>
        </p:txBody>
      </p:sp>
      <p:sp>
        <p:nvSpPr>
          <p:cNvPr id="5" name="object 5"/>
          <p:cNvSpPr/>
          <p:nvPr/>
        </p:nvSpPr>
        <p:spPr>
          <a:xfrm>
            <a:off x="1115263" y="3486149"/>
            <a:ext cx="1832610" cy="9525"/>
          </a:xfrm>
          <a:custGeom>
            <a:avLst/>
            <a:gdLst/>
            <a:ahLst/>
            <a:cxnLst/>
            <a:rect l="l" t="t" r="r" b="b"/>
            <a:pathLst>
              <a:path w="1832610" h="9525">
                <a:moveTo>
                  <a:pt x="1832254" y="0"/>
                </a:moveTo>
                <a:lnTo>
                  <a:pt x="0" y="0"/>
                </a:lnTo>
                <a:lnTo>
                  <a:pt x="0" y="9525"/>
                </a:lnTo>
                <a:lnTo>
                  <a:pt x="1832254" y="9525"/>
                </a:lnTo>
                <a:lnTo>
                  <a:pt x="1832254" y="0"/>
                </a:lnTo>
                <a:close/>
              </a:path>
            </a:pathLst>
          </a:custGeom>
          <a:solidFill>
            <a:srgbClr val="96B7FF"/>
          </a:solidFill>
        </p:spPr>
        <p:txBody>
          <a:bodyPr wrap="square" lIns="0" tIns="0" rIns="0" bIns="0" rtlCol="0"/>
          <a:lstStyle/>
          <a:p>
            <a:endParaRPr/>
          </a:p>
        </p:txBody>
      </p:sp>
      <p:sp>
        <p:nvSpPr>
          <p:cNvPr id="6" name="object 6"/>
          <p:cNvSpPr txBox="1">
            <a:spLocks noGrp="1"/>
          </p:cNvSpPr>
          <p:nvPr>
            <p:ph type="body" idx="1"/>
          </p:nvPr>
        </p:nvSpPr>
        <p:spPr>
          <a:xfrm>
            <a:off x="838200" y="1733550"/>
            <a:ext cx="8709025" cy="3736920"/>
          </a:xfrm>
          <a:prstGeom prst="rect">
            <a:avLst/>
          </a:prstGeom>
        </p:spPr>
        <p:txBody>
          <a:bodyPr vert="horz" wrap="square" lIns="0" tIns="12700" rIns="0" bIns="0" rtlCol="0">
            <a:spAutoFit/>
          </a:bodyPr>
          <a:lstStyle/>
          <a:p>
            <a:pPr marL="12700">
              <a:lnSpc>
                <a:spcPct val="100000"/>
              </a:lnSpc>
              <a:spcBef>
                <a:spcPts val="100"/>
              </a:spcBef>
            </a:pPr>
            <a:r>
              <a:rPr sz="1800" spc="-100" dirty="0"/>
              <a:t>Below</a:t>
            </a:r>
            <a:r>
              <a:rPr sz="1800" spc="-110" dirty="0"/>
              <a:t> </a:t>
            </a:r>
            <a:r>
              <a:rPr sz="1800" spc="-95" dirty="0"/>
              <a:t>are</a:t>
            </a:r>
            <a:r>
              <a:rPr sz="1800" spc="-114" dirty="0"/>
              <a:t> key</a:t>
            </a:r>
            <a:r>
              <a:rPr sz="1800" spc="-110" dirty="0"/>
              <a:t> </a:t>
            </a:r>
            <a:r>
              <a:rPr sz="1800" spc="-114" dirty="0"/>
              <a:t>references</a:t>
            </a:r>
            <a:r>
              <a:rPr sz="1800" spc="-110" dirty="0"/>
              <a:t> </a:t>
            </a:r>
            <a:r>
              <a:rPr sz="1800" spc="-50" dirty="0"/>
              <a:t>for</a:t>
            </a:r>
            <a:r>
              <a:rPr sz="1800" spc="-110" dirty="0"/>
              <a:t> </a:t>
            </a:r>
            <a:r>
              <a:rPr sz="1800" spc="-50" dirty="0"/>
              <a:t>building</a:t>
            </a:r>
            <a:r>
              <a:rPr sz="1800" spc="-110" dirty="0"/>
              <a:t> </a:t>
            </a:r>
            <a:r>
              <a:rPr sz="1800" spc="-114" dirty="0"/>
              <a:t>a</a:t>
            </a:r>
            <a:r>
              <a:rPr sz="1800" spc="-110" dirty="0"/>
              <a:t> </a:t>
            </a:r>
            <a:r>
              <a:rPr sz="1800" spc="-105" dirty="0"/>
              <a:t>music</a:t>
            </a:r>
            <a:r>
              <a:rPr sz="1800" spc="-110" dirty="0"/>
              <a:t> </a:t>
            </a:r>
            <a:r>
              <a:rPr sz="1800" spc="-95" dirty="0"/>
              <a:t>genre</a:t>
            </a:r>
            <a:r>
              <a:rPr sz="1800" spc="-110" dirty="0"/>
              <a:t> </a:t>
            </a:r>
            <a:r>
              <a:rPr sz="1800" spc="-10" dirty="0"/>
              <a:t>classifier:</a:t>
            </a:r>
          </a:p>
          <a:p>
            <a:pPr marL="285750" indent="-285750">
              <a:lnSpc>
                <a:spcPct val="100000"/>
              </a:lnSpc>
              <a:spcBef>
                <a:spcPts val="10"/>
              </a:spcBef>
              <a:buFont typeface="Wingdings" panose="05000000000000000000" pitchFamily="2" charset="2"/>
              <a:buChar char="v"/>
            </a:pPr>
            <a:endParaRPr sz="2000" dirty="0"/>
          </a:p>
          <a:p>
            <a:pPr marL="297815" indent="-285750">
              <a:lnSpc>
                <a:spcPct val="100000"/>
              </a:lnSpc>
              <a:buClr>
                <a:srgbClr val="E0D6DE"/>
              </a:buClr>
              <a:buFont typeface="Wingdings" panose="05000000000000000000" pitchFamily="2" charset="2"/>
              <a:buChar char="v"/>
              <a:tabLst>
                <a:tab pos="222885" algn="l"/>
              </a:tabLst>
            </a:pPr>
            <a:r>
              <a:rPr sz="1800" u="sng" spc="-75" dirty="0">
                <a:solidFill>
                  <a:srgbClr val="96B7FF"/>
                </a:solidFill>
                <a:uFill>
                  <a:solidFill>
                    <a:srgbClr val="96B7FF"/>
                  </a:solidFill>
                </a:uFill>
                <a:hlinkClick r:id="rId2"/>
              </a:rPr>
              <a:t>htt</a:t>
            </a:r>
            <a:r>
              <a:rPr sz="1800" spc="-75" dirty="0">
                <a:solidFill>
                  <a:srgbClr val="96B7FF"/>
                </a:solidFill>
                <a:hlinkClick r:id="rId2"/>
              </a:rPr>
              <a:t>ps://www.g</a:t>
            </a:r>
            <a:r>
              <a:rPr sz="1800" u="sng" spc="-75" dirty="0">
                <a:solidFill>
                  <a:srgbClr val="96B7FF"/>
                </a:solidFill>
                <a:uFill>
                  <a:solidFill>
                    <a:srgbClr val="96B7FF"/>
                  </a:solidFill>
                </a:uFill>
                <a:hlinkClick r:id="rId2"/>
              </a:rPr>
              <a:t>eeksfor</a:t>
            </a:r>
            <a:r>
              <a:rPr sz="1800" spc="-75" dirty="0">
                <a:solidFill>
                  <a:srgbClr val="96B7FF"/>
                </a:solidFill>
                <a:hlinkClick r:id="rId2"/>
              </a:rPr>
              <a:t>g</a:t>
            </a:r>
            <a:r>
              <a:rPr sz="1800" u="sng" spc="-75" dirty="0">
                <a:solidFill>
                  <a:srgbClr val="96B7FF"/>
                </a:solidFill>
                <a:uFill>
                  <a:solidFill>
                    <a:srgbClr val="96B7FF"/>
                  </a:solidFill>
                </a:uFill>
                <a:hlinkClick r:id="rId2"/>
              </a:rPr>
              <a:t>eeks.or</a:t>
            </a:r>
            <a:r>
              <a:rPr sz="1800" spc="-75" dirty="0">
                <a:solidFill>
                  <a:srgbClr val="96B7FF"/>
                </a:solidFill>
                <a:hlinkClick r:id="rId2"/>
              </a:rPr>
              <a:t>g</a:t>
            </a:r>
            <a:r>
              <a:rPr sz="1800" u="sng" spc="-75" dirty="0">
                <a:solidFill>
                  <a:srgbClr val="96B7FF"/>
                </a:solidFill>
                <a:uFill>
                  <a:solidFill>
                    <a:srgbClr val="96B7FF"/>
                  </a:solidFill>
                </a:uFill>
                <a:hlinkClick r:id="rId2"/>
              </a:rPr>
              <a:t>/music-</a:t>
            </a:r>
            <a:r>
              <a:rPr sz="1800" spc="-90" dirty="0">
                <a:solidFill>
                  <a:srgbClr val="96B7FF"/>
                </a:solidFill>
                <a:hlinkClick r:id="rId2"/>
              </a:rPr>
              <a:t>g</a:t>
            </a:r>
            <a:r>
              <a:rPr sz="1800" u="sng" spc="-90" dirty="0">
                <a:solidFill>
                  <a:srgbClr val="96B7FF"/>
                </a:solidFill>
                <a:uFill>
                  <a:solidFill>
                    <a:srgbClr val="96B7FF"/>
                  </a:solidFill>
                </a:uFill>
                <a:hlinkClick r:id="rId2"/>
              </a:rPr>
              <a:t>enre-classifier-</a:t>
            </a:r>
            <a:r>
              <a:rPr sz="1800" u="sng" spc="-65" dirty="0">
                <a:solidFill>
                  <a:srgbClr val="96B7FF"/>
                </a:solidFill>
                <a:uFill>
                  <a:solidFill>
                    <a:srgbClr val="96B7FF"/>
                  </a:solidFill>
                </a:uFill>
                <a:hlinkClick r:id="rId2"/>
              </a:rPr>
              <a:t>usin</a:t>
            </a:r>
            <a:r>
              <a:rPr sz="1800" spc="-65" dirty="0">
                <a:solidFill>
                  <a:srgbClr val="96B7FF"/>
                </a:solidFill>
                <a:hlinkClick r:id="rId2"/>
              </a:rPr>
              <a:t>g</a:t>
            </a:r>
            <a:r>
              <a:rPr sz="1800" u="sng" spc="-65" dirty="0">
                <a:solidFill>
                  <a:srgbClr val="96B7FF"/>
                </a:solidFill>
                <a:uFill>
                  <a:solidFill>
                    <a:srgbClr val="96B7FF"/>
                  </a:solidFill>
                </a:uFill>
                <a:hlinkClick r:id="rId2"/>
              </a:rPr>
              <a:t>-</a:t>
            </a:r>
            <a:r>
              <a:rPr sz="1800" u="sng" spc="-75" dirty="0">
                <a:solidFill>
                  <a:srgbClr val="96B7FF"/>
                </a:solidFill>
                <a:uFill>
                  <a:solidFill>
                    <a:srgbClr val="96B7FF"/>
                  </a:solidFill>
                </a:uFill>
                <a:hlinkClick r:id="rId2"/>
              </a:rPr>
              <a:t>machine-</a:t>
            </a:r>
            <a:r>
              <a:rPr sz="1800" u="sng" spc="-10" dirty="0">
                <a:solidFill>
                  <a:srgbClr val="96B7FF"/>
                </a:solidFill>
                <a:uFill>
                  <a:solidFill>
                    <a:srgbClr val="96B7FF"/>
                  </a:solidFill>
                </a:uFill>
                <a:hlinkClick r:id="rId2"/>
              </a:rPr>
              <a:t>learnin</a:t>
            </a:r>
            <a:r>
              <a:rPr sz="1800" spc="-10" dirty="0">
                <a:solidFill>
                  <a:srgbClr val="96B7FF"/>
                </a:solidFill>
                <a:hlinkClick r:id="rId2"/>
              </a:rPr>
              <a:t>g</a:t>
            </a:r>
            <a:r>
              <a:rPr sz="1800" u="sng" spc="-10" dirty="0">
                <a:solidFill>
                  <a:srgbClr val="96B7FF"/>
                </a:solidFill>
                <a:uFill>
                  <a:solidFill>
                    <a:srgbClr val="96B7FF"/>
                  </a:solidFill>
                </a:uFill>
                <a:hlinkClick r:id="rId2"/>
              </a:rPr>
              <a:t>/</a:t>
            </a:r>
          </a:p>
          <a:p>
            <a:pPr marL="285750" indent="-285750">
              <a:lnSpc>
                <a:spcPct val="100000"/>
              </a:lnSpc>
              <a:spcBef>
                <a:spcPts val="10"/>
              </a:spcBef>
              <a:buClr>
                <a:srgbClr val="E0D6DE"/>
              </a:buClr>
              <a:buFont typeface="Wingdings" panose="05000000000000000000" pitchFamily="2" charset="2"/>
              <a:buChar char="v"/>
            </a:pPr>
            <a:endParaRPr sz="2000" dirty="0"/>
          </a:p>
          <a:p>
            <a:pPr marL="297815" indent="-285750">
              <a:lnSpc>
                <a:spcPct val="100000"/>
              </a:lnSpc>
              <a:buClr>
                <a:srgbClr val="E0D6DE"/>
              </a:buClr>
              <a:buFont typeface="Wingdings" panose="05000000000000000000" pitchFamily="2" charset="2"/>
              <a:buChar char="v"/>
              <a:tabLst>
                <a:tab pos="222885" algn="l"/>
              </a:tabLst>
            </a:pPr>
            <a:r>
              <a:rPr sz="1800" u="sng" spc="-60" dirty="0">
                <a:solidFill>
                  <a:srgbClr val="96B7FF"/>
                </a:solidFill>
                <a:uFill>
                  <a:solidFill>
                    <a:srgbClr val="96B7FF"/>
                  </a:solidFill>
                </a:uFill>
                <a:hlinkClick r:id="rId3"/>
              </a:rPr>
              <a:t>htt</a:t>
            </a:r>
            <a:r>
              <a:rPr sz="1800" spc="-60" dirty="0">
                <a:solidFill>
                  <a:srgbClr val="96B7FF"/>
                </a:solidFill>
                <a:hlinkClick r:id="rId3"/>
              </a:rPr>
              <a:t>ps://</a:t>
            </a:r>
            <a:r>
              <a:rPr sz="1800" u="sng" spc="-60" dirty="0">
                <a:solidFill>
                  <a:srgbClr val="96B7FF"/>
                </a:solidFill>
                <a:uFill>
                  <a:solidFill>
                    <a:srgbClr val="96B7FF"/>
                  </a:solidFill>
                </a:uFill>
                <a:hlinkClick r:id="rId3"/>
              </a:rPr>
              <a:t>github.com/ABSounds/MusicGenreClassification</a:t>
            </a:r>
          </a:p>
          <a:p>
            <a:pPr marL="285750" indent="-285750">
              <a:lnSpc>
                <a:spcPct val="100000"/>
              </a:lnSpc>
              <a:spcBef>
                <a:spcPts val="10"/>
              </a:spcBef>
              <a:buClr>
                <a:srgbClr val="E0D6DE"/>
              </a:buClr>
              <a:buFont typeface="Wingdings" panose="05000000000000000000" pitchFamily="2" charset="2"/>
              <a:buChar char="v"/>
            </a:pPr>
            <a:endParaRPr sz="2000" dirty="0"/>
          </a:p>
          <a:p>
            <a:pPr marL="297815" indent="-285750">
              <a:lnSpc>
                <a:spcPct val="100000"/>
              </a:lnSpc>
              <a:buClr>
                <a:srgbClr val="E0D6DE"/>
              </a:buClr>
              <a:buFont typeface="Wingdings" panose="05000000000000000000" pitchFamily="2" charset="2"/>
              <a:buChar char="v"/>
              <a:tabLst>
                <a:tab pos="222885" algn="l"/>
              </a:tabLst>
            </a:pPr>
            <a:r>
              <a:rPr sz="1800" u="sng" spc="-35" dirty="0">
                <a:solidFill>
                  <a:srgbClr val="96B7FF"/>
                </a:solidFill>
                <a:uFill>
                  <a:solidFill>
                    <a:srgbClr val="96B7FF"/>
                  </a:solidFill>
                </a:uFill>
                <a:hlinkClick r:id="rId4"/>
              </a:rPr>
              <a:t>htt</a:t>
            </a:r>
            <a:r>
              <a:rPr sz="1800" spc="-35" dirty="0">
                <a:solidFill>
                  <a:srgbClr val="96B7FF"/>
                </a:solidFill>
                <a:hlinkClick r:id="rId4"/>
              </a:rPr>
              <a:t>ps://ar5iv.labs.arxiv.org</a:t>
            </a:r>
            <a:r>
              <a:rPr sz="1800" u="sng" spc="-35" dirty="0">
                <a:solidFill>
                  <a:srgbClr val="96B7FF"/>
                </a:solidFill>
                <a:uFill>
                  <a:solidFill>
                    <a:srgbClr val="96B7FF"/>
                  </a:solidFill>
                </a:uFill>
                <a:hlinkClick r:id="rId4"/>
              </a:rPr>
              <a:t>/html/1804.01146</a:t>
            </a:r>
          </a:p>
          <a:p>
            <a:pPr marL="285750" indent="-285750">
              <a:lnSpc>
                <a:spcPct val="100000"/>
              </a:lnSpc>
              <a:spcBef>
                <a:spcPts val="10"/>
              </a:spcBef>
              <a:buClr>
                <a:srgbClr val="E0D6DE"/>
              </a:buClr>
              <a:buFont typeface="Wingdings" panose="05000000000000000000" pitchFamily="2" charset="2"/>
              <a:buChar char="v"/>
            </a:pPr>
            <a:endParaRPr sz="2000" dirty="0"/>
          </a:p>
          <a:p>
            <a:pPr marL="297815" indent="-285750">
              <a:lnSpc>
                <a:spcPct val="100000"/>
              </a:lnSpc>
              <a:buClr>
                <a:srgbClr val="E0D6DE"/>
              </a:buClr>
              <a:buFont typeface="Wingdings" panose="05000000000000000000" pitchFamily="2" charset="2"/>
              <a:buChar char="v"/>
              <a:tabLst>
                <a:tab pos="222885" algn="l"/>
              </a:tabLst>
            </a:pPr>
            <a:r>
              <a:rPr sz="1800" u="sng" spc="-45" dirty="0">
                <a:solidFill>
                  <a:srgbClr val="96B7FF"/>
                </a:solidFill>
                <a:uFill>
                  <a:solidFill>
                    <a:srgbClr val="96B7FF"/>
                  </a:solidFill>
                </a:uFill>
                <a:hlinkClick r:id="rId5"/>
              </a:rPr>
              <a:t>htt</a:t>
            </a:r>
            <a:r>
              <a:rPr sz="1800" spc="-45" dirty="0">
                <a:solidFill>
                  <a:srgbClr val="96B7FF"/>
                </a:solidFill>
                <a:hlinkClick r:id="rId5"/>
              </a:rPr>
              <a:t>ps://medium.com/</a:t>
            </a:r>
            <a:r>
              <a:rPr sz="1800" u="sng" spc="-45" dirty="0">
                <a:solidFill>
                  <a:srgbClr val="96B7FF"/>
                </a:solidFill>
                <a:uFill>
                  <a:solidFill>
                    <a:srgbClr val="96B7FF"/>
                  </a:solidFill>
                </a:uFill>
                <a:hlinkClick r:id="rId5"/>
              </a:rPr>
              <a:t>@</a:t>
            </a:r>
            <a:r>
              <a:rPr sz="1800" u="sng" spc="-45" dirty="0" smtClean="0">
                <a:solidFill>
                  <a:srgbClr val="96B7FF"/>
                </a:solidFill>
                <a:uFill>
                  <a:solidFill>
                    <a:srgbClr val="96B7FF"/>
                  </a:solidFill>
                </a:uFill>
                <a:hlinkClick r:id="rId5"/>
              </a:rPr>
              <a:t>baraq/classifying-</a:t>
            </a:r>
            <a:r>
              <a:rPr sz="1800" u="sng" spc="-85" dirty="0" smtClean="0">
                <a:solidFill>
                  <a:srgbClr val="96B7FF"/>
                </a:solidFill>
                <a:uFill>
                  <a:solidFill>
                    <a:srgbClr val="96B7FF"/>
                  </a:solidFill>
                </a:uFill>
                <a:hlinkClick r:id="rId5"/>
              </a:rPr>
              <a:t>song-</a:t>
            </a:r>
            <a:r>
              <a:rPr sz="1800" u="sng" spc="-95" dirty="0" smtClean="0">
                <a:solidFill>
                  <a:srgbClr val="96B7FF"/>
                </a:solidFill>
                <a:uFill>
                  <a:solidFill>
                    <a:srgbClr val="96B7FF"/>
                  </a:solidFill>
                </a:uFill>
                <a:hlinkClick r:id="rId5"/>
              </a:rPr>
              <a:t>genres-</a:t>
            </a:r>
            <a:r>
              <a:rPr sz="1800" u="sng" spc="-60" dirty="0" smtClean="0">
                <a:solidFill>
                  <a:srgbClr val="96B7FF"/>
                </a:solidFill>
                <a:uFill>
                  <a:solidFill>
                    <a:srgbClr val="96B7FF"/>
                  </a:solidFill>
                </a:uFill>
                <a:hlinkClick r:id="rId5"/>
              </a:rPr>
              <a:t>with-</a:t>
            </a:r>
            <a:r>
              <a:rPr sz="1800" u="sng" spc="-65" dirty="0" smtClean="0">
                <a:solidFill>
                  <a:srgbClr val="96B7FF"/>
                </a:solidFill>
                <a:uFill>
                  <a:solidFill>
                    <a:srgbClr val="96B7FF"/>
                  </a:solidFill>
                </a:uFill>
                <a:hlinkClick r:id="rId5"/>
              </a:rPr>
              <a:t>machine-</a:t>
            </a:r>
            <a:r>
              <a:rPr sz="1800" u="sng" spc="-75" dirty="0" smtClean="0">
                <a:solidFill>
                  <a:srgbClr val="96B7FF"/>
                </a:solidFill>
                <a:uFill>
                  <a:solidFill>
                    <a:srgbClr val="96B7FF"/>
                  </a:solidFill>
                </a:uFill>
                <a:hlinkClick r:id="rId5"/>
              </a:rPr>
              <a:t>learning-</a:t>
            </a:r>
            <a:r>
              <a:rPr sz="1800" u="sng" spc="-60" dirty="0" smtClean="0">
                <a:solidFill>
                  <a:srgbClr val="96B7FF"/>
                </a:solidFill>
                <a:uFill>
                  <a:solidFill>
                    <a:srgbClr val="96B7FF"/>
                  </a:solidFill>
                </a:uFill>
                <a:hlinkClick r:id="rId5"/>
              </a:rPr>
              <a:t>37258250504a</a:t>
            </a:r>
            <a:endParaRPr lang="en-US" sz="1800" u="sng" spc="-60" dirty="0" smtClean="0">
              <a:solidFill>
                <a:srgbClr val="96B7FF"/>
              </a:solidFill>
              <a:uFill>
                <a:solidFill>
                  <a:srgbClr val="96B7FF"/>
                </a:solidFill>
              </a:uFill>
              <a:hlinkClick r:id="rId5"/>
            </a:endParaRPr>
          </a:p>
          <a:p>
            <a:pPr marL="297815" indent="-285750">
              <a:lnSpc>
                <a:spcPct val="100000"/>
              </a:lnSpc>
              <a:buClr>
                <a:srgbClr val="E0D6DE"/>
              </a:buClr>
              <a:buFont typeface="Wingdings" panose="05000000000000000000" pitchFamily="2" charset="2"/>
              <a:buChar char="v"/>
              <a:tabLst>
                <a:tab pos="222885" algn="l"/>
              </a:tabLst>
            </a:pPr>
            <a:endParaRPr lang="en-US" sz="1800" u="sng" spc="-60" dirty="0">
              <a:solidFill>
                <a:srgbClr val="96B7FF"/>
              </a:solidFill>
              <a:uFill>
                <a:solidFill>
                  <a:srgbClr val="96B7FF"/>
                </a:solidFill>
              </a:uFill>
              <a:hlinkClick r:id="rId5"/>
            </a:endParaRPr>
          </a:p>
          <a:p>
            <a:pPr marL="297815" indent="-285750">
              <a:lnSpc>
                <a:spcPct val="100000"/>
              </a:lnSpc>
              <a:buClr>
                <a:srgbClr val="E0D6DE"/>
              </a:buClr>
              <a:buFont typeface="Wingdings" panose="05000000000000000000" pitchFamily="2" charset="2"/>
              <a:buChar char="v"/>
              <a:tabLst>
                <a:tab pos="222885" algn="l"/>
              </a:tabLst>
            </a:pPr>
            <a:r>
              <a:rPr lang="en-IN" sz="1800" u="sng" spc="-60" dirty="0">
                <a:solidFill>
                  <a:srgbClr val="96B7FF"/>
                </a:solidFill>
                <a:uFill>
                  <a:solidFill>
                    <a:srgbClr val="96B7FF"/>
                  </a:solidFill>
                </a:uFill>
                <a:hlinkClick r:id="rId5"/>
              </a:rPr>
              <a:t> https://www.kaggle.com/datasets/purumalgi/music-genre-classification</a:t>
            </a:r>
            <a:endParaRPr sz="1800" u="sng" spc="-60" dirty="0">
              <a:solidFill>
                <a:srgbClr val="96B7FF"/>
              </a:solidFill>
              <a:uFill>
                <a:solidFill>
                  <a:srgbClr val="96B7FF"/>
                </a:solidFill>
              </a:uFill>
              <a:hlinkClick r:id="rId5"/>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xmlns="" id="{C94F177D-6B29-41BD-AA7B-CD3B9DB928C6}"/>
              </a:ext>
            </a:extLst>
          </p:cNvPr>
          <p:cNvSpPr/>
          <p:nvPr/>
        </p:nvSpPr>
        <p:spPr>
          <a:xfrm>
            <a:off x="0" y="0"/>
            <a:ext cx="11430000" cy="10172700"/>
          </a:xfrm>
          <a:custGeom>
            <a:avLst/>
            <a:gdLst/>
            <a:ahLst/>
            <a:cxnLst/>
            <a:rect l="l" t="t" r="r" b="b"/>
            <a:pathLst>
              <a:path w="11430000" h="6972300">
                <a:moveTo>
                  <a:pt x="11430000" y="0"/>
                </a:moveTo>
                <a:lnTo>
                  <a:pt x="0" y="0"/>
                </a:lnTo>
                <a:lnTo>
                  <a:pt x="0" y="6972300"/>
                </a:lnTo>
                <a:lnTo>
                  <a:pt x="11430000" y="6972300"/>
                </a:lnTo>
                <a:lnTo>
                  <a:pt x="11430000" y="0"/>
                </a:lnTo>
                <a:close/>
              </a:path>
            </a:pathLst>
          </a:custGeom>
          <a:solidFill>
            <a:srgbClr val="07070C"/>
          </a:solidFill>
        </p:spPr>
        <p:txBody>
          <a:bodyPr wrap="square" lIns="0" tIns="0" rIns="0" bIns="0" rtlCol="0"/>
          <a:lstStyle/>
          <a:p>
            <a:endParaRPr dirty="0"/>
          </a:p>
        </p:txBody>
      </p:sp>
      <p:sp>
        <p:nvSpPr>
          <p:cNvPr id="2" name="Title 1">
            <a:extLst>
              <a:ext uri="{FF2B5EF4-FFF2-40B4-BE49-F238E27FC236}">
                <a16:creationId xmlns:a16="http://schemas.microsoft.com/office/drawing/2014/main" xmlns="" id="{06856BAB-0FCA-DA78-C906-DF93912F4B17}"/>
              </a:ext>
            </a:extLst>
          </p:cNvPr>
          <p:cNvSpPr>
            <a:spLocks noGrp="1"/>
          </p:cNvSpPr>
          <p:nvPr>
            <p:ph type="title"/>
          </p:nvPr>
        </p:nvSpPr>
        <p:spPr>
          <a:xfrm>
            <a:off x="762000" y="895350"/>
            <a:ext cx="4868545" cy="615553"/>
          </a:xfrm>
        </p:spPr>
        <p:txBody>
          <a:bodyPr/>
          <a:lstStyle/>
          <a:p>
            <a:r>
              <a:rPr lang="en-IN" sz="4000" u="sng" dirty="0"/>
              <a:t>Abstract</a:t>
            </a:r>
          </a:p>
        </p:txBody>
      </p:sp>
      <p:sp>
        <p:nvSpPr>
          <p:cNvPr id="4" name="Content Placeholder 2">
            <a:extLst>
              <a:ext uri="{FF2B5EF4-FFF2-40B4-BE49-F238E27FC236}">
                <a16:creationId xmlns:a16="http://schemas.microsoft.com/office/drawing/2014/main" xmlns="" id="{CCE7FB61-5265-6930-8384-7A90DC66E5AB}"/>
              </a:ext>
            </a:extLst>
          </p:cNvPr>
          <p:cNvSpPr>
            <a:spLocks noGrp="1"/>
          </p:cNvSpPr>
          <p:nvPr>
            <p:ph type="body" idx="1"/>
          </p:nvPr>
        </p:nvSpPr>
        <p:spPr>
          <a:xfrm>
            <a:off x="609600" y="2266950"/>
            <a:ext cx="9547225" cy="5784850"/>
          </a:xfrm>
        </p:spPr>
        <p:txBody>
          <a:bodyPr>
            <a:norm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music genre classifier</a:t>
            </a:r>
            <a:r>
              <a:rPr lang="en-US" sz="2000" dirty="0">
                <a:latin typeface="Arial" panose="020B0604020202020204" pitchFamily="34" charset="0"/>
                <a:cs typeface="Arial" panose="020B0604020202020204" pitchFamily="34" charset="0"/>
              </a:rPr>
              <a:t> project aims to automate the identification of music genres by leveraging </a:t>
            </a:r>
            <a:r>
              <a:rPr lang="en-US" sz="2000" b="1" dirty="0">
                <a:latin typeface="Arial" panose="020B0604020202020204" pitchFamily="34" charset="0"/>
                <a:cs typeface="Arial" panose="020B0604020202020204" pitchFamily="34" charset="0"/>
              </a:rPr>
              <a:t>machine learning techniques</a:t>
            </a:r>
            <a:r>
              <a:rPr lang="en-US" sz="2000" dirty="0">
                <a:latin typeface="Arial" panose="020B0604020202020204" pitchFamily="34" charset="0"/>
                <a:cs typeface="Arial" panose="020B0604020202020204" pitchFamily="34" charset="0"/>
              </a:rPr>
              <a:t>. This project involves extracting audio features such as </a:t>
            </a:r>
            <a:r>
              <a:rPr lang="en-US" sz="2000" b="1" dirty="0">
                <a:latin typeface="Arial" panose="020B0604020202020204" pitchFamily="34" charset="0"/>
                <a:cs typeface="Arial" panose="020B0604020202020204" pitchFamily="34" charset="0"/>
              </a:rPr>
              <a:t>Mel-Frequency Cepstral Coefficients (MFCCs), chroma features, and spectrograms</a:t>
            </a:r>
            <a:r>
              <a:rPr lang="en-US" sz="2000" dirty="0">
                <a:latin typeface="Arial" panose="020B0604020202020204" pitchFamily="34" charset="0"/>
                <a:cs typeface="Arial" panose="020B0604020202020204" pitchFamily="34" charset="0"/>
              </a:rPr>
              <a:t> to capture essential patterns in the music. Various machine learning models, including </a:t>
            </a:r>
            <a:r>
              <a:rPr lang="en-US" sz="2000" b="1" dirty="0">
                <a:latin typeface="Arial" panose="020B0604020202020204" pitchFamily="34" charset="0"/>
                <a:cs typeface="Arial" panose="020B0604020202020204" pitchFamily="34" charset="0"/>
              </a:rPr>
              <a:t>Support Vector Machines (SVMs), K-Nearest Neighbors (KNNs)</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deep learning architectures like Convolutional Neural Networks (CNNs)</a:t>
            </a:r>
            <a:r>
              <a:rPr lang="en-US" sz="2000" dirty="0">
                <a:latin typeface="Arial" panose="020B0604020202020204" pitchFamily="34" charset="0"/>
                <a:cs typeface="Arial" panose="020B0604020202020204" pitchFamily="34" charset="0"/>
              </a:rPr>
              <a:t>, are explored to classify audio tracks into predefined genres.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project has practical applications in </a:t>
            </a:r>
            <a:r>
              <a:rPr lang="en-US" sz="2000" b="1" dirty="0">
                <a:latin typeface="Arial" panose="020B0604020202020204" pitchFamily="34" charset="0"/>
                <a:cs typeface="Arial" panose="020B0604020202020204" pitchFamily="34" charset="0"/>
              </a:rPr>
              <a:t>music streaming services, audio library management, and personalized recommendations</a:t>
            </a:r>
            <a:r>
              <a:rPr lang="en-US" sz="2000" dirty="0">
                <a:latin typeface="Arial" panose="020B0604020202020204" pitchFamily="34" charset="0"/>
                <a:cs typeface="Arial" panose="020B0604020202020204" pitchFamily="34" charset="0"/>
              </a:rPr>
              <a:t>. Future enhancements include real-time classification and expanding the model to identify </a:t>
            </a:r>
            <a:r>
              <a:rPr lang="en-US" sz="2000" b="1" dirty="0">
                <a:latin typeface="Arial" panose="020B0604020202020204" pitchFamily="34" charset="0"/>
                <a:cs typeface="Arial" panose="020B0604020202020204" pitchFamily="34" charset="0"/>
              </a:rPr>
              <a:t>subgenres</a:t>
            </a:r>
            <a:r>
              <a:rPr lang="en-US" sz="2000" dirty="0">
                <a:latin typeface="Arial" panose="020B0604020202020204" pitchFamily="34" charset="0"/>
                <a:cs typeface="Arial" panose="020B0604020202020204" pitchFamily="34" charset="0"/>
              </a:rPr>
              <a:t> for finer categorization, contributing to improved music discovery and organization.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43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xmlns="" id="{8680D16E-A480-1C3C-5D22-9E8C433A5165}"/>
              </a:ext>
            </a:extLst>
          </p:cNvPr>
          <p:cNvSpPr/>
          <p:nvPr/>
        </p:nvSpPr>
        <p:spPr>
          <a:xfrm>
            <a:off x="0" y="0"/>
            <a:ext cx="11430000" cy="10172700"/>
          </a:xfrm>
          <a:custGeom>
            <a:avLst/>
            <a:gdLst/>
            <a:ahLst/>
            <a:cxnLst/>
            <a:rect l="l" t="t" r="r" b="b"/>
            <a:pathLst>
              <a:path w="11430000" h="6972300">
                <a:moveTo>
                  <a:pt x="11430000" y="0"/>
                </a:moveTo>
                <a:lnTo>
                  <a:pt x="0" y="0"/>
                </a:lnTo>
                <a:lnTo>
                  <a:pt x="0" y="6972300"/>
                </a:lnTo>
                <a:lnTo>
                  <a:pt x="11430000" y="6972300"/>
                </a:lnTo>
                <a:lnTo>
                  <a:pt x="11430000" y="0"/>
                </a:lnTo>
                <a:close/>
              </a:path>
            </a:pathLst>
          </a:custGeom>
          <a:solidFill>
            <a:srgbClr val="07070C"/>
          </a:solidFill>
        </p:spPr>
        <p:txBody>
          <a:bodyPr wrap="square" lIns="0" tIns="0" rIns="0" bIns="0" rtlCol="0"/>
          <a:lstStyle/>
          <a:p>
            <a:endParaRPr dirty="0"/>
          </a:p>
        </p:txBody>
      </p:sp>
      <p:sp>
        <p:nvSpPr>
          <p:cNvPr id="2" name="Title 1">
            <a:extLst>
              <a:ext uri="{FF2B5EF4-FFF2-40B4-BE49-F238E27FC236}">
                <a16:creationId xmlns:a16="http://schemas.microsoft.com/office/drawing/2014/main" xmlns="" id="{29F67773-4A54-812F-A5C9-C6B55FA017BC}"/>
              </a:ext>
            </a:extLst>
          </p:cNvPr>
          <p:cNvSpPr>
            <a:spLocks noGrp="1"/>
          </p:cNvSpPr>
          <p:nvPr>
            <p:ph type="title"/>
          </p:nvPr>
        </p:nvSpPr>
        <p:spPr>
          <a:xfrm>
            <a:off x="846455" y="1143000"/>
            <a:ext cx="4868545" cy="615553"/>
          </a:xfrm>
        </p:spPr>
        <p:txBody>
          <a:bodyPr/>
          <a:lstStyle/>
          <a:p>
            <a:r>
              <a:rPr lang="en-IN" sz="4000" u="sng" dirty="0"/>
              <a:t>Introduction</a:t>
            </a:r>
          </a:p>
        </p:txBody>
      </p:sp>
      <p:sp>
        <p:nvSpPr>
          <p:cNvPr id="4" name="Content Placeholder 2">
            <a:extLst>
              <a:ext uri="{FF2B5EF4-FFF2-40B4-BE49-F238E27FC236}">
                <a16:creationId xmlns:a16="http://schemas.microsoft.com/office/drawing/2014/main" xmlns="" id="{D6BCC22A-EAA4-FD8E-6F84-372ECD9A3E23}"/>
              </a:ext>
            </a:extLst>
          </p:cNvPr>
          <p:cNvSpPr>
            <a:spLocks noGrp="1"/>
          </p:cNvSpPr>
          <p:nvPr>
            <p:ph type="body" idx="1"/>
          </p:nvPr>
        </p:nvSpPr>
        <p:spPr>
          <a:xfrm>
            <a:off x="646112" y="2419350"/>
            <a:ext cx="10098088" cy="6477000"/>
          </a:xfrm>
        </p:spPr>
        <p:txBody>
          <a:bodyPr>
            <a:normAutofit/>
          </a:bodyPr>
          <a:lstStyle/>
          <a:p>
            <a:pPr marL="342900" indent="-342900">
              <a:buFont typeface="Wingdings" panose="05000000000000000000" pitchFamily="2" charset="2"/>
              <a:buChar char="q"/>
            </a:pPr>
            <a:r>
              <a:rPr lang="en-US" sz="2000" dirty="0">
                <a:latin typeface="Bookman Old Style" panose="02050604050505020204" pitchFamily="18" charset="0"/>
              </a:rPr>
              <a:t>Music is the art of arranging sound and noise together to create harmony, melody, rhythm, and expressive content. It is organized so that humans and sometimes other living organisms can express their current emotions with it. We all have our own playlist, which we listen to while traveling, studying, dancing, etc. So here today, we will learn how can we implement the task of genre classification using Machine Learning in Python. </a:t>
            </a:r>
          </a:p>
          <a:p>
            <a:pPr marL="342900" indent="-342900">
              <a:buFont typeface="Wingdings" panose="05000000000000000000" pitchFamily="2" charset="2"/>
              <a:buChar char="q"/>
            </a:pPr>
            <a:endParaRPr lang="en-US" sz="2000" dirty="0">
              <a:latin typeface="Bookman Old Style" panose="02050604050505020204" pitchFamily="18" charset="0"/>
            </a:endParaRPr>
          </a:p>
          <a:p>
            <a:pPr marL="342900" indent="-342900">
              <a:buFont typeface="Wingdings" panose="05000000000000000000" pitchFamily="2" charset="2"/>
              <a:buChar char="q"/>
            </a:pPr>
            <a:r>
              <a:rPr lang="en-US" sz="2000" dirty="0">
                <a:latin typeface="Bookman Old Style" panose="02050604050505020204" pitchFamily="18" charset="0"/>
              </a:rPr>
              <a:t>Music plays a significant role in human culture, with genres acting as a way to categorize and identify different musical styles. With the increasing volume of music being produced and streamed globally, there is a growing need for </a:t>
            </a:r>
            <a:r>
              <a:rPr lang="en-US" sz="2000" b="1" dirty="0">
                <a:latin typeface="Bookman Old Style" panose="02050604050505020204" pitchFamily="18" charset="0"/>
              </a:rPr>
              <a:t>automated classification of music genres</a:t>
            </a:r>
            <a:r>
              <a:rPr lang="en-US" sz="2000" dirty="0">
                <a:latin typeface="Bookman Old Style" panose="02050604050505020204" pitchFamily="18" charset="0"/>
              </a:rPr>
              <a:t>. Traditionally, music genres were manually labeled by experts, but this process can be subjective, time-consuming, and prone to inconsistencies. </a:t>
            </a:r>
            <a:r>
              <a:rPr lang="en-US" sz="2000" b="1" dirty="0">
                <a:latin typeface="Bookman Old Style" panose="02050604050505020204" pitchFamily="18" charset="0"/>
              </a:rPr>
              <a:t>Machine Learning (ML) offers a powerful solution</a:t>
            </a:r>
            <a:r>
              <a:rPr lang="en-US" sz="2000" dirty="0">
                <a:latin typeface="Bookman Old Style" panose="02050604050505020204" pitchFamily="18" charset="0"/>
              </a:rPr>
              <a:t> by automating genre classification with high efficiency and accuracy.</a:t>
            </a:r>
          </a:p>
          <a:p>
            <a:pPr marL="342900" indent="-342900">
              <a:buFont typeface="Wingdings" panose="05000000000000000000" pitchFamily="2" charset="2"/>
              <a:buChar char="q"/>
            </a:pPr>
            <a:endParaRPr lang="en-US" sz="2000" dirty="0">
              <a:latin typeface="Bookman Old Style" panose="02050604050505020204" pitchFamily="18" charset="0"/>
            </a:endParaRPr>
          </a:p>
          <a:p>
            <a:pPr marL="342900" indent="-342900">
              <a:buFont typeface="Wingdings" panose="05000000000000000000" pitchFamily="2" charset="2"/>
              <a:buChar char="q"/>
            </a:pPr>
            <a:r>
              <a:rPr lang="en-US" sz="2000" dirty="0">
                <a:latin typeface="Bookman Old Style" panose="02050604050505020204" pitchFamily="18" charset="0"/>
              </a:rPr>
              <a:t>A </a:t>
            </a:r>
            <a:r>
              <a:rPr lang="en-US" sz="2000" b="1" dirty="0">
                <a:latin typeface="Bookman Old Style" panose="02050604050505020204" pitchFamily="18" charset="0"/>
              </a:rPr>
              <a:t>music genre classifier using machine learning</a:t>
            </a:r>
            <a:r>
              <a:rPr lang="en-US" sz="2000" dirty="0">
                <a:latin typeface="Bookman Old Style" panose="02050604050505020204" pitchFamily="18" charset="0"/>
              </a:rPr>
              <a:t> is a system that analyzes the features of audio tracks and predicts their genre, such as </a:t>
            </a:r>
            <a:r>
              <a:rPr lang="en-US" sz="2000" b="1" dirty="0">
                <a:latin typeface="Bookman Old Style" panose="02050604050505020204" pitchFamily="18" charset="0"/>
              </a:rPr>
              <a:t>pop, jazz, rock, or classical</a:t>
            </a:r>
            <a:r>
              <a:rPr lang="en-US" sz="2000" dirty="0">
                <a:latin typeface="Bookman Old Style" panose="02050604050505020204" pitchFamily="18" charset="0"/>
              </a:rPr>
              <a:t>. By leveraging techniques from </a:t>
            </a:r>
            <a:r>
              <a:rPr lang="en-US" sz="2000" b="1" dirty="0">
                <a:latin typeface="Bookman Old Style" panose="02050604050505020204" pitchFamily="18" charset="0"/>
              </a:rPr>
              <a:t>signal processing</a:t>
            </a:r>
            <a:r>
              <a:rPr lang="en-US" sz="2000" dirty="0">
                <a:latin typeface="Bookman Old Style" panose="02050604050505020204" pitchFamily="18" charset="0"/>
              </a:rPr>
              <a:t> and </a:t>
            </a:r>
            <a:r>
              <a:rPr lang="en-US" sz="2000" b="1" dirty="0">
                <a:latin typeface="Bookman Old Style" panose="02050604050505020204" pitchFamily="18" charset="0"/>
              </a:rPr>
              <a:t>machine learning algorithms</a:t>
            </a:r>
            <a:r>
              <a:rPr lang="en-US" sz="2000" dirty="0">
                <a:latin typeface="Bookman Old Style" panose="02050604050505020204" pitchFamily="18" charset="0"/>
              </a:rPr>
              <a:t>, the classifier extracts meaningful features from audio data and identifies patterns unique to each genre.</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85446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700"/>
          </a:xfrm>
          <a:custGeom>
            <a:avLst/>
            <a:gdLst/>
            <a:ahLst/>
            <a:cxnLst/>
            <a:rect l="l" t="t" r="r" b="b"/>
            <a:pathLst>
              <a:path w="11430000" h="6972300">
                <a:moveTo>
                  <a:pt x="11430000" y="0"/>
                </a:moveTo>
                <a:lnTo>
                  <a:pt x="0" y="0"/>
                </a:lnTo>
                <a:lnTo>
                  <a:pt x="0" y="6972300"/>
                </a:lnTo>
                <a:lnTo>
                  <a:pt x="11430000" y="6972300"/>
                </a:lnTo>
                <a:lnTo>
                  <a:pt x="11430000" y="0"/>
                </a:lnTo>
                <a:close/>
              </a:path>
            </a:pathLst>
          </a:custGeom>
          <a:solidFill>
            <a:srgbClr val="07070C"/>
          </a:solidFill>
        </p:spPr>
        <p:txBody>
          <a:bodyPr wrap="square" lIns="0" tIns="0" rIns="0" bIns="0" rtlCol="0"/>
          <a:lstStyle/>
          <a:p>
            <a:endParaRPr dirty="0"/>
          </a:p>
        </p:txBody>
      </p:sp>
      <p:sp>
        <p:nvSpPr>
          <p:cNvPr id="3" name="object 3"/>
          <p:cNvSpPr txBox="1">
            <a:spLocks noGrp="1"/>
          </p:cNvSpPr>
          <p:nvPr>
            <p:ph type="title"/>
          </p:nvPr>
        </p:nvSpPr>
        <p:spPr>
          <a:xfrm>
            <a:off x="680002" y="565727"/>
            <a:ext cx="4868545" cy="570028"/>
          </a:xfrm>
          <a:prstGeom prst="rect">
            <a:avLst/>
          </a:prstGeom>
        </p:spPr>
        <p:txBody>
          <a:bodyPr vert="horz" wrap="square" lIns="0" tIns="15875" rIns="0" bIns="0" rtlCol="0">
            <a:spAutoFit/>
          </a:bodyPr>
          <a:lstStyle/>
          <a:p>
            <a:pPr marL="12700">
              <a:lnSpc>
                <a:spcPct val="100000"/>
              </a:lnSpc>
              <a:spcBef>
                <a:spcPts val="125"/>
              </a:spcBef>
            </a:pPr>
            <a:r>
              <a:rPr sz="3600" u="sng" spc="65" dirty="0"/>
              <a:t>Existing</a:t>
            </a:r>
            <a:r>
              <a:rPr sz="3600" u="sng" spc="-425" dirty="0"/>
              <a:t> </a:t>
            </a:r>
            <a:r>
              <a:rPr sz="3600" u="sng" spc="90" dirty="0"/>
              <a:t>Problems</a:t>
            </a:r>
          </a:p>
        </p:txBody>
      </p:sp>
      <p:sp>
        <p:nvSpPr>
          <p:cNvPr id="4" name="object 4"/>
          <p:cNvSpPr/>
          <p:nvPr/>
        </p:nvSpPr>
        <p:spPr>
          <a:xfrm>
            <a:off x="600075" y="1543049"/>
            <a:ext cx="390525" cy="390525"/>
          </a:xfrm>
          <a:custGeom>
            <a:avLst/>
            <a:gdLst/>
            <a:ahLst/>
            <a:cxnLst/>
            <a:rect l="l" t="t" r="r" b="b"/>
            <a:pathLst>
              <a:path w="390525" h="390525">
                <a:moveTo>
                  <a:pt x="371936" y="0"/>
                </a:moveTo>
                <a:lnTo>
                  <a:pt x="18588" y="0"/>
                </a:lnTo>
                <a:lnTo>
                  <a:pt x="15854" y="546"/>
                </a:lnTo>
                <a:lnTo>
                  <a:pt x="0" y="18592"/>
                </a:lnTo>
                <a:lnTo>
                  <a:pt x="0" y="369100"/>
                </a:lnTo>
                <a:lnTo>
                  <a:pt x="0" y="371932"/>
                </a:lnTo>
                <a:lnTo>
                  <a:pt x="18588" y="390525"/>
                </a:lnTo>
                <a:lnTo>
                  <a:pt x="371936" y="390525"/>
                </a:lnTo>
                <a:lnTo>
                  <a:pt x="390525" y="371932"/>
                </a:lnTo>
                <a:lnTo>
                  <a:pt x="390525" y="18592"/>
                </a:lnTo>
                <a:lnTo>
                  <a:pt x="374670" y="546"/>
                </a:lnTo>
                <a:lnTo>
                  <a:pt x="371936" y="0"/>
                </a:lnTo>
                <a:close/>
              </a:path>
            </a:pathLst>
          </a:custGeom>
          <a:solidFill>
            <a:srgbClr val="25252B"/>
          </a:solidFill>
        </p:spPr>
        <p:txBody>
          <a:bodyPr wrap="square" lIns="0" tIns="0" rIns="0" bIns="0" rtlCol="0"/>
          <a:lstStyle/>
          <a:p>
            <a:endParaRPr/>
          </a:p>
        </p:txBody>
      </p:sp>
      <p:sp>
        <p:nvSpPr>
          <p:cNvPr id="5" name="object 5"/>
          <p:cNvSpPr txBox="1"/>
          <p:nvPr/>
        </p:nvSpPr>
        <p:spPr>
          <a:xfrm>
            <a:off x="725784" y="1549400"/>
            <a:ext cx="134620" cy="334010"/>
          </a:xfrm>
          <a:prstGeom prst="rect">
            <a:avLst/>
          </a:prstGeom>
        </p:spPr>
        <p:txBody>
          <a:bodyPr vert="horz" wrap="square" lIns="0" tIns="15875" rIns="0" bIns="0" rtlCol="0">
            <a:spAutoFit/>
          </a:bodyPr>
          <a:lstStyle/>
          <a:p>
            <a:pPr marL="12700">
              <a:lnSpc>
                <a:spcPct val="100000"/>
              </a:lnSpc>
              <a:spcBef>
                <a:spcPts val="125"/>
              </a:spcBef>
            </a:pPr>
            <a:r>
              <a:rPr sz="2000" spc="-415" dirty="0">
                <a:solidFill>
                  <a:srgbClr val="E0D6DE"/>
                </a:solidFill>
                <a:latin typeface="Verdana"/>
                <a:cs typeface="Verdana"/>
              </a:rPr>
              <a:t>1</a:t>
            </a:r>
            <a:endParaRPr sz="2000">
              <a:latin typeface="Verdana"/>
              <a:cs typeface="Verdana"/>
            </a:endParaRPr>
          </a:p>
        </p:txBody>
      </p:sp>
      <p:sp>
        <p:nvSpPr>
          <p:cNvPr id="6" name="object 6"/>
          <p:cNvSpPr txBox="1"/>
          <p:nvPr/>
        </p:nvSpPr>
        <p:spPr>
          <a:xfrm>
            <a:off x="1144587" y="1516062"/>
            <a:ext cx="4201795" cy="2353208"/>
          </a:xfrm>
          <a:prstGeom prst="rect">
            <a:avLst/>
          </a:prstGeom>
        </p:spPr>
        <p:txBody>
          <a:bodyPr vert="horz" wrap="square" lIns="0" tIns="17145" rIns="0" bIns="0" rtlCol="0">
            <a:spAutoFit/>
          </a:bodyPr>
          <a:lstStyle/>
          <a:p>
            <a:pPr marL="12700">
              <a:lnSpc>
                <a:spcPct val="100000"/>
              </a:lnSpc>
              <a:spcBef>
                <a:spcPts val="135"/>
              </a:spcBef>
            </a:pPr>
            <a:r>
              <a:rPr sz="2000" dirty="0">
                <a:solidFill>
                  <a:srgbClr val="E0D6DE"/>
                </a:solidFill>
                <a:latin typeface="Verdana"/>
                <a:cs typeface="Verdana"/>
              </a:rPr>
              <a:t>Data</a:t>
            </a:r>
            <a:r>
              <a:rPr sz="2000" spc="-85" dirty="0">
                <a:solidFill>
                  <a:srgbClr val="E0D6DE"/>
                </a:solidFill>
                <a:latin typeface="Verdana"/>
                <a:cs typeface="Verdana"/>
              </a:rPr>
              <a:t> </a:t>
            </a:r>
            <a:r>
              <a:rPr sz="2000" dirty="0">
                <a:solidFill>
                  <a:srgbClr val="E0D6DE"/>
                </a:solidFill>
                <a:latin typeface="Verdana"/>
                <a:cs typeface="Verdana"/>
              </a:rPr>
              <a:t>Quality</a:t>
            </a:r>
            <a:r>
              <a:rPr sz="2000" spc="-80" dirty="0">
                <a:solidFill>
                  <a:srgbClr val="E0D6DE"/>
                </a:solidFill>
                <a:latin typeface="Verdana"/>
                <a:cs typeface="Verdana"/>
              </a:rPr>
              <a:t> </a:t>
            </a:r>
            <a:r>
              <a:rPr sz="2000" spc="50" dirty="0">
                <a:solidFill>
                  <a:srgbClr val="E0D6DE"/>
                </a:solidFill>
                <a:latin typeface="Verdana"/>
                <a:cs typeface="Verdana"/>
              </a:rPr>
              <a:t>and</a:t>
            </a:r>
            <a:r>
              <a:rPr sz="2000" spc="-80" dirty="0">
                <a:solidFill>
                  <a:srgbClr val="E0D6DE"/>
                </a:solidFill>
                <a:latin typeface="Verdana"/>
                <a:cs typeface="Verdana"/>
              </a:rPr>
              <a:t> </a:t>
            </a:r>
            <a:r>
              <a:rPr sz="2000" spc="-10" dirty="0">
                <a:solidFill>
                  <a:srgbClr val="E0D6DE"/>
                </a:solidFill>
                <a:latin typeface="Verdana"/>
                <a:cs typeface="Verdana"/>
              </a:rPr>
              <a:t>Quantity</a:t>
            </a:r>
            <a:endParaRPr sz="2000" dirty="0">
              <a:latin typeface="Verdana"/>
              <a:cs typeface="Verdana"/>
            </a:endParaRPr>
          </a:p>
          <a:p>
            <a:pPr marL="12700" marR="5080">
              <a:lnSpc>
                <a:spcPct val="132700"/>
              </a:lnSpc>
              <a:spcBef>
                <a:spcPts val="790"/>
              </a:spcBef>
            </a:pPr>
            <a:r>
              <a:rPr sz="1600" spc="-50" dirty="0">
                <a:solidFill>
                  <a:srgbClr val="E0D6DE"/>
                </a:solidFill>
                <a:latin typeface="Verdana"/>
                <a:cs typeface="Verdana"/>
              </a:rPr>
              <a:t>High-</a:t>
            </a:r>
            <a:r>
              <a:rPr sz="1600" spc="-45" dirty="0">
                <a:solidFill>
                  <a:srgbClr val="E0D6DE"/>
                </a:solidFill>
                <a:latin typeface="Verdana"/>
                <a:cs typeface="Verdana"/>
              </a:rPr>
              <a:t>quality</a:t>
            </a:r>
            <a:r>
              <a:rPr sz="1600" spc="-125" dirty="0">
                <a:solidFill>
                  <a:srgbClr val="E0D6DE"/>
                </a:solidFill>
                <a:latin typeface="Verdana"/>
                <a:cs typeface="Verdana"/>
              </a:rPr>
              <a:t> </a:t>
            </a:r>
            <a:r>
              <a:rPr sz="1600" spc="-25" dirty="0">
                <a:solidFill>
                  <a:srgbClr val="E0D6DE"/>
                </a:solidFill>
                <a:latin typeface="Verdana"/>
                <a:cs typeface="Verdana"/>
              </a:rPr>
              <a:t>labelled</a:t>
            </a:r>
            <a:r>
              <a:rPr sz="1600" spc="-125" dirty="0">
                <a:solidFill>
                  <a:srgbClr val="E0D6DE"/>
                </a:solidFill>
                <a:latin typeface="Verdana"/>
                <a:cs typeface="Verdana"/>
              </a:rPr>
              <a:t> </a:t>
            </a:r>
            <a:r>
              <a:rPr sz="1600" spc="-70" dirty="0">
                <a:solidFill>
                  <a:srgbClr val="E0D6DE"/>
                </a:solidFill>
                <a:latin typeface="Verdana"/>
                <a:cs typeface="Verdana"/>
              </a:rPr>
              <a:t>datasets</a:t>
            </a:r>
            <a:r>
              <a:rPr sz="1600" spc="-125" dirty="0">
                <a:solidFill>
                  <a:srgbClr val="E0D6DE"/>
                </a:solidFill>
                <a:latin typeface="Verdana"/>
                <a:cs typeface="Verdana"/>
              </a:rPr>
              <a:t> </a:t>
            </a:r>
            <a:r>
              <a:rPr sz="1600" spc="-75" dirty="0">
                <a:solidFill>
                  <a:srgbClr val="E0D6DE"/>
                </a:solidFill>
                <a:latin typeface="Verdana"/>
                <a:cs typeface="Verdana"/>
              </a:rPr>
              <a:t>are</a:t>
            </a:r>
            <a:r>
              <a:rPr sz="1600" spc="-125" dirty="0">
                <a:solidFill>
                  <a:srgbClr val="E0D6DE"/>
                </a:solidFill>
                <a:latin typeface="Verdana"/>
                <a:cs typeface="Verdana"/>
              </a:rPr>
              <a:t> </a:t>
            </a:r>
            <a:r>
              <a:rPr sz="1600" spc="-35" dirty="0">
                <a:solidFill>
                  <a:srgbClr val="E0D6DE"/>
                </a:solidFill>
                <a:latin typeface="Verdana"/>
                <a:cs typeface="Verdana"/>
              </a:rPr>
              <a:t>crucial</a:t>
            </a:r>
            <a:r>
              <a:rPr sz="1600" spc="-125" dirty="0">
                <a:solidFill>
                  <a:srgbClr val="E0D6DE"/>
                </a:solidFill>
                <a:latin typeface="Verdana"/>
                <a:cs typeface="Verdana"/>
              </a:rPr>
              <a:t> </a:t>
            </a:r>
            <a:r>
              <a:rPr sz="1600" spc="-45" dirty="0">
                <a:solidFill>
                  <a:srgbClr val="E0D6DE"/>
                </a:solidFill>
                <a:latin typeface="Verdana"/>
                <a:cs typeface="Verdana"/>
              </a:rPr>
              <a:t>for</a:t>
            </a:r>
            <a:r>
              <a:rPr sz="1600" spc="-120" dirty="0">
                <a:solidFill>
                  <a:srgbClr val="E0D6DE"/>
                </a:solidFill>
                <a:latin typeface="Verdana"/>
                <a:cs typeface="Verdana"/>
              </a:rPr>
              <a:t> </a:t>
            </a:r>
            <a:r>
              <a:rPr sz="1600" spc="-35" dirty="0">
                <a:solidFill>
                  <a:srgbClr val="E0D6DE"/>
                </a:solidFill>
                <a:latin typeface="Verdana"/>
                <a:cs typeface="Verdana"/>
              </a:rPr>
              <a:t>training </a:t>
            </a:r>
            <a:r>
              <a:rPr sz="1600" spc="-60" dirty="0">
                <a:solidFill>
                  <a:srgbClr val="E0D6DE"/>
                </a:solidFill>
                <a:latin typeface="Verdana"/>
                <a:cs typeface="Verdana"/>
              </a:rPr>
              <a:t>effective</a:t>
            </a:r>
            <a:r>
              <a:rPr sz="1600" spc="-114" dirty="0">
                <a:solidFill>
                  <a:srgbClr val="E0D6DE"/>
                </a:solidFill>
                <a:latin typeface="Verdana"/>
                <a:cs typeface="Verdana"/>
              </a:rPr>
              <a:t> </a:t>
            </a:r>
            <a:r>
              <a:rPr sz="1600" spc="-55" dirty="0">
                <a:solidFill>
                  <a:srgbClr val="E0D6DE"/>
                </a:solidFill>
                <a:latin typeface="Verdana"/>
                <a:cs typeface="Verdana"/>
              </a:rPr>
              <a:t>models.</a:t>
            </a:r>
            <a:r>
              <a:rPr sz="1600" spc="-114" dirty="0">
                <a:solidFill>
                  <a:srgbClr val="E0D6DE"/>
                </a:solidFill>
                <a:latin typeface="Verdana"/>
                <a:cs typeface="Verdana"/>
              </a:rPr>
              <a:t> </a:t>
            </a:r>
            <a:r>
              <a:rPr sz="1600" spc="-70" dirty="0">
                <a:solidFill>
                  <a:srgbClr val="E0D6DE"/>
                </a:solidFill>
                <a:latin typeface="Verdana"/>
                <a:cs typeface="Verdana"/>
              </a:rPr>
              <a:t>Many</a:t>
            </a:r>
            <a:r>
              <a:rPr sz="1600" spc="-114" dirty="0">
                <a:solidFill>
                  <a:srgbClr val="E0D6DE"/>
                </a:solidFill>
                <a:latin typeface="Verdana"/>
                <a:cs typeface="Verdana"/>
              </a:rPr>
              <a:t> </a:t>
            </a:r>
            <a:r>
              <a:rPr sz="1600" spc="-50" dirty="0">
                <a:solidFill>
                  <a:srgbClr val="E0D6DE"/>
                </a:solidFill>
                <a:latin typeface="Verdana"/>
                <a:cs typeface="Verdana"/>
              </a:rPr>
              <a:t>available</a:t>
            </a:r>
            <a:r>
              <a:rPr sz="1600" spc="-114" dirty="0">
                <a:solidFill>
                  <a:srgbClr val="E0D6DE"/>
                </a:solidFill>
                <a:latin typeface="Verdana"/>
                <a:cs typeface="Verdana"/>
              </a:rPr>
              <a:t> </a:t>
            </a:r>
            <a:r>
              <a:rPr sz="1600" spc="-70" dirty="0">
                <a:solidFill>
                  <a:srgbClr val="E0D6DE"/>
                </a:solidFill>
                <a:latin typeface="Verdana"/>
                <a:cs typeface="Verdana"/>
              </a:rPr>
              <a:t>datasets</a:t>
            </a:r>
            <a:r>
              <a:rPr sz="1600" spc="-114" dirty="0">
                <a:solidFill>
                  <a:srgbClr val="E0D6DE"/>
                </a:solidFill>
                <a:latin typeface="Verdana"/>
                <a:cs typeface="Verdana"/>
              </a:rPr>
              <a:t> </a:t>
            </a:r>
            <a:r>
              <a:rPr sz="1600" spc="-55" dirty="0">
                <a:solidFill>
                  <a:srgbClr val="E0D6DE"/>
                </a:solidFill>
                <a:latin typeface="Verdana"/>
                <a:cs typeface="Verdana"/>
              </a:rPr>
              <a:t>might</a:t>
            </a:r>
            <a:r>
              <a:rPr sz="1600" spc="-110" dirty="0">
                <a:solidFill>
                  <a:srgbClr val="E0D6DE"/>
                </a:solidFill>
                <a:latin typeface="Verdana"/>
                <a:cs typeface="Verdana"/>
              </a:rPr>
              <a:t> </a:t>
            </a:r>
            <a:r>
              <a:rPr sz="1600" spc="-25" dirty="0">
                <a:solidFill>
                  <a:srgbClr val="E0D6DE"/>
                </a:solidFill>
                <a:latin typeface="Verdana"/>
                <a:cs typeface="Verdana"/>
              </a:rPr>
              <a:t>be </a:t>
            </a:r>
            <a:r>
              <a:rPr sz="1600" spc="-45" dirty="0">
                <a:solidFill>
                  <a:srgbClr val="E0D6DE"/>
                </a:solidFill>
                <a:latin typeface="Verdana"/>
                <a:cs typeface="Verdana"/>
              </a:rPr>
              <a:t>imbalanced</a:t>
            </a:r>
            <a:r>
              <a:rPr sz="1600" spc="-130" dirty="0">
                <a:solidFill>
                  <a:srgbClr val="E0D6DE"/>
                </a:solidFill>
                <a:latin typeface="Verdana"/>
                <a:cs typeface="Verdana"/>
              </a:rPr>
              <a:t> </a:t>
            </a:r>
            <a:r>
              <a:rPr sz="1600" spc="-120" dirty="0">
                <a:solidFill>
                  <a:srgbClr val="E0D6DE"/>
                </a:solidFill>
                <a:latin typeface="Verdana"/>
                <a:cs typeface="Verdana"/>
              </a:rPr>
              <a:t>(e.g.,</a:t>
            </a:r>
            <a:r>
              <a:rPr sz="1600" spc="-130" dirty="0">
                <a:solidFill>
                  <a:srgbClr val="E0D6DE"/>
                </a:solidFill>
                <a:latin typeface="Verdana"/>
                <a:cs typeface="Verdana"/>
              </a:rPr>
              <a:t> </a:t>
            </a:r>
            <a:r>
              <a:rPr sz="1600" spc="-60" dirty="0">
                <a:solidFill>
                  <a:srgbClr val="E0D6DE"/>
                </a:solidFill>
                <a:latin typeface="Verdana"/>
                <a:cs typeface="Verdana"/>
              </a:rPr>
              <a:t>fewer</a:t>
            </a:r>
            <a:r>
              <a:rPr sz="1600" spc="-130" dirty="0">
                <a:solidFill>
                  <a:srgbClr val="E0D6DE"/>
                </a:solidFill>
                <a:latin typeface="Verdana"/>
                <a:cs typeface="Verdana"/>
              </a:rPr>
              <a:t> </a:t>
            </a:r>
            <a:r>
              <a:rPr sz="1600" spc="-55" dirty="0">
                <a:solidFill>
                  <a:srgbClr val="E0D6DE"/>
                </a:solidFill>
                <a:latin typeface="Verdana"/>
                <a:cs typeface="Verdana"/>
              </a:rPr>
              <a:t>samples</a:t>
            </a:r>
            <a:r>
              <a:rPr sz="1600" spc="-130" dirty="0">
                <a:solidFill>
                  <a:srgbClr val="E0D6DE"/>
                </a:solidFill>
                <a:latin typeface="Verdana"/>
                <a:cs typeface="Verdana"/>
              </a:rPr>
              <a:t> </a:t>
            </a:r>
            <a:r>
              <a:rPr sz="1600" spc="-45" dirty="0">
                <a:solidFill>
                  <a:srgbClr val="E0D6DE"/>
                </a:solidFill>
                <a:latin typeface="Verdana"/>
                <a:cs typeface="Verdana"/>
              </a:rPr>
              <a:t>for</a:t>
            </a:r>
            <a:r>
              <a:rPr sz="1600" spc="-125" dirty="0">
                <a:solidFill>
                  <a:srgbClr val="E0D6DE"/>
                </a:solidFill>
                <a:latin typeface="Verdana"/>
                <a:cs typeface="Verdana"/>
              </a:rPr>
              <a:t> </a:t>
            </a:r>
            <a:r>
              <a:rPr sz="1600" spc="-60" dirty="0">
                <a:solidFill>
                  <a:srgbClr val="E0D6DE"/>
                </a:solidFill>
                <a:latin typeface="Verdana"/>
                <a:cs typeface="Verdana"/>
              </a:rPr>
              <a:t>some</a:t>
            </a:r>
            <a:r>
              <a:rPr sz="1600" spc="-130" dirty="0">
                <a:solidFill>
                  <a:srgbClr val="E0D6DE"/>
                </a:solidFill>
                <a:latin typeface="Verdana"/>
                <a:cs typeface="Verdana"/>
              </a:rPr>
              <a:t> </a:t>
            </a:r>
            <a:r>
              <a:rPr sz="1600" spc="-90" dirty="0">
                <a:solidFill>
                  <a:srgbClr val="E0D6DE"/>
                </a:solidFill>
                <a:latin typeface="Verdana"/>
                <a:cs typeface="Verdana"/>
              </a:rPr>
              <a:t>genres)</a:t>
            </a:r>
            <a:r>
              <a:rPr sz="1600" spc="-130" dirty="0">
                <a:solidFill>
                  <a:srgbClr val="E0D6DE"/>
                </a:solidFill>
                <a:latin typeface="Verdana"/>
                <a:cs typeface="Verdana"/>
              </a:rPr>
              <a:t> </a:t>
            </a:r>
            <a:r>
              <a:rPr sz="1600" spc="-25" dirty="0">
                <a:solidFill>
                  <a:srgbClr val="E0D6DE"/>
                </a:solidFill>
                <a:latin typeface="Verdana"/>
                <a:cs typeface="Verdana"/>
              </a:rPr>
              <a:t>or </a:t>
            </a:r>
            <a:r>
              <a:rPr sz="1600" spc="-45" dirty="0">
                <a:solidFill>
                  <a:srgbClr val="E0D6DE"/>
                </a:solidFill>
                <a:latin typeface="Verdana"/>
                <a:cs typeface="Verdana"/>
              </a:rPr>
              <a:t>contain</a:t>
            </a:r>
            <a:r>
              <a:rPr sz="1600" spc="-125" dirty="0">
                <a:solidFill>
                  <a:srgbClr val="E0D6DE"/>
                </a:solidFill>
                <a:latin typeface="Verdana"/>
                <a:cs typeface="Verdana"/>
              </a:rPr>
              <a:t> </a:t>
            </a:r>
            <a:r>
              <a:rPr sz="1600" spc="-50" dirty="0">
                <a:solidFill>
                  <a:srgbClr val="E0D6DE"/>
                </a:solidFill>
                <a:latin typeface="Verdana"/>
                <a:cs typeface="Verdana"/>
              </a:rPr>
              <a:t>noisy</a:t>
            </a:r>
            <a:r>
              <a:rPr sz="1600" spc="-125" dirty="0">
                <a:solidFill>
                  <a:srgbClr val="E0D6DE"/>
                </a:solidFill>
                <a:latin typeface="Verdana"/>
                <a:cs typeface="Verdana"/>
              </a:rPr>
              <a:t> </a:t>
            </a:r>
            <a:r>
              <a:rPr sz="1600" spc="-60" dirty="0">
                <a:solidFill>
                  <a:srgbClr val="E0D6DE"/>
                </a:solidFill>
                <a:latin typeface="Verdana"/>
                <a:cs typeface="Verdana"/>
              </a:rPr>
              <a:t>data</a:t>
            </a:r>
            <a:r>
              <a:rPr sz="1600" spc="-120" dirty="0">
                <a:solidFill>
                  <a:srgbClr val="E0D6DE"/>
                </a:solidFill>
                <a:latin typeface="Verdana"/>
                <a:cs typeface="Verdana"/>
              </a:rPr>
              <a:t> (e.g.,</a:t>
            </a:r>
            <a:r>
              <a:rPr sz="1600" spc="-125" dirty="0">
                <a:solidFill>
                  <a:srgbClr val="E0D6DE"/>
                </a:solidFill>
                <a:latin typeface="Verdana"/>
                <a:cs typeface="Verdana"/>
              </a:rPr>
              <a:t> </a:t>
            </a:r>
            <a:r>
              <a:rPr sz="1600" spc="-35" dirty="0">
                <a:solidFill>
                  <a:srgbClr val="E0D6DE"/>
                </a:solidFill>
                <a:latin typeface="Verdana"/>
                <a:cs typeface="Verdana"/>
              </a:rPr>
              <a:t>mislabelled</a:t>
            </a:r>
            <a:r>
              <a:rPr sz="1600" spc="-125" dirty="0">
                <a:solidFill>
                  <a:srgbClr val="E0D6DE"/>
                </a:solidFill>
                <a:latin typeface="Verdana"/>
                <a:cs typeface="Verdana"/>
              </a:rPr>
              <a:t> </a:t>
            </a:r>
            <a:r>
              <a:rPr sz="1600" spc="-10" dirty="0">
                <a:solidFill>
                  <a:srgbClr val="E0D6DE"/>
                </a:solidFill>
                <a:latin typeface="Verdana"/>
                <a:cs typeface="Verdana"/>
              </a:rPr>
              <a:t>tracks).</a:t>
            </a:r>
            <a:endParaRPr sz="1600" dirty="0">
              <a:latin typeface="Verdana"/>
              <a:cs typeface="Verdana"/>
            </a:endParaRPr>
          </a:p>
        </p:txBody>
      </p:sp>
      <p:sp>
        <p:nvSpPr>
          <p:cNvPr id="7" name="object 7"/>
          <p:cNvSpPr/>
          <p:nvPr/>
        </p:nvSpPr>
        <p:spPr>
          <a:xfrm>
            <a:off x="5800725" y="1543049"/>
            <a:ext cx="390525" cy="390525"/>
          </a:xfrm>
          <a:custGeom>
            <a:avLst/>
            <a:gdLst/>
            <a:ahLst/>
            <a:cxnLst/>
            <a:rect l="l" t="t" r="r" b="b"/>
            <a:pathLst>
              <a:path w="390525" h="390525">
                <a:moveTo>
                  <a:pt x="371932" y="0"/>
                </a:moveTo>
                <a:lnTo>
                  <a:pt x="18592" y="0"/>
                </a:lnTo>
                <a:lnTo>
                  <a:pt x="15849" y="546"/>
                </a:lnTo>
                <a:lnTo>
                  <a:pt x="0" y="18592"/>
                </a:lnTo>
                <a:lnTo>
                  <a:pt x="0" y="369100"/>
                </a:lnTo>
                <a:lnTo>
                  <a:pt x="0" y="371932"/>
                </a:lnTo>
                <a:lnTo>
                  <a:pt x="18592" y="390525"/>
                </a:lnTo>
                <a:lnTo>
                  <a:pt x="371932" y="390525"/>
                </a:lnTo>
                <a:lnTo>
                  <a:pt x="390525" y="371932"/>
                </a:lnTo>
                <a:lnTo>
                  <a:pt x="390525" y="18592"/>
                </a:lnTo>
                <a:lnTo>
                  <a:pt x="374675" y="546"/>
                </a:lnTo>
                <a:lnTo>
                  <a:pt x="371932" y="0"/>
                </a:lnTo>
                <a:close/>
              </a:path>
            </a:pathLst>
          </a:custGeom>
          <a:solidFill>
            <a:srgbClr val="25252B"/>
          </a:solidFill>
        </p:spPr>
        <p:txBody>
          <a:bodyPr wrap="square" lIns="0" tIns="0" rIns="0" bIns="0" rtlCol="0"/>
          <a:lstStyle/>
          <a:p>
            <a:endParaRPr/>
          </a:p>
        </p:txBody>
      </p:sp>
      <p:sp>
        <p:nvSpPr>
          <p:cNvPr id="8" name="object 8"/>
          <p:cNvSpPr txBox="1"/>
          <p:nvPr/>
        </p:nvSpPr>
        <p:spPr>
          <a:xfrm>
            <a:off x="5900686" y="1549400"/>
            <a:ext cx="186055" cy="334010"/>
          </a:xfrm>
          <a:prstGeom prst="rect">
            <a:avLst/>
          </a:prstGeom>
        </p:spPr>
        <p:txBody>
          <a:bodyPr vert="horz" wrap="square" lIns="0" tIns="15875" rIns="0" bIns="0" rtlCol="0">
            <a:spAutoFit/>
          </a:bodyPr>
          <a:lstStyle/>
          <a:p>
            <a:pPr marL="12700">
              <a:lnSpc>
                <a:spcPct val="100000"/>
              </a:lnSpc>
              <a:spcBef>
                <a:spcPts val="125"/>
              </a:spcBef>
            </a:pPr>
            <a:r>
              <a:rPr sz="2000" spc="-10" dirty="0">
                <a:solidFill>
                  <a:srgbClr val="E0D6DE"/>
                </a:solidFill>
                <a:latin typeface="Verdana"/>
                <a:cs typeface="Verdana"/>
              </a:rPr>
              <a:t>2</a:t>
            </a:r>
            <a:endParaRPr sz="2000">
              <a:latin typeface="Verdana"/>
              <a:cs typeface="Verdana"/>
            </a:endParaRPr>
          </a:p>
        </p:txBody>
      </p:sp>
      <p:sp>
        <p:nvSpPr>
          <p:cNvPr id="9" name="object 9"/>
          <p:cNvSpPr txBox="1"/>
          <p:nvPr/>
        </p:nvSpPr>
        <p:spPr>
          <a:xfrm>
            <a:off x="6345236" y="1516062"/>
            <a:ext cx="4377055" cy="2680670"/>
          </a:xfrm>
          <a:prstGeom prst="rect">
            <a:avLst/>
          </a:prstGeom>
        </p:spPr>
        <p:txBody>
          <a:bodyPr vert="horz" wrap="square" lIns="0" tIns="17145" rIns="0" bIns="0" rtlCol="0">
            <a:spAutoFit/>
          </a:bodyPr>
          <a:lstStyle/>
          <a:p>
            <a:pPr marL="12700">
              <a:lnSpc>
                <a:spcPct val="100000"/>
              </a:lnSpc>
              <a:spcBef>
                <a:spcPts val="135"/>
              </a:spcBef>
            </a:pPr>
            <a:r>
              <a:rPr sz="2000" dirty="0">
                <a:solidFill>
                  <a:srgbClr val="E0D6DE"/>
                </a:solidFill>
                <a:latin typeface="Verdana"/>
                <a:cs typeface="Verdana"/>
              </a:rPr>
              <a:t>Feature</a:t>
            </a:r>
            <a:r>
              <a:rPr sz="2000" spc="-70" dirty="0">
                <a:solidFill>
                  <a:srgbClr val="E0D6DE"/>
                </a:solidFill>
                <a:latin typeface="Verdana"/>
                <a:cs typeface="Verdana"/>
              </a:rPr>
              <a:t> </a:t>
            </a:r>
            <a:r>
              <a:rPr sz="2000" spc="-10" dirty="0">
                <a:solidFill>
                  <a:srgbClr val="E0D6DE"/>
                </a:solidFill>
                <a:latin typeface="Verdana"/>
                <a:cs typeface="Verdana"/>
              </a:rPr>
              <a:t>Extraction</a:t>
            </a:r>
            <a:endParaRPr sz="2000" dirty="0">
              <a:latin typeface="Verdana"/>
              <a:cs typeface="Verdana"/>
            </a:endParaRPr>
          </a:p>
          <a:p>
            <a:pPr marL="12700" marR="5080">
              <a:lnSpc>
                <a:spcPct val="133100"/>
              </a:lnSpc>
              <a:spcBef>
                <a:spcPts val="785"/>
              </a:spcBef>
            </a:pPr>
            <a:r>
              <a:rPr sz="1600" spc="-50" dirty="0">
                <a:solidFill>
                  <a:srgbClr val="E0D6DE"/>
                </a:solidFill>
                <a:latin typeface="Verdana"/>
                <a:cs typeface="Verdana"/>
              </a:rPr>
              <a:t>Choosing</a:t>
            </a:r>
            <a:r>
              <a:rPr sz="1600" spc="-135" dirty="0">
                <a:solidFill>
                  <a:srgbClr val="E0D6DE"/>
                </a:solidFill>
                <a:latin typeface="Verdana"/>
                <a:cs typeface="Verdana"/>
              </a:rPr>
              <a:t> </a:t>
            </a:r>
            <a:r>
              <a:rPr sz="1600" spc="-50" dirty="0">
                <a:solidFill>
                  <a:srgbClr val="E0D6DE"/>
                </a:solidFill>
                <a:latin typeface="Verdana"/>
                <a:cs typeface="Verdana"/>
              </a:rPr>
              <a:t>the</a:t>
            </a:r>
            <a:r>
              <a:rPr sz="1600" spc="-130" dirty="0">
                <a:solidFill>
                  <a:srgbClr val="E0D6DE"/>
                </a:solidFill>
                <a:latin typeface="Verdana"/>
                <a:cs typeface="Verdana"/>
              </a:rPr>
              <a:t> </a:t>
            </a:r>
            <a:r>
              <a:rPr sz="1600" spc="-45" dirty="0">
                <a:solidFill>
                  <a:srgbClr val="E0D6DE"/>
                </a:solidFill>
                <a:latin typeface="Verdana"/>
                <a:cs typeface="Verdana"/>
              </a:rPr>
              <a:t>right</a:t>
            </a:r>
            <a:r>
              <a:rPr sz="1600" spc="-130" dirty="0">
                <a:solidFill>
                  <a:srgbClr val="E0D6DE"/>
                </a:solidFill>
                <a:latin typeface="Verdana"/>
                <a:cs typeface="Verdana"/>
              </a:rPr>
              <a:t> </a:t>
            </a:r>
            <a:r>
              <a:rPr sz="1600" spc="-70" dirty="0">
                <a:solidFill>
                  <a:srgbClr val="E0D6DE"/>
                </a:solidFill>
                <a:latin typeface="Verdana"/>
                <a:cs typeface="Verdana"/>
              </a:rPr>
              <a:t>features</a:t>
            </a:r>
            <a:r>
              <a:rPr sz="1600" spc="-130" dirty="0">
                <a:solidFill>
                  <a:srgbClr val="E0D6DE"/>
                </a:solidFill>
                <a:latin typeface="Verdana"/>
                <a:cs typeface="Verdana"/>
              </a:rPr>
              <a:t> </a:t>
            </a:r>
            <a:r>
              <a:rPr sz="1600" spc="-45" dirty="0">
                <a:solidFill>
                  <a:srgbClr val="E0D6DE"/>
                </a:solidFill>
                <a:latin typeface="Verdana"/>
                <a:cs typeface="Verdana"/>
              </a:rPr>
              <a:t>is</a:t>
            </a:r>
            <a:r>
              <a:rPr sz="1600" spc="-135" dirty="0">
                <a:solidFill>
                  <a:srgbClr val="E0D6DE"/>
                </a:solidFill>
                <a:latin typeface="Verdana"/>
                <a:cs typeface="Verdana"/>
              </a:rPr>
              <a:t> </a:t>
            </a:r>
            <a:r>
              <a:rPr sz="1600" spc="-60" dirty="0">
                <a:solidFill>
                  <a:srgbClr val="E0D6DE"/>
                </a:solidFill>
                <a:latin typeface="Verdana"/>
                <a:cs typeface="Verdana"/>
              </a:rPr>
              <a:t>essential.</a:t>
            </a:r>
            <a:r>
              <a:rPr sz="1600" spc="-130" dirty="0">
                <a:solidFill>
                  <a:srgbClr val="E0D6DE"/>
                </a:solidFill>
                <a:latin typeface="Verdana"/>
                <a:cs typeface="Verdana"/>
              </a:rPr>
              <a:t> </a:t>
            </a:r>
            <a:r>
              <a:rPr sz="1600" spc="-10" dirty="0">
                <a:solidFill>
                  <a:srgbClr val="E0D6DE"/>
                </a:solidFill>
                <a:latin typeface="Verdana"/>
                <a:cs typeface="Verdana"/>
              </a:rPr>
              <a:t>Common </a:t>
            </a:r>
            <a:r>
              <a:rPr sz="1600" spc="-50" dirty="0">
                <a:solidFill>
                  <a:srgbClr val="E0D6DE"/>
                </a:solidFill>
                <a:latin typeface="Verdana"/>
                <a:cs typeface="Verdana"/>
              </a:rPr>
              <a:t>approaches</a:t>
            </a:r>
            <a:r>
              <a:rPr sz="1600" spc="-125" dirty="0">
                <a:solidFill>
                  <a:srgbClr val="E0D6DE"/>
                </a:solidFill>
                <a:latin typeface="Verdana"/>
                <a:cs typeface="Verdana"/>
              </a:rPr>
              <a:t> </a:t>
            </a:r>
            <a:r>
              <a:rPr sz="1600" spc="-65" dirty="0">
                <a:solidFill>
                  <a:srgbClr val="E0D6DE"/>
                </a:solidFill>
                <a:latin typeface="Verdana"/>
                <a:cs typeface="Verdana"/>
              </a:rPr>
              <a:t>use</a:t>
            </a:r>
            <a:r>
              <a:rPr sz="1600" spc="-120" dirty="0">
                <a:solidFill>
                  <a:srgbClr val="E0D6DE"/>
                </a:solidFill>
                <a:latin typeface="Verdana"/>
                <a:cs typeface="Verdana"/>
              </a:rPr>
              <a:t> </a:t>
            </a:r>
            <a:r>
              <a:rPr sz="1600" spc="-30" dirty="0">
                <a:solidFill>
                  <a:srgbClr val="E0D6DE"/>
                </a:solidFill>
                <a:latin typeface="Verdana"/>
                <a:cs typeface="Verdana"/>
              </a:rPr>
              <a:t>audio</a:t>
            </a:r>
            <a:r>
              <a:rPr sz="1600" spc="-120" dirty="0">
                <a:solidFill>
                  <a:srgbClr val="E0D6DE"/>
                </a:solidFill>
                <a:latin typeface="Verdana"/>
                <a:cs typeface="Verdana"/>
              </a:rPr>
              <a:t> </a:t>
            </a:r>
            <a:r>
              <a:rPr sz="1600" spc="-60" dirty="0">
                <a:solidFill>
                  <a:srgbClr val="E0D6DE"/>
                </a:solidFill>
                <a:latin typeface="Verdana"/>
                <a:cs typeface="Verdana"/>
              </a:rPr>
              <a:t>signals,</a:t>
            </a:r>
            <a:r>
              <a:rPr sz="1600" spc="-120" dirty="0">
                <a:solidFill>
                  <a:srgbClr val="E0D6DE"/>
                </a:solidFill>
                <a:latin typeface="Verdana"/>
                <a:cs typeface="Verdana"/>
              </a:rPr>
              <a:t> </a:t>
            </a:r>
            <a:r>
              <a:rPr sz="1600" spc="-30" dirty="0">
                <a:solidFill>
                  <a:srgbClr val="E0D6DE"/>
                </a:solidFill>
                <a:latin typeface="Verdana"/>
                <a:cs typeface="Verdana"/>
              </a:rPr>
              <a:t>but</a:t>
            </a:r>
            <a:r>
              <a:rPr sz="1600" spc="-120" dirty="0">
                <a:solidFill>
                  <a:srgbClr val="E0D6DE"/>
                </a:solidFill>
                <a:latin typeface="Verdana"/>
                <a:cs typeface="Verdana"/>
              </a:rPr>
              <a:t> </a:t>
            </a:r>
            <a:r>
              <a:rPr sz="1600" spc="-50" dirty="0">
                <a:solidFill>
                  <a:srgbClr val="E0D6DE"/>
                </a:solidFill>
                <a:latin typeface="Verdana"/>
                <a:cs typeface="Verdana"/>
              </a:rPr>
              <a:t>different</a:t>
            </a:r>
            <a:r>
              <a:rPr sz="1600" spc="-120" dirty="0">
                <a:solidFill>
                  <a:srgbClr val="E0D6DE"/>
                </a:solidFill>
                <a:latin typeface="Verdana"/>
                <a:cs typeface="Verdana"/>
              </a:rPr>
              <a:t> </a:t>
            </a:r>
            <a:r>
              <a:rPr sz="1600" spc="-10" dirty="0">
                <a:solidFill>
                  <a:srgbClr val="E0D6DE"/>
                </a:solidFill>
                <a:latin typeface="Verdana"/>
                <a:cs typeface="Verdana"/>
              </a:rPr>
              <a:t>features </a:t>
            </a:r>
            <a:r>
              <a:rPr sz="1600" spc="-70" dirty="0">
                <a:solidFill>
                  <a:srgbClr val="E0D6DE"/>
                </a:solidFill>
                <a:latin typeface="Verdana"/>
                <a:cs typeface="Verdana"/>
              </a:rPr>
              <a:t>(like</a:t>
            </a:r>
            <a:r>
              <a:rPr sz="1600" spc="-135" dirty="0">
                <a:solidFill>
                  <a:srgbClr val="E0D6DE"/>
                </a:solidFill>
                <a:latin typeface="Verdana"/>
                <a:cs typeface="Verdana"/>
              </a:rPr>
              <a:t> </a:t>
            </a:r>
            <a:r>
              <a:rPr sz="1600" spc="-65" dirty="0">
                <a:solidFill>
                  <a:srgbClr val="E0D6DE"/>
                </a:solidFill>
                <a:latin typeface="Verdana"/>
                <a:cs typeface="Verdana"/>
              </a:rPr>
              <a:t>spectrograms,</a:t>
            </a:r>
            <a:r>
              <a:rPr sz="1600" spc="-135" dirty="0">
                <a:solidFill>
                  <a:srgbClr val="E0D6DE"/>
                </a:solidFill>
                <a:latin typeface="Verdana"/>
                <a:cs typeface="Verdana"/>
              </a:rPr>
              <a:t> </a:t>
            </a:r>
            <a:r>
              <a:rPr sz="1600" spc="-90" dirty="0">
                <a:solidFill>
                  <a:srgbClr val="E0D6DE"/>
                </a:solidFill>
                <a:latin typeface="Verdana"/>
                <a:cs typeface="Verdana"/>
              </a:rPr>
              <a:t>MFCCs,</a:t>
            </a:r>
            <a:r>
              <a:rPr sz="1600" spc="-135" dirty="0">
                <a:solidFill>
                  <a:srgbClr val="E0D6DE"/>
                </a:solidFill>
                <a:latin typeface="Verdana"/>
                <a:cs typeface="Verdana"/>
              </a:rPr>
              <a:t> </a:t>
            </a:r>
            <a:r>
              <a:rPr sz="1600" spc="-35" dirty="0">
                <a:solidFill>
                  <a:srgbClr val="E0D6DE"/>
                </a:solidFill>
                <a:latin typeface="Verdana"/>
                <a:cs typeface="Verdana"/>
              </a:rPr>
              <a:t>or</a:t>
            </a:r>
            <a:r>
              <a:rPr sz="1600" spc="-135" dirty="0">
                <a:solidFill>
                  <a:srgbClr val="E0D6DE"/>
                </a:solidFill>
                <a:latin typeface="Verdana"/>
                <a:cs typeface="Verdana"/>
              </a:rPr>
              <a:t> </a:t>
            </a:r>
            <a:r>
              <a:rPr sz="1600" spc="-65" dirty="0">
                <a:solidFill>
                  <a:srgbClr val="E0D6DE"/>
                </a:solidFill>
                <a:latin typeface="Verdana"/>
                <a:cs typeface="Verdana"/>
              </a:rPr>
              <a:t>raw</a:t>
            </a:r>
            <a:r>
              <a:rPr sz="1600" spc="-130" dirty="0">
                <a:solidFill>
                  <a:srgbClr val="E0D6DE"/>
                </a:solidFill>
                <a:latin typeface="Verdana"/>
                <a:cs typeface="Verdana"/>
              </a:rPr>
              <a:t> </a:t>
            </a:r>
            <a:r>
              <a:rPr sz="1600" spc="-80" dirty="0">
                <a:solidFill>
                  <a:srgbClr val="E0D6DE"/>
                </a:solidFill>
                <a:latin typeface="Verdana"/>
                <a:cs typeface="Verdana"/>
              </a:rPr>
              <a:t>waveforms)</a:t>
            </a:r>
            <a:r>
              <a:rPr sz="1600" spc="-135" dirty="0">
                <a:solidFill>
                  <a:srgbClr val="E0D6DE"/>
                </a:solidFill>
                <a:latin typeface="Verdana"/>
                <a:cs typeface="Verdana"/>
              </a:rPr>
              <a:t> </a:t>
            </a:r>
            <a:r>
              <a:rPr sz="1600" spc="-50" dirty="0">
                <a:solidFill>
                  <a:srgbClr val="E0D6DE"/>
                </a:solidFill>
                <a:latin typeface="Verdana"/>
                <a:cs typeface="Verdana"/>
              </a:rPr>
              <a:t>can</a:t>
            </a:r>
            <a:r>
              <a:rPr sz="1600" spc="-135" dirty="0">
                <a:solidFill>
                  <a:srgbClr val="E0D6DE"/>
                </a:solidFill>
                <a:latin typeface="Verdana"/>
                <a:cs typeface="Verdana"/>
              </a:rPr>
              <a:t> </a:t>
            </a:r>
            <a:r>
              <a:rPr sz="1600" spc="-20" dirty="0">
                <a:solidFill>
                  <a:srgbClr val="E0D6DE"/>
                </a:solidFill>
                <a:latin typeface="Verdana"/>
                <a:cs typeface="Verdana"/>
              </a:rPr>
              <a:t>lead </a:t>
            </a:r>
            <a:r>
              <a:rPr sz="1600" spc="-35" dirty="0">
                <a:solidFill>
                  <a:srgbClr val="E0D6DE"/>
                </a:solidFill>
                <a:latin typeface="Verdana"/>
                <a:cs typeface="Verdana"/>
              </a:rPr>
              <a:t>to</a:t>
            </a:r>
            <a:r>
              <a:rPr sz="1600" spc="-140" dirty="0">
                <a:solidFill>
                  <a:srgbClr val="E0D6DE"/>
                </a:solidFill>
                <a:latin typeface="Verdana"/>
                <a:cs typeface="Verdana"/>
              </a:rPr>
              <a:t> </a:t>
            </a:r>
            <a:r>
              <a:rPr sz="1600" spc="-70" dirty="0">
                <a:solidFill>
                  <a:srgbClr val="E0D6DE"/>
                </a:solidFill>
                <a:latin typeface="Verdana"/>
                <a:cs typeface="Verdana"/>
              </a:rPr>
              <a:t>varying</a:t>
            </a:r>
            <a:r>
              <a:rPr sz="1600" spc="-135" dirty="0">
                <a:solidFill>
                  <a:srgbClr val="E0D6DE"/>
                </a:solidFill>
                <a:latin typeface="Verdana"/>
                <a:cs typeface="Verdana"/>
              </a:rPr>
              <a:t> </a:t>
            </a:r>
            <a:r>
              <a:rPr sz="1600" spc="-70" dirty="0">
                <a:solidFill>
                  <a:srgbClr val="E0D6DE"/>
                </a:solidFill>
                <a:latin typeface="Verdana"/>
                <a:cs typeface="Verdana"/>
              </a:rPr>
              <a:t>results.</a:t>
            </a:r>
            <a:r>
              <a:rPr sz="1600" spc="-140" dirty="0">
                <a:solidFill>
                  <a:srgbClr val="E0D6DE"/>
                </a:solidFill>
                <a:latin typeface="Verdana"/>
                <a:cs typeface="Verdana"/>
              </a:rPr>
              <a:t> </a:t>
            </a:r>
            <a:r>
              <a:rPr sz="1600" spc="-50" dirty="0">
                <a:solidFill>
                  <a:srgbClr val="E0D6DE"/>
                </a:solidFill>
                <a:latin typeface="Verdana"/>
                <a:cs typeface="Verdana"/>
              </a:rPr>
              <a:t>The</a:t>
            </a:r>
            <a:r>
              <a:rPr sz="1600" spc="-135" dirty="0">
                <a:solidFill>
                  <a:srgbClr val="E0D6DE"/>
                </a:solidFill>
                <a:latin typeface="Verdana"/>
                <a:cs typeface="Verdana"/>
              </a:rPr>
              <a:t> </a:t>
            </a:r>
            <a:r>
              <a:rPr sz="1600" spc="-35" dirty="0">
                <a:solidFill>
                  <a:srgbClr val="E0D6DE"/>
                </a:solidFill>
                <a:latin typeface="Verdana"/>
                <a:cs typeface="Verdana"/>
              </a:rPr>
              <a:t>choice</a:t>
            </a:r>
            <a:r>
              <a:rPr sz="1600" spc="-135" dirty="0">
                <a:solidFill>
                  <a:srgbClr val="E0D6DE"/>
                </a:solidFill>
                <a:latin typeface="Verdana"/>
                <a:cs typeface="Verdana"/>
              </a:rPr>
              <a:t> </a:t>
            </a:r>
            <a:r>
              <a:rPr sz="1600" spc="-35" dirty="0">
                <a:solidFill>
                  <a:srgbClr val="E0D6DE"/>
                </a:solidFill>
                <a:latin typeface="Verdana"/>
                <a:cs typeface="Verdana"/>
              </a:rPr>
              <a:t>of</a:t>
            </a:r>
            <a:r>
              <a:rPr sz="1600" spc="-140" dirty="0">
                <a:solidFill>
                  <a:srgbClr val="E0D6DE"/>
                </a:solidFill>
                <a:latin typeface="Verdana"/>
                <a:cs typeface="Verdana"/>
              </a:rPr>
              <a:t> </a:t>
            </a:r>
            <a:r>
              <a:rPr sz="1600" spc="-70" dirty="0">
                <a:solidFill>
                  <a:srgbClr val="E0D6DE"/>
                </a:solidFill>
                <a:latin typeface="Verdana"/>
                <a:cs typeface="Verdana"/>
              </a:rPr>
              <a:t>features</a:t>
            </a:r>
            <a:r>
              <a:rPr sz="1600" spc="-135" dirty="0">
                <a:solidFill>
                  <a:srgbClr val="E0D6DE"/>
                </a:solidFill>
                <a:latin typeface="Verdana"/>
                <a:cs typeface="Verdana"/>
              </a:rPr>
              <a:t> </a:t>
            </a:r>
            <a:r>
              <a:rPr sz="1600" spc="-25" dirty="0">
                <a:solidFill>
                  <a:srgbClr val="E0D6DE"/>
                </a:solidFill>
                <a:latin typeface="Verdana"/>
                <a:cs typeface="Verdana"/>
              </a:rPr>
              <a:t>can </a:t>
            </a:r>
            <a:r>
              <a:rPr sz="1600" spc="-45" dirty="0">
                <a:solidFill>
                  <a:srgbClr val="E0D6DE"/>
                </a:solidFill>
                <a:latin typeface="Verdana"/>
                <a:cs typeface="Verdana"/>
              </a:rPr>
              <a:t>significantly</a:t>
            </a:r>
            <a:r>
              <a:rPr sz="1600" spc="-105" dirty="0">
                <a:solidFill>
                  <a:srgbClr val="E0D6DE"/>
                </a:solidFill>
                <a:latin typeface="Verdana"/>
                <a:cs typeface="Verdana"/>
              </a:rPr>
              <a:t> </a:t>
            </a:r>
            <a:r>
              <a:rPr sz="1600" spc="-50" dirty="0">
                <a:solidFill>
                  <a:srgbClr val="E0D6DE"/>
                </a:solidFill>
                <a:latin typeface="Verdana"/>
                <a:cs typeface="Verdana"/>
              </a:rPr>
              <a:t>affect</a:t>
            </a:r>
            <a:r>
              <a:rPr sz="1600" spc="-100" dirty="0">
                <a:solidFill>
                  <a:srgbClr val="E0D6DE"/>
                </a:solidFill>
                <a:latin typeface="Verdana"/>
                <a:cs typeface="Verdana"/>
              </a:rPr>
              <a:t> </a:t>
            </a:r>
            <a:r>
              <a:rPr sz="1600" spc="-50" dirty="0">
                <a:solidFill>
                  <a:srgbClr val="E0D6DE"/>
                </a:solidFill>
                <a:latin typeface="Verdana"/>
                <a:cs typeface="Verdana"/>
              </a:rPr>
              <a:t>the</a:t>
            </a:r>
            <a:r>
              <a:rPr sz="1600" spc="-100" dirty="0">
                <a:solidFill>
                  <a:srgbClr val="E0D6DE"/>
                </a:solidFill>
                <a:latin typeface="Verdana"/>
                <a:cs typeface="Verdana"/>
              </a:rPr>
              <a:t> </a:t>
            </a:r>
            <a:r>
              <a:rPr sz="1600" spc="-50" dirty="0">
                <a:solidFill>
                  <a:srgbClr val="E0D6DE"/>
                </a:solidFill>
                <a:latin typeface="Verdana"/>
                <a:cs typeface="Verdana"/>
              </a:rPr>
              <a:t>classifier's</a:t>
            </a:r>
            <a:r>
              <a:rPr sz="1600" spc="-105" dirty="0">
                <a:solidFill>
                  <a:srgbClr val="E0D6DE"/>
                </a:solidFill>
                <a:latin typeface="Verdana"/>
                <a:cs typeface="Verdana"/>
              </a:rPr>
              <a:t> </a:t>
            </a:r>
            <a:r>
              <a:rPr sz="1600" spc="-10" dirty="0">
                <a:solidFill>
                  <a:srgbClr val="E0D6DE"/>
                </a:solidFill>
                <a:latin typeface="Verdana"/>
                <a:cs typeface="Verdana"/>
              </a:rPr>
              <a:t>performance.</a:t>
            </a:r>
            <a:endParaRPr sz="1600" dirty="0">
              <a:latin typeface="Verdana"/>
              <a:cs typeface="Verdana"/>
            </a:endParaRPr>
          </a:p>
        </p:txBody>
      </p:sp>
      <p:sp>
        <p:nvSpPr>
          <p:cNvPr id="10" name="object 10"/>
          <p:cNvSpPr/>
          <p:nvPr/>
        </p:nvSpPr>
        <p:spPr>
          <a:xfrm>
            <a:off x="607225" y="4205605"/>
            <a:ext cx="390525" cy="390525"/>
          </a:xfrm>
          <a:custGeom>
            <a:avLst/>
            <a:gdLst/>
            <a:ahLst/>
            <a:cxnLst/>
            <a:rect l="l" t="t" r="r" b="b"/>
            <a:pathLst>
              <a:path w="390525" h="390525">
                <a:moveTo>
                  <a:pt x="371936" y="0"/>
                </a:moveTo>
                <a:lnTo>
                  <a:pt x="18588" y="0"/>
                </a:lnTo>
                <a:lnTo>
                  <a:pt x="15854" y="546"/>
                </a:lnTo>
                <a:lnTo>
                  <a:pt x="0" y="18592"/>
                </a:lnTo>
                <a:lnTo>
                  <a:pt x="0" y="369100"/>
                </a:lnTo>
                <a:lnTo>
                  <a:pt x="0" y="371932"/>
                </a:lnTo>
                <a:lnTo>
                  <a:pt x="18588" y="390525"/>
                </a:lnTo>
                <a:lnTo>
                  <a:pt x="371936" y="390525"/>
                </a:lnTo>
                <a:lnTo>
                  <a:pt x="390525" y="371932"/>
                </a:lnTo>
                <a:lnTo>
                  <a:pt x="390525" y="18592"/>
                </a:lnTo>
                <a:lnTo>
                  <a:pt x="374670" y="546"/>
                </a:lnTo>
                <a:lnTo>
                  <a:pt x="371936" y="0"/>
                </a:lnTo>
                <a:close/>
              </a:path>
            </a:pathLst>
          </a:custGeom>
          <a:solidFill>
            <a:srgbClr val="25252B"/>
          </a:solidFill>
        </p:spPr>
        <p:txBody>
          <a:bodyPr wrap="square" lIns="0" tIns="0" rIns="0" bIns="0" rtlCol="0"/>
          <a:lstStyle/>
          <a:p>
            <a:endParaRPr dirty="0"/>
          </a:p>
        </p:txBody>
      </p:sp>
      <p:sp>
        <p:nvSpPr>
          <p:cNvPr id="11" name="object 11"/>
          <p:cNvSpPr txBox="1"/>
          <p:nvPr/>
        </p:nvSpPr>
        <p:spPr>
          <a:xfrm>
            <a:off x="725784" y="4189364"/>
            <a:ext cx="185420" cy="334010"/>
          </a:xfrm>
          <a:prstGeom prst="rect">
            <a:avLst/>
          </a:prstGeom>
        </p:spPr>
        <p:txBody>
          <a:bodyPr vert="horz" wrap="square" lIns="0" tIns="15875" rIns="0" bIns="0" rtlCol="0">
            <a:spAutoFit/>
          </a:bodyPr>
          <a:lstStyle/>
          <a:p>
            <a:pPr marL="12700">
              <a:lnSpc>
                <a:spcPct val="100000"/>
              </a:lnSpc>
              <a:spcBef>
                <a:spcPts val="125"/>
              </a:spcBef>
            </a:pPr>
            <a:r>
              <a:rPr sz="2000" spc="-20" dirty="0">
                <a:solidFill>
                  <a:srgbClr val="E0D6DE"/>
                </a:solidFill>
                <a:latin typeface="Verdana"/>
                <a:cs typeface="Verdana"/>
              </a:rPr>
              <a:t>3</a:t>
            </a:r>
            <a:endParaRPr sz="2000" dirty="0">
              <a:latin typeface="Verdana"/>
              <a:cs typeface="Verdana"/>
            </a:endParaRPr>
          </a:p>
        </p:txBody>
      </p:sp>
      <p:sp>
        <p:nvSpPr>
          <p:cNvPr id="12" name="object 12"/>
          <p:cNvSpPr txBox="1"/>
          <p:nvPr/>
        </p:nvSpPr>
        <p:spPr>
          <a:xfrm>
            <a:off x="1073067" y="4189364"/>
            <a:ext cx="4475480" cy="2025747"/>
          </a:xfrm>
          <a:prstGeom prst="rect">
            <a:avLst/>
          </a:prstGeom>
        </p:spPr>
        <p:txBody>
          <a:bodyPr vert="horz" wrap="square" lIns="0" tIns="17145" rIns="0" bIns="0" rtlCol="0">
            <a:spAutoFit/>
          </a:bodyPr>
          <a:lstStyle/>
          <a:p>
            <a:pPr marL="12700">
              <a:lnSpc>
                <a:spcPct val="100000"/>
              </a:lnSpc>
              <a:spcBef>
                <a:spcPts val="135"/>
              </a:spcBef>
            </a:pPr>
            <a:r>
              <a:rPr lang="en-IN" sz="2000" spc="60" dirty="0">
                <a:solidFill>
                  <a:srgbClr val="E0D6DE"/>
                </a:solidFill>
                <a:latin typeface="Verdana"/>
                <a:cs typeface="Verdana"/>
              </a:rPr>
              <a:t>G</a:t>
            </a:r>
            <a:r>
              <a:rPr sz="2000" spc="60" dirty="0" err="1">
                <a:solidFill>
                  <a:srgbClr val="E0D6DE"/>
                </a:solidFill>
                <a:latin typeface="Verdana"/>
                <a:cs typeface="Verdana"/>
              </a:rPr>
              <a:t>enre</a:t>
            </a:r>
            <a:r>
              <a:rPr sz="2000" spc="-165" dirty="0">
                <a:solidFill>
                  <a:srgbClr val="E0D6DE"/>
                </a:solidFill>
                <a:latin typeface="Verdana"/>
                <a:cs typeface="Verdana"/>
              </a:rPr>
              <a:t> </a:t>
            </a:r>
            <a:r>
              <a:rPr sz="2000" spc="-10" dirty="0">
                <a:solidFill>
                  <a:srgbClr val="E0D6DE"/>
                </a:solidFill>
                <a:latin typeface="Verdana"/>
                <a:cs typeface="Verdana"/>
              </a:rPr>
              <a:t>Overlap</a:t>
            </a:r>
            <a:endParaRPr sz="2000" dirty="0">
              <a:latin typeface="Verdana"/>
              <a:cs typeface="Verdana"/>
            </a:endParaRPr>
          </a:p>
          <a:p>
            <a:pPr marL="12700" marR="5080">
              <a:lnSpc>
                <a:spcPct val="132700"/>
              </a:lnSpc>
              <a:spcBef>
                <a:spcPts val="790"/>
              </a:spcBef>
            </a:pPr>
            <a:r>
              <a:rPr sz="1600" spc="-70" dirty="0">
                <a:solidFill>
                  <a:srgbClr val="E0D6DE"/>
                </a:solidFill>
                <a:latin typeface="Verdana"/>
                <a:cs typeface="Verdana"/>
              </a:rPr>
              <a:t>Many</a:t>
            </a:r>
            <a:r>
              <a:rPr sz="1600" spc="-135" dirty="0">
                <a:solidFill>
                  <a:srgbClr val="E0D6DE"/>
                </a:solidFill>
                <a:latin typeface="Verdana"/>
                <a:cs typeface="Verdana"/>
              </a:rPr>
              <a:t> </a:t>
            </a:r>
            <a:r>
              <a:rPr sz="1600" spc="-80" dirty="0">
                <a:solidFill>
                  <a:srgbClr val="E0D6DE"/>
                </a:solidFill>
                <a:latin typeface="Verdana"/>
                <a:cs typeface="Verdana"/>
              </a:rPr>
              <a:t>genres</a:t>
            </a:r>
            <a:r>
              <a:rPr sz="1600" spc="-130" dirty="0">
                <a:solidFill>
                  <a:srgbClr val="E0D6DE"/>
                </a:solidFill>
                <a:latin typeface="Verdana"/>
                <a:cs typeface="Verdana"/>
              </a:rPr>
              <a:t> </a:t>
            </a:r>
            <a:r>
              <a:rPr sz="1600" spc="-75" dirty="0">
                <a:solidFill>
                  <a:srgbClr val="E0D6DE"/>
                </a:solidFill>
                <a:latin typeface="Verdana"/>
                <a:cs typeface="Verdana"/>
              </a:rPr>
              <a:t>have</a:t>
            </a:r>
            <a:r>
              <a:rPr sz="1600" spc="-135" dirty="0">
                <a:solidFill>
                  <a:srgbClr val="E0D6DE"/>
                </a:solidFill>
                <a:latin typeface="Verdana"/>
                <a:cs typeface="Verdana"/>
              </a:rPr>
              <a:t> </a:t>
            </a:r>
            <a:r>
              <a:rPr sz="1600" spc="-40" dirty="0">
                <a:solidFill>
                  <a:srgbClr val="E0D6DE"/>
                </a:solidFill>
                <a:latin typeface="Verdana"/>
                <a:cs typeface="Verdana"/>
              </a:rPr>
              <a:t>overlapping</a:t>
            </a:r>
            <a:r>
              <a:rPr sz="1600" spc="-130" dirty="0">
                <a:solidFill>
                  <a:srgbClr val="E0D6DE"/>
                </a:solidFill>
                <a:latin typeface="Verdana"/>
                <a:cs typeface="Verdana"/>
              </a:rPr>
              <a:t> </a:t>
            </a:r>
            <a:r>
              <a:rPr sz="1600" spc="-60" dirty="0">
                <a:solidFill>
                  <a:srgbClr val="E0D6DE"/>
                </a:solidFill>
                <a:latin typeface="Verdana"/>
                <a:cs typeface="Verdana"/>
              </a:rPr>
              <a:t>characteristics,</a:t>
            </a:r>
            <a:r>
              <a:rPr sz="1600" spc="-130" dirty="0">
                <a:solidFill>
                  <a:srgbClr val="E0D6DE"/>
                </a:solidFill>
                <a:latin typeface="Verdana"/>
                <a:cs typeface="Verdana"/>
              </a:rPr>
              <a:t> </a:t>
            </a:r>
            <a:r>
              <a:rPr sz="1600" spc="-55" dirty="0">
                <a:solidFill>
                  <a:srgbClr val="E0D6DE"/>
                </a:solidFill>
                <a:latin typeface="Verdana"/>
                <a:cs typeface="Verdana"/>
              </a:rPr>
              <a:t>making</a:t>
            </a:r>
            <a:r>
              <a:rPr sz="1600" spc="-135" dirty="0">
                <a:solidFill>
                  <a:srgbClr val="E0D6DE"/>
                </a:solidFill>
                <a:latin typeface="Verdana"/>
                <a:cs typeface="Verdana"/>
              </a:rPr>
              <a:t> </a:t>
            </a:r>
            <a:r>
              <a:rPr sz="1600" spc="-25" dirty="0">
                <a:solidFill>
                  <a:srgbClr val="E0D6DE"/>
                </a:solidFill>
                <a:latin typeface="Verdana"/>
                <a:cs typeface="Verdana"/>
              </a:rPr>
              <a:t>it difficult</a:t>
            </a:r>
            <a:r>
              <a:rPr sz="1600" spc="-135" dirty="0">
                <a:solidFill>
                  <a:srgbClr val="E0D6DE"/>
                </a:solidFill>
                <a:latin typeface="Verdana"/>
                <a:cs typeface="Verdana"/>
              </a:rPr>
              <a:t> </a:t>
            </a:r>
            <a:r>
              <a:rPr sz="1600" spc="-35" dirty="0">
                <a:solidFill>
                  <a:srgbClr val="E0D6DE"/>
                </a:solidFill>
                <a:latin typeface="Verdana"/>
                <a:cs typeface="Verdana"/>
              </a:rPr>
              <a:t>to</a:t>
            </a:r>
            <a:r>
              <a:rPr sz="1600" spc="-130" dirty="0">
                <a:solidFill>
                  <a:srgbClr val="E0D6DE"/>
                </a:solidFill>
                <a:latin typeface="Verdana"/>
                <a:cs typeface="Verdana"/>
              </a:rPr>
              <a:t> </a:t>
            </a:r>
            <a:r>
              <a:rPr sz="1600" spc="-45" dirty="0">
                <a:solidFill>
                  <a:srgbClr val="E0D6DE"/>
                </a:solidFill>
                <a:latin typeface="Verdana"/>
                <a:cs typeface="Verdana"/>
              </a:rPr>
              <a:t>distinguish</a:t>
            </a:r>
            <a:r>
              <a:rPr sz="1600" spc="-135" dirty="0">
                <a:solidFill>
                  <a:srgbClr val="E0D6DE"/>
                </a:solidFill>
                <a:latin typeface="Verdana"/>
                <a:cs typeface="Verdana"/>
              </a:rPr>
              <a:t> </a:t>
            </a:r>
            <a:r>
              <a:rPr sz="1600" spc="-50" dirty="0">
                <a:solidFill>
                  <a:srgbClr val="E0D6DE"/>
                </a:solidFill>
                <a:latin typeface="Verdana"/>
                <a:cs typeface="Verdana"/>
              </a:rPr>
              <a:t>between</a:t>
            </a:r>
            <a:r>
              <a:rPr sz="1600" spc="-130" dirty="0">
                <a:solidFill>
                  <a:srgbClr val="E0D6DE"/>
                </a:solidFill>
                <a:latin typeface="Verdana"/>
                <a:cs typeface="Verdana"/>
              </a:rPr>
              <a:t> </a:t>
            </a:r>
            <a:r>
              <a:rPr sz="1600" spc="-70" dirty="0">
                <a:solidFill>
                  <a:srgbClr val="E0D6DE"/>
                </a:solidFill>
                <a:latin typeface="Verdana"/>
                <a:cs typeface="Verdana"/>
              </a:rPr>
              <a:t>them.</a:t>
            </a:r>
            <a:r>
              <a:rPr sz="1600" spc="-135" dirty="0">
                <a:solidFill>
                  <a:srgbClr val="E0D6DE"/>
                </a:solidFill>
                <a:latin typeface="Verdana"/>
                <a:cs typeface="Verdana"/>
              </a:rPr>
              <a:t> </a:t>
            </a:r>
            <a:r>
              <a:rPr sz="1600" spc="-45" dirty="0">
                <a:solidFill>
                  <a:srgbClr val="E0D6DE"/>
                </a:solidFill>
                <a:latin typeface="Verdana"/>
                <a:cs typeface="Verdana"/>
              </a:rPr>
              <a:t>For</a:t>
            </a:r>
            <a:r>
              <a:rPr sz="1600" spc="-130" dirty="0">
                <a:solidFill>
                  <a:srgbClr val="E0D6DE"/>
                </a:solidFill>
                <a:latin typeface="Verdana"/>
                <a:cs typeface="Verdana"/>
              </a:rPr>
              <a:t> </a:t>
            </a:r>
            <a:r>
              <a:rPr sz="1600" spc="-10" dirty="0">
                <a:solidFill>
                  <a:srgbClr val="E0D6DE"/>
                </a:solidFill>
                <a:latin typeface="Verdana"/>
                <a:cs typeface="Verdana"/>
              </a:rPr>
              <a:t>instance, </a:t>
            </a:r>
            <a:r>
              <a:rPr sz="1600" spc="-60" dirty="0">
                <a:solidFill>
                  <a:srgbClr val="E0D6DE"/>
                </a:solidFill>
                <a:latin typeface="Verdana"/>
                <a:cs typeface="Verdana"/>
              </a:rPr>
              <a:t>songs</a:t>
            </a:r>
            <a:r>
              <a:rPr sz="1600" spc="-155" dirty="0">
                <a:solidFill>
                  <a:srgbClr val="E0D6DE"/>
                </a:solidFill>
                <a:latin typeface="Verdana"/>
                <a:cs typeface="Verdana"/>
              </a:rPr>
              <a:t> </a:t>
            </a:r>
            <a:r>
              <a:rPr sz="1600" spc="-25" dirty="0">
                <a:solidFill>
                  <a:srgbClr val="E0D6DE"/>
                </a:solidFill>
                <a:latin typeface="Verdana"/>
                <a:cs typeface="Verdana"/>
              </a:rPr>
              <a:t>in</a:t>
            </a:r>
            <a:r>
              <a:rPr sz="1600" spc="-150" dirty="0">
                <a:solidFill>
                  <a:srgbClr val="E0D6DE"/>
                </a:solidFill>
                <a:latin typeface="Verdana"/>
                <a:cs typeface="Verdana"/>
              </a:rPr>
              <a:t> </a:t>
            </a:r>
            <a:r>
              <a:rPr sz="1600" spc="-50" dirty="0">
                <a:solidFill>
                  <a:srgbClr val="E0D6DE"/>
                </a:solidFill>
                <a:latin typeface="Verdana"/>
                <a:cs typeface="Verdana"/>
              </a:rPr>
              <a:t>the</a:t>
            </a:r>
            <a:r>
              <a:rPr sz="1600" spc="-150" dirty="0">
                <a:solidFill>
                  <a:srgbClr val="E0D6DE"/>
                </a:solidFill>
                <a:latin typeface="Verdana"/>
                <a:cs typeface="Verdana"/>
              </a:rPr>
              <a:t> </a:t>
            </a:r>
            <a:r>
              <a:rPr sz="1600" spc="-10" dirty="0">
                <a:solidFill>
                  <a:srgbClr val="E0D6DE"/>
                </a:solidFill>
                <a:latin typeface="Verdana"/>
                <a:cs typeface="Verdana"/>
              </a:rPr>
              <a:t>pop</a:t>
            </a:r>
            <a:r>
              <a:rPr sz="1600" spc="-150" dirty="0">
                <a:solidFill>
                  <a:srgbClr val="E0D6DE"/>
                </a:solidFill>
                <a:latin typeface="Verdana"/>
                <a:cs typeface="Verdana"/>
              </a:rPr>
              <a:t> </a:t>
            </a:r>
            <a:r>
              <a:rPr sz="1600" spc="-40" dirty="0">
                <a:solidFill>
                  <a:srgbClr val="E0D6DE"/>
                </a:solidFill>
                <a:latin typeface="Verdana"/>
                <a:cs typeface="Verdana"/>
              </a:rPr>
              <a:t>and</a:t>
            </a:r>
            <a:r>
              <a:rPr sz="1600" spc="-150" dirty="0">
                <a:solidFill>
                  <a:srgbClr val="E0D6DE"/>
                </a:solidFill>
                <a:latin typeface="Verdana"/>
                <a:cs typeface="Verdana"/>
              </a:rPr>
              <a:t> </a:t>
            </a:r>
            <a:r>
              <a:rPr sz="1600" spc="-50" dirty="0">
                <a:solidFill>
                  <a:srgbClr val="E0D6DE"/>
                </a:solidFill>
                <a:latin typeface="Verdana"/>
                <a:cs typeface="Verdana"/>
              </a:rPr>
              <a:t>rock</a:t>
            </a:r>
            <a:r>
              <a:rPr sz="1600" spc="-150" dirty="0">
                <a:solidFill>
                  <a:srgbClr val="E0D6DE"/>
                </a:solidFill>
                <a:latin typeface="Verdana"/>
                <a:cs typeface="Verdana"/>
              </a:rPr>
              <a:t> </a:t>
            </a:r>
            <a:r>
              <a:rPr sz="1600" spc="-80" dirty="0">
                <a:solidFill>
                  <a:srgbClr val="E0D6DE"/>
                </a:solidFill>
                <a:latin typeface="Verdana"/>
                <a:cs typeface="Verdana"/>
              </a:rPr>
              <a:t>genres</a:t>
            </a:r>
            <a:r>
              <a:rPr sz="1600" spc="-150" dirty="0">
                <a:solidFill>
                  <a:srgbClr val="E0D6DE"/>
                </a:solidFill>
                <a:latin typeface="Verdana"/>
                <a:cs typeface="Verdana"/>
              </a:rPr>
              <a:t> </a:t>
            </a:r>
            <a:r>
              <a:rPr sz="1600" spc="-85" dirty="0">
                <a:solidFill>
                  <a:srgbClr val="E0D6DE"/>
                </a:solidFill>
                <a:latin typeface="Verdana"/>
                <a:cs typeface="Verdana"/>
              </a:rPr>
              <a:t>may</a:t>
            </a:r>
            <a:r>
              <a:rPr sz="1600" spc="-150" dirty="0">
                <a:solidFill>
                  <a:srgbClr val="E0D6DE"/>
                </a:solidFill>
                <a:latin typeface="Verdana"/>
                <a:cs typeface="Verdana"/>
              </a:rPr>
              <a:t> </a:t>
            </a:r>
            <a:r>
              <a:rPr sz="1600" spc="-70" dirty="0">
                <a:solidFill>
                  <a:srgbClr val="E0D6DE"/>
                </a:solidFill>
                <a:latin typeface="Verdana"/>
                <a:cs typeface="Verdana"/>
              </a:rPr>
              <a:t>share</a:t>
            </a:r>
            <a:r>
              <a:rPr sz="1600" spc="-150" dirty="0">
                <a:solidFill>
                  <a:srgbClr val="E0D6DE"/>
                </a:solidFill>
                <a:latin typeface="Verdana"/>
                <a:cs typeface="Verdana"/>
              </a:rPr>
              <a:t> </a:t>
            </a:r>
            <a:r>
              <a:rPr sz="1600" spc="-10" dirty="0">
                <a:solidFill>
                  <a:srgbClr val="E0D6DE"/>
                </a:solidFill>
                <a:latin typeface="Verdana"/>
                <a:cs typeface="Verdana"/>
              </a:rPr>
              <a:t>similar </a:t>
            </a:r>
            <a:r>
              <a:rPr sz="1600" spc="-55" dirty="0">
                <a:solidFill>
                  <a:srgbClr val="E0D6DE"/>
                </a:solidFill>
                <a:latin typeface="Verdana"/>
                <a:cs typeface="Verdana"/>
              </a:rPr>
              <a:t>instrumentation</a:t>
            </a:r>
            <a:r>
              <a:rPr sz="1600" spc="-95" dirty="0">
                <a:solidFill>
                  <a:srgbClr val="E0D6DE"/>
                </a:solidFill>
                <a:latin typeface="Verdana"/>
                <a:cs typeface="Verdana"/>
              </a:rPr>
              <a:t> </a:t>
            </a:r>
            <a:r>
              <a:rPr sz="1600" spc="-40" dirty="0">
                <a:solidFill>
                  <a:srgbClr val="E0D6DE"/>
                </a:solidFill>
                <a:latin typeface="Verdana"/>
                <a:cs typeface="Verdana"/>
              </a:rPr>
              <a:t>and</a:t>
            </a:r>
            <a:r>
              <a:rPr sz="1600" spc="-90" dirty="0">
                <a:solidFill>
                  <a:srgbClr val="E0D6DE"/>
                </a:solidFill>
                <a:latin typeface="Verdana"/>
                <a:cs typeface="Verdana"/>
              </a:rPr>
              <a:t> </a:t>
            </a:r>
            <a:r>
              <a:rPr sz="1600" spc="-10" dirty="0">
                <a:solidFill>
                  <a:srgbClr val="E0D6DE"/>
                </a:solidFill>
                <a:latin typeface="Verdana"/>
                <a:cs typeface="Verdana"/>
              </a:rPr>
              <a:t>structure.</a:t>
            </a:r>
            <a:endParaRPr sz="1600" dirty="0">
              <a:latin typeface="Verdana"/>
              <a:cs typeface="Verdana"/>
            </a:endParaRPr>
          </a:p>
        </p:txBody>
      </p:sp>
      <p:sp>
        <p:nvSpPr>
          <p:cNvPr id="13" name="object 13"/>
          <p:cNvSpPr/>
          <p:nvPr/>
        </p:nvSpPr>
        <p:spPr>
          <a:xfrm>
            <a:off x="5918124" y="4553200"/>
            <a:ext cx="390525" cy="390525"/>
          </a:xfrm>
          <a:custGeom>
            <a:avLst/>
            <a:gdLst/>
            <a:ahLst/>
            <a:cxnLst/>
            <a:rect l="l" t="t" r="r" b="b"/>
            <a:pathLst>
              <a:path w="390525" h="390525">
                <a:moveTo>
                  <a:pt x="371932" y="0"/>
                </a:moveTo>
                <a:lnTo>
                  <a:pt x="18592" y="0"/>
                </a:lnTo>
                <a:lnTo>
                  <a:pt x="15849" y="546"/>
                </a:lnTo>
                <a:lnTo>
                  <a:pt x="0" y="18592"/>
                </a:lnTo>
                <a:lnTo>
                  <a:pt x="0" y="369100"/>
                </a:lnTo>
                <a:lnTo>
                  <a:pt x="0" y="371932"/>
                </a:lnTo>
                <a:lnTo>
                  <a:pt x="18592" y="390525"/>
                </a:lnTo>
                <a:lnTo>
                  <a:pt x="371932" y="390525"/>
                </a:lnTo>
                <a:lnTo>
                  <a:pt x="390525" y="371932"/>
                </a:lnTo>
                <a:lnTo>
                  <a:pt x="390525" y="18592"/>
                </a:lnTo>
                <a:lnTo>
                  <a:pt x="374675" y="546"/>
                </a:lnTo>
                <a:lnTo>
                  <a:pt x="371932" y="0"/>
                </a:lnTo>
                <a:close/>
              </a:path>
            </a:pathLst>
          </a:custGeom>
          <a:solidFill>
            <a:srgbClr val="25252B"/>
          </a:solidFill>
        </p:spPr>
        <p:txBody>
          <a:bodyPr wrap="square" lIns="0" tIns="0" rIns="0" bIns="0" rtlCol="0"/>
          <a:lstStyle/>
          <a:p>
            <a:endParaRPr/>
          </a:p>
        </p:txBody>
      </p:sp>
      <p:sp>
        <p:nvSpPr>
          <p:cNvPr id="14" name="object 14"/>
          <p:cNvSpPr txBox="1"/>
          <p:nvPr/>
        </p:nvSpPr>
        <p:spPr>
          <a:xfrm>
            <a:off x="5989903" y="4596130"/>
            <a:ext cx="193675" cy="334010"/>
          </a:xfrm>
          <a:prstGeom prst="rect">
            <a:avLst/>
          </a:prstGeom>
        </p:spPr>
        <p:txBody>
          <a:bodyPr vert="horz" wrap="square" lIns="0" tIns="15875" rIns="0" bIns="0" rtlCol="0">
            <a:spAutoFit/>
          </a:bodyPr>
          <a:lstStyle/>
          <a:p>
            <a:pPr marL="12700">
              <a:lnSpc>
                <a:spcPct val="100000"/>
              </a:lnSpc>
              <a:spcBef>
                <a:spcPts val="125"/>
              </a:spcBef>
            </a:pPr>
            <a:r>
              <a:rPr sz="2000" spc="45" dirty="0">
                <a:solidFill>
                  <a:srgbClr val="E0D6DE"/>
                </a:solidFill>
                <a:latin typeface="Verdana"/>
                <a:cs typeface="Verdana"/>
              </a:rPr>
              <a:t>4</a:t>
            </a:r>
            <a:endParaRPr sz="2000" dirty="0">
              <a:latin typeface="Verdana"/>
              <a:cs typeface="Verdana"/>
            </a:endParaRPr>
          </a:p>
        </p:txBody>
      </p:sp>
      <p:sp>
        <p:nvSpPr>
          <p:cNvPr id="15" name="object 15"/>
          <p:cNvSpPr txBox="1"/>
          <p:nvPr/>
        </p:nvSpPr>
        <p:spPr>
          <a:xfrm>
            <a:off x="6380428" y="4573355"/>
            <a:ext cx="4484370" cy="2025747"/>
          </a:xfrm>
          <a:prstGeom prst="rect">
            <a:avLst/>
          </a:prstGeom>
        </p:spPr>
        <p:txBody>
          <a:bodyPr vert="horz" wrap="square" lIns="0" tIns="17145" rIns="0" bIns="0" rtlCol="0">
            <a:spAutoFit/>
          </a:bodyPr>
          <a:lstStyle/>
          <a:p>
            <a:pPr marL="12700">
              <a:lnSpc>
                <a:spcPct val="100000"/>
              </a:lnSpc>
              <a:spcBef>
                <a:spcPts val="135"/>
              </a:spcBef>
            </a:pPr>
            <a:r>
              <a:rPr sz="2000" dirty="0">
                <a:solidFill>
                  <a:srgbClr val="E0D6DE"/>
                </a:solidFill>
                <a:latin typeface="Verdana"/>
                <a:cs typeface="Verdana"/>
              </a:rPr>
              <a:t>Subjectivity</a:t>
            </a:r>
            <a:r>
              <a:rPr sz="2000" spc="85" dirty="0">
                <a:solidFill>
                  <a:srgbClr val="E0D6DE"/>
                </a:solidFill>
                <a:latin typeface="Verdana"/>
                <a:cs typeface="Verdana"/>
              </a:rPr>
              <a:t> </a:t>
            </a:r>
            <a:r>
              <a:rPr sz="2000" spc="90" dirty="0">
                <a:solidFill>
                  <a:srgbClr val="E0D6DE"/>
                </a:solidFill>
                <a:latin typeface="Verdana"/>
                <a:cs typeface="Verdana"/>
              </a:rPr>
              <a:t>of </a:t>
            </a:r>
            <a:r>
              <a:rPr lang="en-IN" sz="2000" spc="55" dirty="0">
                <a:solidFill>
                  <a:srgbClr val="E0D6DE"/>
                </a:solidFill>
                <a:latin typeface="Verdana"/>
                <a:cs typeface="Verdana"/>
              </a:rPr>
              <a:t>G</a:t>
            </a:r>
            <a:r>
              <a:rPr sz="2000" spc="55" dirty="0" err="1">
                <a:solidFill>
                  <a:srgbClr val="E0D6DE"/>
                </a:solidFill>
                <a:latin typeface="Verdana"/>
                <a:cs typeface="Verdana"/>
              </a:rPr>
              <a:t>enres</a:t>
            </a:r>
            <a:endParaRPr sz="2000" dirty="0">
              <a:latin typeface="Verdana"/>
              <a:cs typeface="Verdana"/>
            </a:endParaRPr>
          </a:p>
          <a:p>
            <a:pPr marL="12700" marR="5080">
              <a:lnSpc>
                <a:spcPct val="132700"/>
              </a:lnSpc>
              <a:spcBef>
                <a:spcPts val="790"/>
              </a:spcBef>
            </a:pPr>
            <a:r>
              <a:rPr sz="1600" spc="-75" dirty="0">
                <a:solidFill>
                  <a:srgbClr val="E0D6DE"/>
                </a:solidFill>
                <a:latin typeface="Verdana"/>
                <a:cs typeface="Verdana"/>
              </a:rPr>
              <a:t>Genre</a:t>
            </a:r>
            <a:r>
              <a:rPr sz="1600" spc="-130" dirty="0">
                <a:solidFill>
                  <a:srgbClr val="E0D6DE"/>
                </a:solidFill>
                <a:latin typeface="Verdana"/>
                <a:cs typeface="Verdana"/>
              </a:rPr>
              <a:t> </a:t>
            </a:r>
            <a:r>
              <a:rPr sz="1600" spc="-40" dirty="0">
                <a:solidFill>
                  <a:srgbClr val="E0D6DE"/>
                </a:solidFill>
                <a:latin typeface="Verdana"/>
                <a:cs typeface="Verdana"/>
              </a:rPr>
              <a:t>classification</a:t>
            </a:r>
            <a:r>
              <a:rPr sz="1600" spc="-130" dirty="0">
                <a:solidFill>
                  <a:srgbClr val="E0D6DE"/>
                </a:solidFill>
                <a:latin typeface="Verdana"/>
                <a:cs typeface="Verdana"/>
              </a:rPr>
              <a:t> </a:t>
            </a:r>
            <a:r>
              <a:rPr sz="1600" spc="-50" dirty="0">
                <a:solidFill>
                  <a:srgbClr val="E0D6DE"/>
                </a:solidFill>
                <a:latin typeface="Verdana"/>
                <a:cs typeface="Verdana"/>
              </a:rPr>
              <a:t>can</a:t>
            </a:r>
            <a:r>
              <a:rPr sz="1600" spc="-130" dirty="0">
                <a:solidFill>
                  <a:srgbClr val="E0D6DE"/>
                </a:solidFill>
                <a:latin typeface="Verdana"/>
                <a:cs typeface="Verdana"/>
              </a:rPr>
              <a:t> </a:t>
            </a:r>
            <a:r>
              <a:rPr sz="1600" spc="-40" dirty="0">
                <a:solidFill>
                  <a:srgbClr val="E0D6DE"/>
                </a:solidFill>
                <a:latin typeface="Verdana"/>
                <a:cs typeface="Verdana"/>
              </a:rPr>
              <a:t>be</a:t>
            </a:r>
            <a:r>
              <a:rPr sz="1600" spc="-130" dirty="0">
                <a:solidFill>
                  <a:srgbClr val="E0D6DE"/>
                </a:solidFill>
                <a:latin typeface="Verdana"/>
                <a:cs typeface="Verdana"/>
              </a:rPr>
              <a:t> </a:t>
            </a:r>
            <a:r>
              <a:rPr sz="1600" spc="-65" dirty="0">
                <a:solidFill>
                  <a:srgbClr val="E0D6DE"/>
                </a:solidFill>
                <a:latin typeface="Verdana"/>
                <a:cs typeface="Verdana"/>
              </a:rPr>
              <a:t>subjective.</a:t>
            </a:r>
            <a:r>
              <a:rPr sz="1600" spc="-130" dirty="0">
                <a:solidFill>
                  <a:srgbClr val="E0D6DE"/>
                </a:solidFill>
                <a:latin typeface="Verdana"/>
                <a:cs typeface="Verdana"/>
              </a:rPr>
              <a:t> </a:t>
            </a:r>
            <a:r>
              <a:rPr sz="1600" spc="-80" dirty="0">
                <a:solidFill>
                  <a:srgbClr val="E0D6DE"/>
                </a:solidFill>
                <a:latin typeface="Verdana"/>
                <a:cs typeface="Verdana"/>
              </a:rPr>
              <a:t>What</a:t>
            </a:r>
            <a:r>
              <a:rPr sz="1600" spc="-130" dirty="0">
                <a:solidFill>
                  <a:srgbClr val="E0D6DE"/>
                </a:solidFill>
                <a:latin typeface="Verdana"/>
                <a:cs typeface="Verdana"/>
              </a:rPr>
              <a:t> </a:t>
            </a:r>
            <a:r>
              <a:rPr sz="1600" spc="-40" dirty="0">
                <a:solidFill>
                  <a:srgbClr val="E0D6DE"/>
                </a:solidFill>
                <a:latin typeface="Verdana"/>
                <a:cs typeface="Verdana"/>
              </a:rPr>
              <a:t>one</a:t>
            </a:r>
            <a:r>
              <a:rPr sz="1600" spc="-130" dirty="0">
                <a:solidFill>
                  <a:srgbClr val="E0D6DE"/>
                </a:solidFill>
                <a:latin typeface="Verdana"/>
                <a:cs typeface="Verdana"/>
              </a:rPr>
              <a:t> </a:t>
            </a:r>
            <a:r>
              <a:rPr sz="1600" spc="-10" dirty="0">
                <a:solidFill>
                  <a:srgbClr val="E0D6DE"/>
                </a:solidFill>
                <a:latin typeface="Verdana"/>
                <a:cs typeface="Verdana"/>
              </a:rPr>
              <a:t>person </a:t>
            </a:r>
            <a:r>
              <a:rPr sz="1600" spc="-50" dirty="0">
                <a:solidFill>
                  <a:srgbClr val="E0D6DE"/>
                </a:solidFill>
                <a:latin typeface="Verdana"/>
                <a:cs typeface="Verdana"/>
              </a:rPr>
              <a:t>considers</a:t>
            </a:r>
            <a:r>
              <a:rPr sz="1600" spc="-130" dirty="0">
                <a:solidFill>
                  <a:srgbClr val="E0D6DE"/>
                </a:solidFill>
                <a:latin typeface="Verdana"/>
                <a:cs typeface="Verdana"/>
              </a:rPr>
              <a:t> </a:t>
            </a:r>
            <a:r>
              <a:rPr sz="1600" spc="-80" dirty="0">
                <a:solidFill>
                  <a:srgbClr val="E0D6DE"/>
                </a:solidFill>
                <a:latin typeface="Verdana"/>
                <a:cs typeface="Verdana"/>
              </a:rPr>
              <a:t>jazz</a:t>
            </a:r>
            <a:r>
              <a:rPr sz="1600" spc="-125" dirty="0">
                <a:solidFill>
                  <a:srgbClr val="E0D6DE"/>
                </a:solidFill>
                <a:latin typeface="Verdana"/>
                <a:cs typeface="Verdana"/>
              </a:rPr>
              <a:t> </a:t>
            </a:r>
            <a:r>
              <a:rPr sz="1600" spc="-55" dirty="0">
                <a:solidFill>
                  <a:srgbClr val="E0D6DE"/>
                </a:solidFill>
                <a:latin typeface="Verdana"/>
                <a:cs typeface="Verdana"/>
              </a:rPr>
              <a:t>might</a:t>
            </a:r>
            <a:r>
              <a:rPr sz="1600" spc="-125" dirty="0">
                <a:solidFill>
                  <a:srgbClr val="E0D6DE"/>
                </a:solidFill>
                <a:latin typeface="Verdana"/>
                <a:cs typeface="Verdana"/>
              </a:rPr>
              <a:t> </a:t>
            </a:r>
            <a:r>
              <a:rPr sz="1600" spc="-50" dirty="0">
                <a:solidFill>
                  <a:srgbClr val="E0D6DE"/>
                </a:solidFill>
                <a:latin typeface="Verdana"/>
                <a:cs typeface="Verdana"/>
              </a:rPr>
              <a:t>overlap</a:t>
            </a:r>
            <a:r>
              <a:rPr sz="1600" spc="-125" dirty="0">
                <a:solidFill>
                  <a:srgbClr val="E0D6DE"/>
                </a:solidFill>
                <a:latin typeface="Verdana"/>
                <a:cs typeface="Verdana"/>
              </a:rPr>
              <a:t> </a:t>
            </a:r>
            <a:r>
              <a:rPr sz="1600" spc="-30" dirty="0">
                <a:solidFill>
                  <a:srgbClr val="E0D6DE"/>
                </a:solidFill>
                <a:latin typeface="Verdana"/>
                <a:cs typeface="Verdana"/>
              </a:rPr>
              <a:t>with</a:t>
            </a:r>
            <a:r>
              <a:rPr sz="1600" spc="-125" dirty="0">
                <a:solidFill>
                  <a:srgbClr val="E0D6DE"/>
                </a:solidFill>
                <a:latin typeface="Verdana"/>
                <a:cs typeface="Verdana"/>
              </a:rPr>
              <a:t> </a:t>
            </a:r>
            <a:r>
              <a:rPr sz="1600" spc="-50" dirty="0">
                <a:solidFill>
                  <a:srgbClr val="E0D6DE"/>
                </a:solidFill>
                <a:latin typeface="Verdana"/>
                <a:cs typeface="Verdana"/>
              </a:rPr>
              <a:t>another's</a:t>
            </a:r>
            <a:r>
              <a:rPr sz="1600" spc="-130" dirty="0">
                <a:solidFill>
                  <a:srgbClr val="E0D6DE"/>
                </a:solidFill>
                <a:latin typeface="Verdana"/>
                <a:cs typeface="Verdana"/>
              </a:rPr>
              <a:t> </a:t>
            </a:r>
            <a:r>
              <a:rPr sz="1600" spc="-30" dirty="0">
                <a:solidFill>
                  <a:srgbClr val="E0D6DE"/>
                </a:solidFill>
                <a:latin typeface="Verdana"/>
                <a:cs typeface="Verdana"/>
              </a:rPr>
              <a:t>definition</a:t>
            </a:r>
            <a:r>
              <a:rPr sz="1600" spc="-125" dirty="0">
                <a:solidFill>
                  <a:srgbClr val="E0D6DE"/>
                </a:solidFill>
                <a:latin typeface="Verdana"/>
                <a:cs typeface="Verdana"/>
              </a:rPr>
              <a:t> </a:t>
            </a:r>
            <a:r>
              <a:rPr sz="1600" spc="-25" dirty="0">
                <a:solidFill>
                  <a:srgbClr val="E0D6DE"/>
                </a:solidFill>
                <a:latin typeface="Verdana"/>
                <a:cs typeface="Verdana"/>
              </a:rPr>
              <a:t>of </a:t>
            </a:r>
            <a:r>
              <a:rPr sz="1600" spc="-45" dirty="0">
                <a:solidFill>
                  <a:srgbClr val="E0D6DE"/>
                </a:solidFill>
                <a:latin typeface="Verdana"/>
                <a:cs typeface="Verdana"/>
              </a:rPr>
              <a:t>blues</a:t>
            </a:r>
            <a:r>
              <a:rPr sz="1600" spc="-145" dirty="0">
                <a:solidFill>
                  <a:srgbClr val="E0D6DE"/>
                </a:solidFill>
                <a:latin typeface="Verdana"/>
                <a:cs typeface="Verdana"/>
              </a:rPr>
              <a:t> </a:t>
            </a:r>
            <a:r>
              <a:rPr sz="1600" spc="-35" dirty="0">
                <a:solidFill>
                  <a:srgbClr val="E0D6DE"/>
                </a:solidFill>
                <a:latin typeface="Verdana"/>
                <a:cs typeface="Verdana"/>
              </a:rPr>
              <a:t>or</a:t>
            </a:r>
            <a:r>
              <a:rPr sz="1600" spc="-140" dirty="0">
                <a:solidFill>
                  <a:srgbClr val="E0D6DE"/>
                </a:solidFill>
                <a:latin typeface="Verdana"/>
                <a:cs typeface="Verdana"/>
              </a:rPr>
              <a:t> </a:t>
            </a:r>
            <a:r>
              <a:rPr sz="1600" spc="-55" dirty="0">
                <a:solidFill>
                  <a:srgbClr val="E0D6DE"/>
                </a:solidFill>
                <a:latin typeface="Verdana"/>
                <a:cs typeface="Verdana"/>
              </a:rPr>
              <a:t>soul.</a:t>
            </a:r>
            <a:r>
              <a:rPr sz="1600" spc="-140" dirty="0">
                <a:solidFill>
                  <a:srgbClr val="E0D6DE"/>
                </a:solidFill>
                <a:latin typeface="Verdana"/>
                <a:cs typeface="Verdana"/>
              </a:rPr>
              <a:t> </a:t>
            </a:r>
            <a:r>
              <a:rPr sz="1600" spc="-40" dirty="0">
                <a:solidFill>
                  <a:srgbClr val="E0D6DE"/>
                </a:solidFill>
                <a:latin typeface="Verdana"/>
                <a:cs typeface="Verdana"/>
              </a:rPr>
              <a:t>This</a:t>
            </a:r>
            <a:r>
              <a:rPr sz="1600" spc="-140" dirty="0">
                <a:solidFill>
                  <a:srgbClr val="E0D6DE"/>
                </a:solidFill>
                <a:latin typeface="Verdana"/>
                <a:cs typeface="Verdana"/>
              </a:rPr>
              <a:t> </a:t>
            </a:r>
            <a:r>
              <a:rPr sz="1600" spc="-45" dirty="0">
                <a:solidFill>
                  <a:srgbClr val="E0D6DE"/>
                </a:solidFill>
                <a:latin typeface="Verdana"/>
                <a:cs typeface="Verdana"/>
              </a:rPr>
              <a:t>variability</a:t>
            </a:r>
            <a:r>
              <a:rPr sz="1600" spc="-140" dirty="0">
                <a:solidFill>
                  <a:srgbClr val="E0D6DE"/>
                </a:solidFill>
                <a:latin typeface="Verdana"/>
                <a:cs typeface="Verdana"/>
              </a:rPr>
              <a:t> </a:t>
            </a:r>
            <a:r>
              <a:rPr sz="1600" spc="-50" dirty="0">
                <a:solidFill>
                  <a:srgbClr val="E0D6DE"/>
                </a:solidFill>
                <a:latin typeface="Verdana"/>
                <a:cs typeface="Verdana"/>
              </a:rPr>
              <a:t>can</a:t>
            </a:r>
            <a:r>
              <a:rPr sz="1600" spc="-140" dirty="0">
                <a:solidFill>
                  <a:srgbClr val="E0D6DE"/>
                </a:solidFill>
                <a:latin typeface="Verdana"/>
                <a:cs typeface="Verdana"/>
              </a:rPr>
              <a:t> </a:t>
            </a:r>
            <a:r>
              <a:rPr sz="1600" spc="-45" dirty="0">
                <a:solidFill>
                  <a:srgbClr val="E0D6DE"/>
                </a:solidFill>
                <a:latin typeface="Verdana"/>
                <a:cs typeface="Verdana"/>
              </a:rPr>
              <a:t>lead</a:t>
            </a:r>
            <a:r>
              <a:rPr sz="1600" spc="-140" dirty="0">
                <a:solidFill>
                  <a:srgbClr val="E0D6DE"/>
                </a:solidFill>
                <a:latin typeface="Verdana"/>
                <a:cs typeface="Verdana"/>
              </a:rPr>
              <a:t> </a:t>
            </a:r>
            <a:r>
              <a:rPr sz="1600" spc="-35" dirty="0">
                <a:solidFill>
                  <a:srgbClr val="E0D6DE"/>
                </a:solidFill>
                <a:latin typeface="Verdana"/>
                <a:cs typeface="Verdana"/>
              </a:rPr>
              <a:t>to</a:t>
            </a:r>
            <a:r>
              <a:rPr sz="1600" spc="-140" dirty="0">
                <a:solidFill>
                  <a:srgbClr val="E0D6DE"/>
                </a:solidFill>
                <a:latin typeface="Verdana"/>
                <a:cs typeface="Verdana"/>
              </a:rPr>
              <a:t> </a:t>
            </a:r>
            <a:r>
              <a:rPr sz="1600" spc="-10" dirty="0">
                <a:solidFill>
                  <a:srgbClr val="E0D6DE"/>
                </a:solidFill>
                <a:latin typeface="Verdana"/>
                <a:cs typeface="Verdana"/>
              </a:rPr>
              <a:t>inconsistent </a:t>
            </a:r>
            <a:r>
              <a:rPr sz="1600" spc="-35" dirty="0">
                <a:solidFill>
                  <a:srgbClr val="E0D6DE"/>
                </a:solidFill>
                <a:latin typeface="Verdana"/>
                <a:cs typeface="Verdana"/>
              </a:rPr>
              <a:t>labelling</a:t>
            </a:r>
            <a:r>
              <a:rPr sz="1600" spc="-114" dirty="0">
                <a:solidFill>
                  <a:srgbClr val="E0D6DE"/>
                </a:solidFill>
                <a:latin typeface="Verdana"/>
                <a:cs typeface="Verdana"/>
              </a:rPr>
              <a:t> </a:t>
            </a:r>
            <a:r>
              <a:rPr sz="1600" spc="-25" dirty="0">
                <a:solidFill>
                  <a:srgbClr val="E0D6DE"/>
                </a:solidFill>
                <a:latin typeface="Verdana"/>
                <a:cs typeface="Verdana"/>
              </a:rPr>
              <a:t>in</a:t>
            </a:r>
            <a:r>
              <a:rPr sz="1600" spc="-114" dirty="0">
                <a:solidFill>
                  <a:srgbClr val="E0D6DE"/>
                </a:solidFill>
                <a:latin typeface="Verdana"/>
                <a:cs typeface="Verdana"/>
              </a:rPr>
              <a:t> </a:t>
            </a:r>
            <a:r>
              <a:rPr sz="1600" spc="-50" dirty="0">
                <a:solidFill>
                  <a:srgbClr val="E0D6DE"/>
                </a:solidFill>
                <a:latin typeface="Verdana"/>
                <a:cs typeface="Verdana"/>
              </a:rPr>
              <a:t>training</a:t>
            </a:r>
            <a:r>
              <a:rPr sz="1600" spc="-114" dirty="0">
                <a:solidFill>
                  <a:srgbClr val="E0D6DE"/>
                </a:solidFill>
                <a:latin typeface="Verdana"/>
                <a:cs typeface="Verdana"/>
              </a:rPr>
              <a:t> </a:t>
            </a:r>
            <a:r>
              <a:rPr sz="1600" spc="-10" dirty="0">
                <a:solidFill>
                  <a:srgbClr val="E0D6DE"/>
                </a:solidFill>
                <a:latin typeface="Verdana"/>
                <a:cs typeface="Verdana"/>
              </a:rPr>
              <a:t>datasets.</a:t>
            </a:r>
            <a:endParaRPr sz="1600" dirty="0">
              <a:latin typeface="Verdana"/>
              <a:cs typeface="Verdana"/>
            </a:endParaRPr>
          </a:p>
        </p:txBody>
      </p:sp>
      <p:sp>
        <p:nvSpPr>
          <p:cNvPr id="16" name="object 16"/>
          <p:cNvSpPr/>
          <p:nvPr/>
        </p:nvSpPr>
        <p:spPr>
          <a:xfrm>
            <a:off x="615055" y="6975725"/>
            <a:ext cx="390525" cy="381000"/>
          </a:xfrm>
          <a:custGeom>
            <a:avLst/>
            <a:gdLst/>
            <a:ahLst/>
            <a:cxnLst/>
            <a:rect l="l" t="t" r="r" b="b"/>
            <a:pathLst>
              <a:path w="390525" h="381000">
                <a:moveTo>
                  <a:pt x="371936" y="0"/>
                </a:moveTo>
                <a:lnTo>
                  <a:pt x="18588" y="0"/>
                </a:lnTo>
                <a:lnTo>
                  <a:pt x="15854" y="546"/>
                </a:lnTo>
                <a:lnTo>
                  <a:pt x="0" y="18592"/>
                </a:lnTo>
                <a:lnTo>
                  <a:pt x="0" y="359570"/>
                </a:lnTo>
                <a:lnTo>
                  <a:pt x="0" y="362407"/>
                </a:lnTo>
                <a:lnTo>
                  <a:pt x="18588" y="380996"/>
                </a:lnTo>
                <a:lnTo>
                  <a:pt x="371936" y="380996"/>
                </a:lnTo>
                <a:lnTo>
                  <a:pt x="390525" y="362407"/>
                </a:lnTo>
                <a:lnTo>
                  <a:pt x="390525" y="18592"/>
                </a:lnTo>
                <a:lnTo>
                  <a:pt x="374670" y="546"/>
                </a:lnTo>
                <a:lnTo>
                  <a:pt x="371936" y="0"/>
                </a:lnTo>
                <a:close/>
              </a:path>
            </a:pathLst>
          </a:custGeom>
          <a:solidFill>
            <a:srgbClr val="25252B"/>
          </a:solidFill>
        </p:spPr>
        <p:txBody>
          <a:bodyPr wrap="square" lIns="0" tIns="0" rIns="0" bIns="0" rtlCol="0"/>
          <a:lstStyle/>
          <a:p>
            <a:endParaRPr/>
          </a:p>
        </p:txBody>
      </p:sp>
      <p:sp>
        <p:nvSpPr>
          <p:cNvPr id="17" name="object 17"/>
          <p:cNvSpPr txBox="1"/>
          <p:nvPr/>
        </p:nvSpPr>
        <p:spPr>
          <a:xfrm>
            <a:off x="699114" y="6999220"/>
            <a:ext cx="187960" cy="334010"/>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E0D6DE"/>
                </a:solidFill>
                <a:latin typeface="Verdana"/>
                <a:cs typeface="Verdana"/>
              </a:rPr>
              <a:t>5</a:t>
            </a:r>
            <a:endParaRPr sz="2000" dirty="0">
              <a:latin typeface="Verdana"/>
              <a:cs typeface="Verdana"/>
            </a:endParaRPr>
          </a:p>
        </p:txBody>
      </p:sp>
      <p:sp>
        <p:nvSpPr>
          <p:cNvPr id="18" name="object 18"/>
          <p:cNvSpPr txBox="1"/>
          <p:nvPr/>
        </p:nvSpPr>
        <p:spPr>
          <a:xfrm>
            <a:off x="1124086" y="6975725"/>
            <a:ext cx="6824345" cy="1397177"/>
          </a:xfrm>
          <a:prstGeom prst="rect">
            <a:avLst/>
          </a:prstGeom>
        </p:spPr>
        <p:txBody>
          <a:bodyPr vert="horz" wrap="square" lIns="0" tIns="17145" rIns="0" bIns="0" rtlCol="0">
            <a:spAutoFit/>
          </a:bodyPr>
          <a:lstStyle/>
          <a:p>
            <a:pPr marL="12700">
              <a:lnSpc>
                <a:spcPct val="100000"/>
              </a:lnSpc>
              <a:spcBef>
                <a:spcPts val="135"/>
              </a:spcBef>
            </a:pPr>
            <a:r>
              <a:rPr sz="2000" spc="55" dirty="0">
                <a:solidFill>
                  <a:srgbClr val="E0D6DE"/>
                </a:solidFill>
                <a:latin typeface="Verdana"/>
                <a:cs typeface="Verdana"/>
              </a:rPr>
              <a:t>Contextual</a:t>
            </a:r>
            <a:r>
              <a:rPr sz="2000" spc="-200" dirty="0">
                <a:solidFill>
                  <a:srgbClr val="E0D6DE"/>
                </a:solidFill>
                <a:latin typeface="Verdana"/>
                <a:cs typeface="Verdana"/>
              </a:rPr>
              <a:t> </a:t>
            </a:r>
            <a:r>
              <a:rPr sz="2000" spc="40" dirty="0">
                <a:solidFill>
                  <a:srgbClr val="E0D6DE"/>
                </a:solidFill>
                <a:latin typeface="Verdana"/>
                <a:cs typeface="Verdana"/>
              </a:rPr>
              <a:t>Factors</a:t>
            </a:r>
            <a:endParaRPr sz="2000" dirty="0">
              <a:latin typeface="Verdana"/>
              <a:cs typeface="Verdana"/>
            </a:endParaRPr>
          </a:p>
          <a:p>
            <a:pPr marL="12700">
              <a:lnSpc>
                <a:spcPct val="100000"/>
              </a:lnSpc>
              <a:spcBef>
                <a:spcPts val="1245"/>
              </a:spcBef>
            </a:pPr>
            <a:r>
              <a:rPr sz="1600" spc="-50" dirty="0">
                <a:solidFill>
                  <a:srgbClr val="E0D6DE"/>
                </a:solidFill>
                <a:latin typeface="Verdana"/>
                <a:cs typeface="Verdana"/>
              </a:rPr>
              <a:t>The</a:t>
            </a:r>
            <a:r>
              <a:rPr sz="1600" spc="-135" dirty="0">
                <a:solidFill>
                  <a:srgbClr val="E0D6DE"/>
                </a:solidFill>
                <a:latin typeface="Verdana"/>
                <a:cs typeface="Verdana"/>
              </a:rPr>
              <a:t> </a:t>
            </a:r>
            <a:r>
              <a:rPr sz="1600" spc="-40" dirty="0">
                <a:solidFill>
                  <a:srgbClr val="E0D6DE"/>
                </a:solidFill>
                <a:latin typeface="Verdana"/>
                <a:cs typeface="Verdana"/>
              </a:rPr>
              <a:t>cultural</a:t>
            </a:r>
            <a:r>
              <a:rPr sz="1600" spc="-130" dirty="0">
                <a:solidFill>
                  <a:srgbClr val="E0D6DE"/>
                </a:solidFill>
                <a:latin typeface="Verdana"/>
                <a:cs typeface="Verdana"/>
              </a:rPr>
              <a:t> </a:t>
            </a:r>
            <a:r>
              <a:rPr sz="1600" spc="-40" dirty="0">
                <a:solidFill>
                  <a:srgbClr val="E0D6DE"/>
                </a:solidFill>
                <a:latin typeface="Verdana"/>
                <a:cs typeface="Verdana"/>
              </a:rPr>
              <a:t>and</a:t>
            </a:r>
            <a:r>
              <a:rPr sz="1600" spc="-130" dirty="0">
                <a:solidFill>
                  <a:srgbClr val="E0D6DE"/>
                </a:solidFill>
                <a:latin typeface="Verdana"/>
                <a:cs typeface="Verdana"/>
              </a:rPr>
              <a:t> </a:t>
            </a:r>
            <a:r>
              <a:rPr sz="1600" spc="-60" dirty="0">
                <a:solidFill>
                  <a:srgbClr val="E0D6DE"/>
                </a:solidFill>
                <a:latin typeface="Verdana"/>
                <a:cs typeface="Verdana"/>
              </a:rPr>
              <a:t>contextual</a:t>
            </a:r>
            <a:r>
              <a:rPr sz="1600" spc="-130" dirty="0">
                <a:solidFill>
                  <a:srgbClr val="E0D6DE"/>
                </a:solidFill>
                <a:latin typeface="Verdana"/>
                <a:cs typeface="Verdana"/>
              </a:rPr>
              <a:t> </a:t>
            </a:r>
            <a:r>
              <a:rPr sz="1600" spc="-55" dirty="0">
                <a:solidFill>
                  <a:srgbClr val="E0D6DE"/>
                </a:solidFill>
                <a:latin typeface="Verdana"/>
                <a:cs typeface="Verdana"/>
              </a:rPr>
              <a:t>background</a:t>
            </a:r>
            <a:r>
              <a:rPr sz="1600" spc="-135" dirty="0">
                <a:solidFill>
                  <a:srgbClr val="E0D6DE"/>
                </a:solidFill>
                <a:latin typeface="Verdana"/>
                <a:cs typeface="Verdana"/>
              </a:rPr>
              <a:t> </a:t>
            </a:r>
            <a:r>
              <a:rPr sz="1600" spc="-35" dirty="0">
                <a:solidFill>
                  <a:srgbClr val="E0D6DE"/>
                </a:solidFill>
                <a:latin typeface="Verdana"/>
                <a:cs typeface="Verdana"/>
              </a:rPr>
              <a:t>of</a:t>
            </a:r>
            <a:r>
              <a:rPr sz="1600" spc="-130" dirty="0">
                <a:solidFill>
                  <a:srgbClr val="E0D6DE"/>
                </a:solidFill>
                <a:latin typeface="Verdana"/>
                <a:cs typeface="Verdana"/>
              </a:rPr>
              <a:t> </a:t>
            </a:r>
            <a:r>
              <a:rPr sz="1600" spc="-45" dirty="0">
                <a:solidFill>
                  <a:srgbClr val="E0D6DE"/>
                </a:solidFill>
                <a:latin typeface="Verdana"/>
                <a:cs typeface="Verdana"/>
              </a:rPr>
              <a:t>music</a:t>
            </a:r>
            <a:r>
              <a:rPr sz="1600" spc="-130" dirty="0">
                <a:solidFill>
                  <a:srgbClr val="E0D6DE"/>
                </a:solidFill>
                <a:latin typeface="Verdana"/>
                <a:cs typeface="Verdana"/>
              </a:rPr>
              <a:t> </a:t>
            </a:r>
            <a:r>
              <a:rPr sz="1600" spc="-50" dirty="0">
                <a:solidFill>
                  <a:srgbClr val="E0D6DE"/>
                </a:solidFill>
                <a:latin typeface="Verdana"/>
                <a:cs typeface="Verdana"/>
              </a:rPr>
              <a:t>can</a:t>
            </a:r>
            <a:r>
              <a:rPr sz="1600" spc="-130" dirty="0">
                <a:solidFill>
                  <a:srgbClr val="E0D6DE"/>
                </a:solidFill>
                <a:latin typeface="Verdana"/>
                <a:cs typeface="Verdana"/>
              </a:rPr>
              <a:t> </a:t>
            </a:r>
            <a:r>
              <a:rPr sz="1600" spc="-50" dirty="0">
                <a:solidFill>
                  <a:srgbClr val="E0D6DE"/>
                </a:solidFill>
                <a:latin typeface="Verdana"/>
                <a:cs typeface="Verdana"/>
              </a:rPr>
              <a:t>affect</a:t>
            </a:r>
            <a:r>
              <a:rPr sz="1600" spc="-135" dirty="0">
                <a:solidFill>
                  <a:srgbClr val="E0D6DE"/>
                </a:solidFill>
                <a:latin typeface="Verdana"/>
                <a:cs typeface="Verdana"/>
              </a:rPr>
              <a:t> </a:t>
            </a:r>
            <a:r>
              <a:rPr sz="1600" spc="-50" dirty="0">
                <a:solidFill>
                  <a:srgbClr val="E0D6DE"/>
                </a:solidFill>
                <a:latin typeface="Verdana"/>
                <a:cs typeface="Verdana"/>
              </a:rPr>
              <a:t>its</a:t>
            </a:r>
            <a:r>
              <a:rPr sz="1600" spc="-130" dirty="0">
                <a:solidFill>
                  <a:srgbClr val="E0D6DE"/>
                </a:solidFill>
                <a:latin typeface="Verdana"/>
                <a:cs typeface="Verdana"/>
              </a:rPr>
              <a:t> </a:t>
            </a:r>
            <a:r>
              <a:rPr sz="1600" spc="-10" dirty="0">
                <a:solidFill>
                  <a:srgbClr val="E0D6DE"/>
                </a:solidFill>
                <a:latin typeface="Verdana"/>
                <a:cs typeface="Verdana"/>
              </a:rPr>
              <a:t>genre</a:t>
            </a:r>
            <a:endParaRPr sz="1600" dirty="0">
              <a:latin typeface="Verdana"/>
              <a:cs typeface="Verdana"/>
            </a:endParaRPr>
          </a:p>
          <a:p>
            <a:pPr marL="12700">
              <a:lnSpc>
                <a:spcPct val="100000"/>
              </a:lnSpc>
              <a:spcBef>
                <a:spcPts val="1380"/>
              </a:spcBef>
            </a:pPr>
            <a:r>
              <a:rPr sz="1600" spc="-45" dirty="0">
                <a:solidFill>
                  <a:srgbClr val="E0D6DE"/>
                </a:solidFill>
                <a:latin typeface="Verdana"/>
                <a:cs typeface="Verdana"/>
              </a:rPr>
              <a:t>classification.</a:t>
            </a:r>
            <a:r>
              <a:rPr sz="1600" spc="-135" dirty="0">
                <a:solidFill>
                  <a:srgbClr val="E0D6DE"/>
                </a:solidFill>
                <a:latin typeface="Verdana"/>
                <a:cs typeface="Verdana"/>
              </a:rPr>
              <a:t> </a:t>
            </a:r>
            <a:r>
              <a:rPr sz="1600" spc="-75" dirty="0">
                <a:solidFill>
                  <a:srgbClr val="E0D6DE"/>
                </a:solidFill>
                <a:latin typeface="Verdana"/>
                <a:cs typeface="Verdana"/>
              </a:rPr>
              <a:t>Songs</a:t>
            </a:r>
            <a:r>
              <a:rPr sz="1600" spc="-135" dirty="0">
                <a:solidFill>
                  <a:srgbClr val="E0D6DE"/>
                </a:solidFill>
                <a:latin typeface="Verdana"/>
                <a:cs typeface="Verdana"/>
              </a:rPr>
              <a:t> </a:t>
            </a:r>
            <a:r>
              <a:rPr sz="1600" spc="-50" dirty="0">
                <a:solidFill>
                  <a:srgbClr val="E0D6DE"/>
                </a:solidFill>
                <a:latin typeface="Verdana"/>
                <a:cs typeface="Verdana"/>
              </a:rPr>
              <a:t>from</a:t>
            </a:r>
            <a:r>
              <a:rPr sz="1600" spc="-135" dirty="0">
                <a:solidFill>
                  <a:srgbClr val="E0D6DE"/>
                </a:solidFill>
                <a:latin typeface="Verdana"/>
                <a:cs typeface="Verdana"/>
              </a:rPr>
              <a:t> </a:t>
            </a:r>
            <a:r>
              <a:rPr sz="1600" spc="-50" dirty="0">
                <a:solidFill>
                  <a:srgbClr val="E0D6DE"/>
                </a:solidFill>
                <a:latin typeface="Verdana"/>
                <a:cs typeface="Verdana"/>
              </a:rPr>
              <a:t>different</a:t>
            </a:r>
            <a:r>
              <a:rPr sz="1600" spc="-135" dirty="0">
                <a:solidFill>
                  <a:srgbClr val="E0D6DE"/>
                </a:solidFill>
                <a:latin typeface="Verdana"/>
                <a:cs typeface="Verdana"/>
              </a:rPr>
              <a:t> </a:t>
            </a:r>
            <a:r>
              <a:rPr sz="1600" spc="-60" dirty="0">
                <a:solidFill>
                  <a:srgbClr val="E0D6DE"/>
                </a:solidFill>
                <a:latin typeface="Verdana"/>
                <a:cs typeface="Verdana"/>
              </a:rPr>
              <a:t>regions</a:t>
            </a:r>
            <a:r>
              <a:rPr sz="1600" spc="-135" dirty="0">
                <a:solidFill>
                  <a:srgbClr val="E0D6DE"/>
                </a:solidFill>
                <a:latin typeface="Verdana"/>
                <a:cs typeface="Verdana"/>
              </a:rPr>
              <a:t> </a:t>
            </a:r>
            <a:r>
              <a:rPr sz="1600" spc="-35" dirty="0">
                <a:solidFill>
                  <a:srgbClr val="E0D6DE"/>
                </a:solidFill>
                <a:latin typeface="Verdana"/>
                <a:cs typeface="Verdana"/>
              </a:rPr>
              <a:t>or</a:t>
            </a:r>
            <a:r>
              <a:rPr sz="1600" spc="-135" dirty="0">
                <a:solidFill>
                  <a:srgbClr val="E0D6DE"/>
                </a:solidFill>
                <a:latin typeface="Verdana"/>
                <a:cs typeface="Verdana"/>
              </a:rPr>
              <a:t> </a:t>
            </a:r>
            <a:r>
              <a:rPr sz="1600" spc="-80" dirty="0">
                <a:solidFill>
                  <a:srgbClr val="E0D6DE"/>
                </a:solidFill>
                <a:latin typeface="Verdana"/>
                <a:cs typeface="Verdana"/>
              </a:rPr>
              <a:t>eras</a:t>
            </a:r>
            <a:r>
              <a:rPr sz="1600" spc="-135" dirty="0">
                <a:solidFill>
                  <a:srgbClr val="E0D6DE"/>
                </a:solidFill>
                <a:latin typeface="Verdana"/>
                <a:cs typeface="Verdana"/>
              </a:rPr>
              <a:t> </a:t>
            </a:r>
            <a:r>
              <a:rPr sz="1600" spc="-85" dirty="0">
                <a:solidFill>
                  <a:srgbClr val="E0D6DE"/>
                </a:solidFill>
                <a:latin typeface="Verdana"/>
                <a:cs typeface="Verdana"/>
              </a:rPr>
              <a:t>may</a:t>
            </a:r>
            <a:r>
              <a:rPr sz="1600" spc="-135" dirty="0">
                <a:solidFill>
                  <a:srgbClr val="E0D6DE"/>
                </a:solidFill>
                <a:latin typeface="Verdana"/>
                <a:cs typeface="Verdana"/>
              </a:rPr>
              <a:t> </a:t>
            </a:r>
            <a:r>
              <a:rPr sz="1600" spc="-60" dirty="0">
                <a:solidFill>
                  <a:srgbClr val="E0D6DE"/>
                </a:solidFill>
                <a:latin typeface="Verdana"/>
                <a:cs typeface="Verdana"/>
              </a:rPr>
              <a:t>defy</a:t>
            </a:r>
            <a:r>
              <a:rPr sz="1600" spc="-135" dirty="0">
                <a:solidFill>
                  <a:srgbClr val="E0D6DE"/>
                </a:solidFill>
                <a:latin typeface="Verdana"/>
                <a:cs typeface="Verdana"/>
              </a:rPr>
              <a:t> </a:t>
            </a:r>
            <a:r>
              <a:rPr sz="1600" spc="-40" dirty="0">
                <a:solidFill>
                  <a:srgbClr val="E0D6DE"/>
                </a:solidFill>
                <a:latin typeface="Verdana"/>
                <a:cs typeface="Verdana"/>
              </a:rPr>
              <a:t>typical</a:t>
            </a:r>
            <a:r>
              <a:rPr sz="1600" spc="-135" dirty="0">
                <a:solidFill>
                  <a:srgbClr val="E0D6DE"/>
                </a:solidFill>
                <a:latin typeface="Verdana"/>
                <a:cs typeface="Verdana"/>
              </a:rPr>
              <a:t> </a:t>
            </a:r>
            <a:r>
              <a:rPr sz="1600" spc="-70" dirty="0">
                <a:solidFill>
                  <a:srgbClr val="E0D6DE"/>
                </a:solidFill>
                <a:latin typeface="Verdana"/>
                <a:cs typeface="Verdana"/>
              </a:rPr>
              <a:t>genre</a:t>
            </a:r>
            <a:r>
              <a:rPr sz="1600" spc="-135" dirty="0">
                <a:solidFill>
                  <a:srgbClr val="E0D6DE"/>
                </a:solidFill>
                <a:latin typeface="Verdana"/>
                <a:cs typeface="Verdana"/>
              </a:rPr>
              <a:t> </a:t>
            </a:r>
            <a:r>
              <a:rPr sz="1600" spc="-10" dirty="0">
                <a:solidFill>
                  <a:srgbClr val="E0D6DE"/>
                </a:solidFill>
                <a:latin typeface="Verdana"/>
                <a:cs typeface="Verdana"/>
              </a:rPr>
              <a:t>boundaries.</a:t>
            </a:r>
            <a:endParaRPr sz="16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29DEA807-029A-EE0F-1696-2687AB615A27}"/>
              </a:ext>
            </a:extLst>
          </p:cNvPr>
          <p:cNvSpPr/>
          <p:nvPr/>
        </p:nvSpPr>
        <p:spPr>
          <a:xfrm>
            <a:off x="0" y="14353"/>
            <a:ext cx="11429999" cy="10158347"/>
          </a:xfrm>
          <a:custGeom>
            <a:avLst/>
            <a:gdLst/>
            <a:ahLst/>
            <a:cxnLst/>
            <a:rect l="l" t="t" r="r" b="b"/>
            <a:pathLst>
              <a:path w="11430000" h="6972300">
                <a:moveTo>
                  <a:pt x="11430000" y="0"/>
                </a:moveTo>
                <a:lnTo>
                  <a:pt x="0" y="0"/>
                </a:lnTo>
                <a:lnTo>
                  <a:pt x="0" y="6972300"/>
                </a:lnTo>
                <a:lnTo>
                  <a:pt x="11430000" y="6972300"/>
                </a:lnTo>
                <a:lnTo>
                  <a:pt x="11430000" y="0"/>
                </a:lnTo>
                <a:close/>
              </a:path>
            </a:pathLst>
          </a:custGeom>
          <a:solidFill>
            <a:srgbClr val="07070C"/>
          </a:solidFill>
        </p:spPr>
        <p:txBody>
          <a:bodyPr wrap="square" lIns="0" tIns="0" rIns="0" bIns="0" rtlCol="0"/>
          <a:lstStyle/>
          <a:p>
            <a:endParaRPr dirty="0"/>
          </a:p>
        </p:txBody>
      </p:sp>
      <p:sp>
        <p:nvSpPr>
          <p:cNvPr id="5" name="object 2">
            <a:extLst>
              <a:ext uri="{FF2B5EF4-FFF2-40B4-BE49-F238E27FC236}">
                <a16:creationId xmlns:a16="http://schemas.microsoft.com/office/drawing/2014/main" xmlns="" id="{180AFD31-15E9-D3DE-42C4-1DAF0241875E}"/>
              </a:ext>
            </a:extLst>
          </p:cNvPr>
          <p:cNvSpPr txBox="1">
            <a:spLocks/>
          </p:cNvSpPr>
          <p:nvPr/>
        </p:nvSpPr>
        <p:spPr>
          <a:xfrm>
            <a:off x="576292" y="730117"/>
            <a:ext cx="4868544" cy="570028"/>
          </a:xfrm>
          <a:prstGeom prst="rect">
            <a:avLst/>
          </a:prstGeom>
        </p:spPr>
        <p:txBody>
          <a:bodyPr vert="horz" wrap="square" lIns="0" tIns="15875" rIns="0" bIns="0" rtlCol="0">
            <a:spAutoFit/>
          </a:bodyPr>
          <a:lstStyle>
            <a:lvl1pPr>
              <a:defRPr sz="3350" b="0" i="0">
                <a:solidFill>
                  <a:srgbClr val="96B7FF"/>
                </a:solidFill>
                <a:latin typeface="Verdana"/>
                <a:ea typeface="+mj-ea"/>
                <a:cs typeface="Verdana"/>
              </a:defRPr>
            </a:lvl1pPr>
          </a:lstStyle>
          <a:p>
            <a:pPr marL="12700">
              <a:spcBef>
                <a:spcPts val="125"/>
              </a:spcBef>
            </a:pPr>
            <a:r>
              <a:rPr lang="en-IN" sz="3600" u="sng" spc="145" dirty="0"/>
              <a:t>Proposed</a:t>
            </a:r>
            <a:r>
              <a:rPr lang="en-IN" sz="3600" u="sng" spc="-405" dirty="0"/>
              <a:t> </a:t>
            </a:r>
            <a:r>
              <a:rPr lang="en-IN" sz="3600" u="sng" spc="90" dirty="0"/>
              <a:t>Solution</a:t>
            </a:r>
          </a:p>
        </p:txBody>
      </p:sp>
      <p:sp>
        <p:nvSpPr>
          <p:cNvPr id="7" name="Title 6">
            <a:extLst>
              <a:ext uri="{FF2B5EF4-FFF2-40B4-BE49-F238E27FC236}">
                <a16:creationId xmlns:a16="http://schemas.microsoft.com/office/drawing/2014/main" xmlns="" id="{C25D0723-EC4E-D72D-460E-D3CF09DB6DD7}"/>
              </a:ext>
            </a:extLst>
          </p:cNvPr>
          <p:cNvSpPr>
            <a:spLocks noGrp="1"/>
          </p:cNvSpPr>
          <p:nvPr>
            <p:ph type="title"/>
          </p:nvPr>
        </p:nvSpPr>
        <p:spPr>
          <a:xfrm>
            <a:off x="601344" y="1962150"/>
            <a:ext cx="9296400" cy="6370975"/>
          </a:xfrm>
        </p:spPr>
        <p:txBody>
          <a:bodyPr/>
          <a:lstStyle/>
          <a:p>
            <a:r>
              <a:rPr lang="en-US" sz="1800" dirty="0">
                <a:solidFill>
                  <a:schemeClr val="bg1">
                    <a:lumMod val="85000"/>
                  </a:schemeClr>
                </a:solidFill>
              </a:rPr>
              <a:t>The proposed solution aims to develop a robust machine learning-based classifier that identifies the genre of music tracks by analyzing their acoustic characteristics. This system will leverage audio preprocessing techniques to extract features such as Mel-Frequency Cepstral Coefficients (MFCCs), chroma features, and spectrograms, which provide insights into timbre, rhythm, and tonal content.</a:t>
            </a:r>
            <a:br>
              <a:rPr lang="en-US" sz="1800" dirty="0">
                <a:solidFill>
                  <a:schemeClr val="bg1">
                    <a:lumMod val="85000"/>
                  </a:schemeClr>
                </a:solidFill>
              </a:rPr>
            </a:br>
            <a:r>
              <a:rPr lang="en-US" sz="1800" dirty="0">
                <a:solidFill>
                  <a:schemeClr val="bg1">
                    <a:lumMod val="85000"/>
                  </a:schemeClr>
                </a:solidFill>
              </a:rPr>
              <a:t/>
            </a:r>
            <a:br>
              <a:rPr lang="en-US" sz="1800" dirty="0">
                <a:solidFill>
                  <a:schemeClr val="bg1">
                    <a:lumMod val="85000"/>
                  </a:schemeClr>
                </a:solidFill>
              </a:rPr>
            </a:br>
            <a:r>
              <a:rPr lang="en-US" sz="1800" dirty="0">
                <a:solidFill>
                  <a:schemeClr val="bg1">
                    <a:lumMod val="85000"/>
                  </a:schemeClr>
                </a:solidFill>
              </a:rPr>
              <a:t>A Convolutional Neural Network (CNN) will serve as the core architecture, given its ability to detect spatial patterns in spectrogram images. For capturing sequential dependencies in music, Recurrent Neural Networks (RNNs) or LSTMs can be integrated into the model. These networks will help handle the temporal structure inherent in musical compositions. Hybrid models combining CNNs and RNNs are proposed for improved performance.</a:t>
            </a:r>
            <a:br>
              <a:rPr lang="en-US" sz="1800" dirty="0">
                <a:solidFill>
                  <a:schemeClr val="bg1">
                    <a:lumMod val="85000"/>
                  </a:schemeClr>
                </a:solidFill>
              </a:rPr>
            </a:br>
            <a:r>
              <a:rPr lang="en-US" sz="1800" dirty="0">
                <a:solidFill>
                  <a:schemeClr val="bg1">
                    <a:lumMod val="85000"/>
                  </a:schemeClr>
                </a:solidFill>
              </a:rPr>
              <a:t/>
            </a:r>
            <a:br>
              <a:rPr lang="en-US" sz="1800" dirty="0">
                <a:solidFill>
                  <a:schemeClr val="bg1">
                    <a:lumMod val="85000"/>
                  </a:schemeClr>
                </a:solidFill>
              </a:rPr>
            </a:br>
            <a:r>
              <a:rPr lang="en-US" sz="1800" dirty="0">
                <a:solidFill>
                  <a:schemeClr val="bg1">
                    <a:lumMod val="85000"/>
                  </a:schemeClr>
                </a:solidFill>
              </a:rPr>
              <a:t>To address challenges such as genre overlap and dataset imbalance, data augmentation (e.g., pitch shifting or time stretching) will be applied. The classifier will be trained on publicly available datasets like GTZAN to ensure reliable performance. Metrics such as accuracy, F1-score, and confusion matrix will be used for evaluation.</a:t>
            </a:r>
            <a:br>
              <a:rPr lang="en-US" sz="1800" dirty="0">
                <a:solidFill>
                  <a:schemeClr val="bg1">
                    <a:lumMod val="85000"/>
                  </a:schemeClr>
                </a:solidFill>
              </a:rPr>
            </a:br>
            <a:r>
              <a:rPr lang="en-US" sz="1800" dirty="0">
                <a:solidFill>
                  <a:schemeClr val="bg1">
                    <a:lumMod val="85000"/>
                  </a:schemeClr>
                </a:solidFill>
              </a:rPr>
              <a:t/>
            </a:r>
            <a:br>
              <a:rPr lang="en-US" sz="1800" dirty="0">
                <a:solidFill>
                  <a:schemeClr val="bg1">
                    <a:lumMod val="85000"/>
                  </a:schemeClr>
                </a:solidFill>
              </a:rPr>
            </a:br>
            <a:r>
              <a:rPr lang="en-US" sz="1800" dirty="0">
                <a:solidFill>
                  <a:schemeClr val="bg1">
                    <a:lumMod val="85000"/>
                  </a:schemeClr>
                </a:solidFill>
              </a:rPr>
              <a:t>The final system is intended to work in real-world applications, such as music streaming platforms and audio library management, facilitating better personalized recommendations and efficient music categorization.</a:t>
            </a:r>
            <a:endParaRPr lang="en-IN" sz="1800" dirty="0">
              <a:solidFill>
                <a:schemeClr val="bg1">
                  <a:lumMod val="8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700"/>
          </a:xfrm>
          <a:custGeom>
            <a:avLst/>
            <a:gdLst/>
            <a:ahLst/>
            <a:cxnLst/>
            <a:rect l="l" t="t" r="r" b="b"/>
            <a:pathLst>
              <a:path w="11430000" h="9105900">
                <a:moveTo>
                  <a:pt x="11430000" y="0"/>
                </a:moveTo>
                <a:lnTo>
                  <a:pt x="0" y="0"/>
                </a:lnTo>
                <a:lnTo>
                  <a:pt x="0" y="9105900"/>
                </a:lnTo>
                <a:lnTo>
                  <a:pt x="11430000" y="9105900"/>
                </a:lnTo>
                <a:lnTo>
                  <a:pt x="11430000" y="0"/>
                </a:lnTo>
                <a:close/>
              </a:path>
            </a:pathLst>
          </a:custGeom>
          <a:solidFill>
            <a:srgbClr val="07070C"/>
          </a:solidFill>
        </p:spPr>
        <p:txBody>
          <a:bodyPr wrap="square" lIns="0" tIns="0" rIns="0" bIns="0" rtlCol="0"/>
          <a:lstStyle/>
          <a:p>
            <a:endParaRPr dirty="0"/>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u="sng" spc="105" dirty="0"/>
              <a:t>Technologies</a:t>
            </a:r>
            <a:r>
              <a:rPr u="sng" spc="-375" dirty="0"/>
              <a:t> </a:t>
            </a:r>
            <a:r>
              <a:rPr u="sng" spc="120" dirty="0"/>
              <a:t>Used</a:t>
            </a:r>
          </a:p>
        </p:txBody>
      </p:sp>
      <p:sp>
        <p:nvSpPr>
          <p:cNvPr id="4" name="object 4"/>
          <p:cNvSpPr txBox="1"/>
          <p:nvPr/>
        </p:nvSpPr>
        <p:spPr>
          <a:xfrm>
            <a:off x="587375" y="1377950"/>
            <a:ext cx="9471025" cy="7975600"/>
          </a:xfrm>
          <a:prstGeom prst="rect">
            <a:avLst/>
          </a:prstGeom>
        </p:spPr>
        <p:txBody>
          <a:bodyPr vert="horz" wrap="square" lIns="0" tIns="12700" rIns="0" bIns="0" rtlCol="0">
            <a:spAutoFit/>
          </a:bodyPr>
          <a:lstStyle/>
          <a:p>
            <a:pPr marL="222885" indent="-210820">
              <a:lnSpc>
                <a:spcPct val="100000"/>
              </a:lnSpc>
              <a:spcBef>
                <a:spcPts val="100"/>
              </a:spcBef>
              <a:buChar char="·"/>
              <a:tabLst>
                <a:tab pos="223520" algn="l"/>
              </a:tabLst>
            </a:pPr>
            <a:r>
              <a:rPr sz="1400" spc="-110" dirty="0">
                <a:solidFill>
                  <a:srgbClr val="E0D6DE"/>
                </a:solidFill>
                <a:latin typeface="Arial Black"/>
                <a:cs typeface="Arial Black"/>
              </a:rPr>
              <a:t>Data</a:t>
            </a:r>
            <a:r>
              <a:rPr sz="1400" spc="-100" dirty="0">
                <a:solidFill>
                  <a:srgbClr val="E0D6DE"/>
                </a:solidFill>
                <a:latin typeface="Arial Black"/>
                <a:cs typeface="Arial Black"/>
              </a:rPr>
              <a:t> </a:t>
            </a:r>
            <a:r>
              <a:rPr sz="1400" spc="-90" dirty="0">
                <a:solidFill>
                  <a:srgbClr val="E0D6DE"/>
                </a:solidFill>
                <a:latin typeface="Arial Black"/>
                <a:cs typeface="Arial Black"/>
              </a:rPr>
              <a:t>Collection</a:t>
            </a:r>
            <a:r>
              <a:rPr sz="1400" spc="-95" dirty="0">
                <a:solidFill>
                  <a:srgbClr val="E0D6DE"/>
                </a:solidFill>
                <a:latin typeface="Arial Black"/>
                <a:cs typeface="Arial Black"/>
              </a:rPr>
              <a:t> </a:t>
            </a:r>
            <a:r>
              <a:rPr sz="1400" spc="-70" dirty="0">
                <a:solidFill>
                  <a:srgbClr val="E0D6DE"/>
                </a:solidFill>
                <a:latin typeface="Arial Black"/>
                <a:cs typeface="Arial Black"/>
              </a:rPr>
              <a:t>and</a:t>
            </a:r>
            <a:r>
              <a:rPr sz="1400" spc="-95" dirty="0">
                <a:solidFill>
                  <a:srgbClr val="E0D6DE"/>
                </a:solidFill>
                <a:latin typeface="Arial Black"/>
                <a:cs typeface="Arial Black"/>
              </a:rPr>
              <a:t> </a:t>
            </a:r>
            <a:r>
              <a:rPr sz="1400" spc="-10" dirty="0">
                <a:solidFill>
                  <a:srgbClr val="E0D6DE"/>
                </a:solidFill>
                <a:latin typeface="Arial Black"/>
                <a:cs typeface="Arial Black"/>
              </a:rPr>
              <a:t>Storage</a:t>
            </a:r>
            <a:endParaRPr sz="1400" dirty="0">
              <a:latin typeface="Arial Black"/>
              <a:cs typeface="Arial Black"/>
            </a:endParaRPr>
          </a:p>
          <a:p>
            <a:pPr marL="204470" marR="1437005">
              <a:lnSpc>
                <a:spcPct val="226900"/>
              </a:lnSpc>
            </a:pPr>
            <a:r>
              <a:rPr sz="1400" spc="-40" dirty="0">
                <a:solidFill>
                  <a:srgbClr val="E0D6DE"/>
                </a:solidFill>
                <a:latin typeface="Verdana"/>
                <a:cs typeface="Verdana"/>
              </a:rPr>
              <a:t>This</a:t>
            </a:r>
            <a:r>
              <a:rPr sz="1400" spc="-130" dirty="0">
                <a:solidFill>
                  <a:srgbClr val="E0D6DE"/>
                </a:solidFill>
                <a:latin typeface="Verdana"/>
                <a:cs typeface="Verdana"/>
              </a:rPr>
              <a:t> </a:t>
            </a:r>
            <a:r>
              <a:rPr sz="1400" spc="-55" dirty="0">
                <a:solidFill>
                  <a:srgbClr val="E0D6DE"/>
                </a:solidFill>
                <a:latin typeface="Verdana"/>
                <a:cs typeface="Verdana"/>
              </a:rPr>
              <a:t>phase</a:t>
            </a:r>
            <a:r>
              <a:rPr sz="1400" spc="-130" dirty="0">
                <a:solidFill>
                  <a:srgbClr val="E0D6DE"/>
                </a:solidFill>
                <a:latin typeface="Verdana"/>
                <a:cs typeface="Verdana"/>
              </a:rPr>
              <a:t> </a:t>
            </a:r>
            <a:r>
              <a:rPr sz="1400" spc="-55" dirty="0">
                <a:solidFill>
                  <a:srgbClr val="E0D6DE"/>
                </a:solidFill>
                <a:latin typeface="Verdana"/>
                <a:cs typeface="Verdana"/>
              </a:rPr>
              <a:t>involves</a:t>
            </a:r>
            <a:r>
              <a:rPr sz="1400" spc="-130" dirty="0">
                <a:solidFill>
                  <a:srgbClr val="E0D6DE"/>
                </a:solidFill>
                <a:latin typeface="Verdana"/>
                <a:cs typeface="Verdana"/>
              </a:rPr>
              <a:t> </a:t>
            </a:r>
            <a:r>
              <a:rPr sz="1400" spc="-60" dirty="0">
                <a:solidFill>
                  <a:srgbClr val="E0D6DE"/>
                </a:solidFill>
                <a:latin typeface="Verdana"/>
                <a:cs typeface="Verdana"/>
              </a:rPr>
              <a:t>sourcing,</a:t>
            </a:r>
            <a:r>
              <a:rPr sz="1400" spc="-130" dirty="0">
                <a:solidFill>
                  <a:srgbClr val="E0D6DE"/>
                </a:solidFill>
                <a:latin typeface="Verdana"/>
                <a:cs typeface="Verdana"/>
              </a:rPr>
              <a:t> </a:t>
            </a:r>
            <a:r>
              <a:rPr sz="1400" spc="-65" dirty="0">
                <a:solidFill>
                  <a:srgbClr val="E0D6DE"/>
                </a:solidFill>
                <a:latin typeface="Verdana"/>
                <a:cs typeface="Verdana"/>
              </a:rPr>
              <a:t>organizing,</a:t>
            </a:r>
            <a:r>
              <a:rPr sz="1400" spc="-130" dirty="0">
                <a:solidFill>
                  <a:srgbClr val="E0D6DE"/>
                </a:solidFill>
                <a:latin typeface="Verdana"/>
                <a:cs typeface="Verdana"/>
              </a:rPr>
              <a:t> </a:t>
            </a:r>
            <a:r>
              <a:rPr sz="1400" spc="-40" dirty="0">
                <a:solidFill>
                  <a:srgbClr val="E0D6DE"/>
                </a:solidFill>
                <a:latin typeface="Verdana"/>
                <a:cs typeface="Verdana"/>
              </a:rPr>
              <a:t>and</a:t>
            </a:r>
            <a:r>
              <a:rPr sz="1400" spc="-125" dirty="0">
                <a:solidFill>
                  <a:srgbClr val="E0D6DE"/>
                </a:solidFill>
                <a:latin typeface="Verdana"/>
                <a:cs typeface="Verdana"/>
              </a:rPr>
              <a:t> </a:t>
            </a:r>
            <a:r>
              <a:rPr sz="1400" spc="-55" dirty="0">
                <a:solidFill>
                  <a:srgbClr val="E0D6DE"/>
                </a:solidFill>
                <a:latin typeface="Verdana"/>
                <a:cs typeface="Verdana"/>
              </a:rPr>
              <a:t>storing</a:t>
            </a:r>
            <a:r>
              <a:rPr sz="1400" spc="-130" dirty="0">
                <a:solidFill>
                  <a:srgbClr val="E0D6DE"/>
                </a:solidFill>
                <a:latin typeface="Verdana"/>
                <a:cs typeface="Verdana"/>
              </a:rPr>
              <a:t> </a:t>
            </a:r>
            <a:r>
              <a:rPr sz="1400" spc="-50" dirty="0">
                <a:solidFill>
                  <a:srgbClr val="E0D6DE"/>
                </a:solidFill>
                <a:latin typeface="Verdana"/>
                <a:cs typeface="Verdana"/>
              </a:rPr>
              <a:t>the</a:t>
            </a:r>
            <a:r>
              <a:rPr sz="1400" spc="-130" dirty="0">
                <a:solidFill>
                  <a:srgbClr val="E0D6DE"/>
                </a:solidFill>
                <a:latin typeface="Verdana"/>
                <a:cs typeface="Verdana"/>
              </a:rPr>
              <a:t> </a:t>
            </a:r>
            <a:r>
              <a:rPr sz="1400" spc="-30" dirty="0">
                <a:solidFill>
                  <a:srgbClr val="E0D6DE"/>
                </a:solidFill>
                <a:latin typeface="Verdana"/>
                <a:cs typeface="Verdana"/>
              </a:rPr>
              <a:t>audio</a:t>
            </a:r>
            <a:r>
              <a:rPr sz="1400" spc="-130" dirty="0">
                <a:solidFill>
                  <a:srgbClr val="E0D6DE"/>
                </a:solidFill>
                <a:latin typeface="Verdana"/>
                <a:cs typeface="Verdana"/>
              </a:rPr>
              <a:t> </a:t>
            </a:r>
            <a:r>
              <a:rPr sz="1400" spc="-60" dirty="0">
                <a:solidFill>
                  <a:srgbClr val="E0D6DE"/>
                </a:solidFill>
                <a:latin typeface="Verdana"/>
                <a:cs typeface="Verdana"/>
              </a:rPr>
              <a:t>data</a:t>
            </a:r>
            <a:r>
              <a:rPr sz="1400" spc="-130" dirty="0">
                <a:solidFill>
                  <a:srgbClr val="E0D6DE"/>
                </a:solidFill>
                <a:latin typeface="Verdana"/>
                <a:cs typeface="Verdana"/>
              </a:rPr>
              <a:t> </a:t>
            </a:r>
            <a:r>
              <a:rPr sz="1400" spc="-50" dirty="0">
                <a:solidFill>
                  <a:srgbClr val="E0D6DE"/>
                </a:solidFill>
                <a:latin typeface="Verdana"/>
                <a:cs typeface="Verdana"/>
              </a:rPr>
              <a:t>required</a:t>
            </a:r>
            <a:r>
              <a:rPr sz="1400" spc="-130" dirty="0">
                <a:solidFill>
                  <a:srgbClr val="E0D6DE"/>
                </a:solidFill>
                <a:latin typeface="Verdana"/>
                <a:cs typeface="Verdana"/>
              </a:rPr>
              <a:t> </a:t>
            </a:r>
            <a:r>
              <a:rPr sz="1400" spc="-45" dirty="0">
                <a:solidFill>
                  <a:srgbClr val="E0D6DE"/>
                </a:solidFill>
                <a:latin typeface="Verdana"/>
                <a:cs typeface="Verdana"/>
              </a:rPr>
              <a:t>for</a:t>
            </a:r>
            <a:r>
              <a:rPr sz="1400" spc="-125" dirty="0">
                <a:solidFill>
                  <a:srgbClr val="E0D6DE"/>
                </a:solidFill>
                <a:latin typeface="Verdana"/>
                <a:cs typeface="Verdana"/>
              </a:rPr>
              <a:t> </a:t>
            </a:r>
            <a:r>
              <a:rPr sz="1400" spc="-50" dirty="0">
                <a:solidFill>
                  <a:srgbClr val="E0D6DE"/>
                </a:solidFill>
                <a:latin typeface="Verdana"/>
                <a:cs typeface="Verdana"/>
              </a:rPr>
              <a:t>training</a:t>
            </a:r>
            <a:r>
              <a:rPr sz="1400" spc="-130" dirty="0">
                <a:solidFill>
                  <a:srgbClr val="E0D6DE"/>
                </a:solidFill>
                <a:latin typeface="Verdana"/>
                <a:cs typeface="Verdana"/>
              </a:rPr>
              <a:t> </a:t>
            </a:r>
            <a:r>
              <a:rPr sz="1400" spc="-25" dirty="0">
                <a:solidFill>
                  <a:srgbClr val="E0D6DE"/>
                </a:solidFill>
                <a:latin typeface="Verdana"/>
                <a:cs typeface="Verdana"/>
              </a:rPr>
              <a:t>the </a:t>
            </a:r>
            <a:r>
              <a:rPr sz="1400" spc="-10" dirty="0">
                <a:solidFill>
                  <a:srgbClr val="E0D6DE"/>
                </a:solidFill>
                <a:latin typeface="Verdana"/>
                <a:cs typeface="Verdana"/>
              </a:rPr>
              <a:t>classifier.</a:t>
            </a:r>
            <a:endParaRPr sz="1400" dirty="0">
              <a:latin typeface="Verdana"/>
              <a:cs typeface="Verdana"/>
            </a:endParaRPr>
          </a:p>
          <a:p>
            <a:pPr>
              <a:lnSpc>
                <a:spcPct val="100000"/>
              </a:lnSpc>
              <a:spcBef>
                <a:spcPts val="45"/>
              </a:spcBef>
            </a:pPr>
            <a:endParaRPr dirty="0">
              <a:latin typeface="Verdana"/>
              <a:cs typeface="Verdana"/>
            </a:endParaRPr>
          </a:p>
          <a:p>
            <a:pPr marL="12700">
              <a:lnSpc>
                <a:spcPct val="100000"/>
              </a:lnSpc>
            </a:pPr>
            <a:r>
              <a:rPr sz="1400" spc="-10" dirty="0">
                <a:solidFill>
                  <a:srgbClr val="E0D6DE"/>
                </a:solidFill>
                <a:latin typeface="Arial Black"/>
                <a:cs typeface="Arial Black"/>
              </a:rPr>
              <a:t>Datasets:</a:t>
            </a:r>
            <a:endParaRPr sz="1400" dirty="0">
              <a:latin typeface="Arial Black"/>
              <a:cs typeface="Arial Black"/>
            </a:endParaRPr>
          </a:p>
          <a:p>
            <a:pPr>
              <a:lnSpc>
                <a:spcPct val="100000"/>
              </a:lnSpc>
              <a:spcBef>
                <a:spcPts val="10"/>
              </a:spcBef>
            </a:pPr>
            <a:endParaRPr sz="1600" dirty="0">
              <a:latin typeface="Arial Black"/>
              <a:cs typeface="Arial Black"/>
            </a:endParaRPr>
          </a:p>
          <a:p>
            <a:pPr marL="534035" lvl="1" indent="-210820">
              <a:lnSpc>
                <a:spcPct val="100000"/>
              </a:lnSpc>
              <a:spcBef>
                <a:spcPts val="5"/>
              </a:spcBef>
              <a:buChar char="·"/>
              <a:tabLst>
                <a:tab pos="534670" algn="l"/>
              </a:tabLst>
            </a:pPr>
            <a:r>
              <a:rPr sz="1400" spc="-120" dirty="0">
                <a:solidFill>
                  <a:srgbClr val="E0D6DE"/>
                </a:solidFill>
                <a:latin typeface="Verdana"/>
                <a:cs typeface="Verdana"/>
              </a:rPr>
              <a:t>GTZAN</a:t>
            </a:r>
            <a:r>
              <a:rPr sz="1400" spc="-140" dirty="0">
                <a:solidFill>
                  <a:srgbClr val="E0D6DE"/>
                </a:solidFill>
                <a:latin typeface="Verdana"/>
                <a:cs typeface="Verdana"/>
              </a:rPr>
              <a:t> </a:t>
            </a:r>
            <a:r>
              <a:rPr sz="1400" spc="-80" dirty="0">
                <a:solidFill>
                  <a:srgbClr val="E0D6DE"/>
                </a:solidFill>
                <a:latin typeface="Verdana"/>
                <a:cs typeface="Verdana"/>
              </a:rPr>
              <a:t>Dataset</a:t>
            </a:r>
            <a:r>
              <a:rPr sz="1400" spc="-140" dirty="0">
                <a:solidFill>
                  <a:srgbClr val="E0D6DE"/>
                </a:solidFill>
                <a:latin typeface="Verdana"/>
                <a:cs typeface="Verdana"/>
              </a:rPr>
              <a:t> </a:t>
            </a:r>
            <a:r>
              <a:rPr sz="1400" spc="-245" dirty="0">
                <a:solidFill>
                  <a:srgbClr val="E0D6DE"/>
                </a:solidFill>
                <a:latin typeface="Verdana"/>
                <a:cs typeface="Verdana"/>
              </a:rPr>
              <a:t>:</a:t>
            </a:r>
            <a:r>
              <a:rPr sz="1400" spc="-140" dirty="0">
                <a:solidFill>
                  <a:srgbClr val="E0D6DE"/>
                </a:solidFill>
                <a:latin typeface="Verdana"/>
                <a:cs typeface="Verdana"/>
              </a:rPr>
              <a:t> </a:t>
            </a:r>
            <a:r>
              <a:rPr sz="1400" spc="-120" dirty="0">
                <a:solidFill>
                  <a:srgbClr val="E0D6DE"/>
                </a:solidFill>
                <a:latin typeface="Verdana"/>
                <a:cs typeface="Verdana"/>
              </a:rPr>
              <a:t>A</a:t>
            </a:r>
            <a:r>
              <a:rPr sz="1400" spc="-135" dirty="0">
                <a:solidFill>
                  <a:srgbClr val="E0D6DE"/>
                </a:solidFill>
                <a:latin typeface="Verdana"/>
                <a:cs typeface="Verdana"/>
              </a:rPr>
              <a:t> </a:t>
            </a:r>
            <a:r>
              <a:rPr sz="1400" spc="-30" dirty="0">
                <a:solidFill>
                  <a:srgbClr val="E0D6DE"/>
                </a:solidFill>
                <a:latin typeface="Verdana"/>
                <a:cs typeface="Verdana"/>
              </a:rPr>
              <a:t>popular</a:t>
            </a:r>
            <a:r>
              <a:rPr sz="1400" spc="-140" dirty="0">
                <a:solidFill>
                  <a:srgbClr val="E0D6DE"/>
                </a:solidFill>
                <a:latin typeface="Verdana"/>
                <a:cs typeface="Verdana"/>
              </a:rPr>
              <a:t> </a:t>
            </a:r>
            <a:r>
              <a:rPr sz="1400" spc="-65" dirty="0">
                <a:solidFill>
                  <a:srgbClr val="E0D6DE"/>
                </a:solidFill>
                <a:latin typeface="Verdana"/>
                <a:cs typeface="Verdana"/>
              </a:rPr>
              <a:t>dataset</a:t>
            </a:r>
            <a:r>
              <a:rPr sz="1400" spc="-140" dirty="0">
                <a:solidFill>
                  <a:srgbClr val="E0D6DE"/>
                </a:solidFill>
                <a:latin typeface="Verdana"/>
                <a:cs typeface="Verdana"/>
              </a:rPr>
              <a:t> </a:t>
            </a:r>
            <a:r>
              <a:rPr sz="1400" spc="-30" dirty="0">
                <a:solidFill>
                  <a:srgbClr val="E0D6DE"/>
                </a:solidFill>
                <a:latin typeface="Verdana"/>
                <a:cs typeface="Verdana"/>
              </a:rPr>
              <a:t>with</a:t>
            </a:r>
            <a:r>
              <a:rPr sz="1400" spc="-135" dirty="0">
                <a:solidFill>
                  <a:srgbClr val="E0D6DE"/>
                </a:solidFill>
                <a:latin typeface="Verdana"/>
                <a:cs typeface="Verdana"/>
              </a:rPr>
              <a:t> </a:t>
            </a:r>
            <a:r>
              <a:rPr sz="1400" spc="-120" dirty="0">
                <a:solidFill>
                  <a:srgbClr val="E0D6DE"/>
                </a:solidFill>
                <a:latin typeface="Verdana"/>
                <a:cs typeface="Verdana"/>
              </a:rPr>
              <a:t>10</a:t>
            </a:r>
            <a:r>
              <a:rPr sz="1400" spc="-140" dirty="0">
                <a:solidFill>
                  <a:srgbClr val="E0D6DE"/>
                </a:solidFill>
                <a:latin typeface="Verdana"/>
                <a:cs typeface="Verdana"/>
              </a:rPr>
              <a:t> </a:t>
            </a:r>
            <a:r>
              <a:rPr sz="1400" spc="-45" dirty="0">
                <a:solidFill>
                  <a:srgbClr val="E0D6DE"/>
                </a:solidFill>
                <a:latin typeface="Verdana"/>
                <a:cs typeface="Verdana"/>
              </a:rPr>
              <a:t>music</a:t>
            </a:r>
            <a:r>
              <a:rPr sz="1400" spc="-140" dirty="0">
                <a:solidFill>
                  <a:srgbClr val="E0D6DE"/>
                </a:solidFill>
                <a:latin typeface="Verdana"/>
                <a:cs typeface="Verdana"/>
              </a:rPr>
              <a:t> </a:t>
            </a:r>
            <a:r>
              <a:rPr sz="1400" spc="-10" dirty="0">
                <a:solidFill>
                  <a:srgbClr val="E0D6DE"/>
                </a:solidFill>
                <a:latin typeface="Verdana"/>
                <a:cs typeface="Verdana"/>
              </a:rPr>
              <a:t>genres.</a:t>
            </a:r>
            <a:endParaRPr sz="1400" dirty="0">
              <a:latin typeface="Verdana"/>
              <a:cs typeface="Verdana"/>
            </a:endParaRPr>
          </a:p>
          <a:p>
            <a:pPr lvl="1">
              <a:lnSpc>
                <a:spcPct val="100000"/>
              </a:lnSpc>
              <a:spcBef>
                <a:spcPts val="45"/>
              </a:spcBef>
              <a:buClr>
                <a:srgbClr val="E0D6DE"/>
              </a:buClr>
              <a:buFont typeface="Verdana"/>
              <a:buChar char="·"/>
            </a:pPr>
            <a:endParaRPr dirty="0">
              <a:latin typeface="Verdana"/>
              <a:cs typeface="Verdana"/>
            </a:endParaRPr>
          </a:p>
          <a:p>
            <a:pPr marL="529590" lvl="1" indent="-210820">
              <a:lnSpc>
                <a:spcPct val="100000"/>
              </a:lnSpc>
              <a:buChar char="·"/>
              <a:tabLst>
                <a:tab pos="530225" algn="l"/>
              </a:tabLst>
            </a:pPr>
            <a:r>
              <a:rPr sz="1400" spc="-75" dirty="0">
                <a:solidFill>
                  <a:srgbClr val="E0D6DE"/>
                </a:solidFill>
                <a:latin typeface="Verdana"/>
                <a:cs typeface="Verdana"/>
              </a:rPr>
              <a:t>FMA</a:t>
            </a:r>
            <a:r>
              <a:rPr sz="1400" spc="-135" dirty="0">
                <a:solidFill>
                  <a:srgbClr val="E0D6DE"/>
                </a:solidFill>
                <a:latin typeface="Verdana"/>
                <a:cs typeface="Verdana"/>
              </a:rPr>
              <a:t> </a:t>
            </a:r>
            <a:r>
              <a:rPr sz="1400" spc="-95" dirty="0">
                <a:solidFill>
                  <a:srgbClr val="E0D6DE"/>
                </a:solidFill>
                <a:latin typeface="Verdana"/>
                <a:cs typeface="Verdana"/>
              </a:rPr>
              <a:t>(Free</a:t>
            </a:r>
            <a:r>
              <a:rPr sz="1400" spc="-130" dirty="0">
                <a:solidFill>
                  <a:srgbClr val="E0D6DE"/>
                </a:solidFill>
                <a:latin typeface="Verdana"/>
                <a:cs typeface="Verdana"/>
              </a:rPr>
              <a:t> </a:t>
            </a:r>
            <a:r>
              <a:rPr sz="1400" spc="-45" dirty="0">
                <a:solidFill>
                  <a:srgbClr val="E0D6DE"/>
                </a:solidFill>
                <a:latin typeface="Verdana"/>
                <a:cs typeface="Verdana"/>
              </a:rPr>
              <a:t>Music</a:t>
            </a:r>
            <a:r>
              <a:rPr sz="1400" spc="-130" dirty="0">
                <a:solidFill>
                  <a:srgbClr val="E0D6DE"/>
                </a:solidFill>
                <a:latin typeface="Verdana"/>
                <a:cs typeface="Verdana"/>
              </a:rPr>
              <a:t> </a:t>
            </a:r>
            <a:r>
              <a:rPr sz="1400" spc="-80" dirty="0">
                <a:solidFill>
                  <a:srgbClr val="E0D6DE"/>
                </a:solidFill>
                <a:latin typeface="Verdana"/>
                <a:cs typeface="Verdana"/>
              </a:rPr>
              <a:t>Archive)</a:t>
            </a:r>
            <a:r>
              <a:rPr sz="1400" spc="-130" dirty="0">
                <a:solidFill>
                  <a:srgbClr val="E0D6DE"/>
                </a:solidFill>
                <a:latin typeface="Verdana"/>
                <a:cs typeface="Verdana"/>
              </a:rPr>
              <a:t> </a:t>
            </a:r>
            <a:r>
              <a:rPr sz="1400" spc="-245" dirty="0">
                <a:solidFill>
                  <a:srgbClr val="E0D6DE"/>
                </a:solidFill>
                <a:latin typeface="Verdana"/>
                <a:cs typeface="Verdana"/>
              </a:rPr>
              <a:t>:</a:t>
            </a:r>
            <a:r>
              <a:rPr sz="1400" spc="-130" dirty="0">
                <a:solidFill>
                  <a:srgbClr val="E0D6DE"/>
                </a:solidFill>
                <a:latin typeface="Verdana"/>
                <a:cs typeface="Verdana"/>
              </a:rPr>
              <a:t> </a:t>
            </a:r>
            <a:r>
              <a:rPr sz="1400" spc="-60" dirty="0">
                <a:solidFill>
                  <a:srgbClr val="E0D6DE"/>
                </a:solidFill>
                <a:latin typeface="Verdana"/>
                <a:cs typeface="Verdana"/>
              </a:rPr>
              <a:t>Open-</a:t>
            </a:r>
            <a:r>
              <a:rPr sz="1400" spc="-55" dirty="0">
                <a:solidFill>
                  <a:srgbClr val="E0D6DE"/>
                </a:solidFill>
                <a:latin typeface="Verdana"/>
                <a:cs typeface="Verdana"/>
              </a:rPr>
              <a:t>licensed</a:t>
            </a:r>
            <a:r>
              <a:rPr sz="1400" spc="-130" dirty="0">
                <a:solidFill>
                  <a:srgbClr val="E0D6DE"/>
                </a:solidFill>
                <a:latin typeface="Verdana"/>
                <a:cs typeface="Verdana"/>
              </a:rPr>
              <a:t> </a:t>
            </a:r>
            <a:r>
              <a:rPr sz="1400" spc="-45" dirty="0">
                <a:solidFill>
                  <a:srgbClr val="E0D6DE"/>
                </a:solidFill>
                <a:latin typeface="Verdana"/>
                <a:cs typeface="Verdana"/>
              </a:rPr>
              <a:t>music</a:t>
            </a:r>
            <a:r>
              <a:rPr sz="1400" spc="-130" dirty="0">
                <a:solidFill>
                  <a:srgbClr val="E0D6DE"/>
                </a:solidFill>
                <a:latin typeface="Verdana"/>
                <a:cs typeface="Verdana"/>
              </a:rPr>
              <a:t> </a:t>
            </a:r>
            <a:r>
              <a:rPr sz="1400" spc="-10" dirty="0">
                <a:solidFill>
                  <a:srgbClr val="E0D6DE"/>
                </a:solidFill>
                <a:latin typeface="Verdana"/>
                <a:cs typeface="Verdana"/>
              </a:rPr>
              <a:t>tracks.</a:t>
            </a:r>
            <a:endParaRPr sz="1400" dirty="0">
              <a:latin typeface="Verdana"/>
              <a:cs typeface="Verdana"/>
            </a:endParaRPr>
          </a:p>
          <a:p>
            <a:pPr lvl="1">
              <a:lnSpc>
                <a:spcPct val="100000"/>
              </a:lnSpc>
              <a:spcBef>
                <a:spcPts val="50"/>
              </a:spcBef>
              <a:buClr>
                <a:srgbClr val="E0D6DE"/>
              </a:buClr>
              <a:buFont typeface="Verdana"/>
              <a:buChar char="·"/>
            </a:pPr>
            <a:endParaRPr sz="2400" dirty="0">
              <a:latin typeface="Verdana"/>
              <a:cs typeface="Verdana"/>
            </a:endParaRPr>
          </a:p>
          <a:p>
            <a:pPr marL="529590" lvl="1" indent="-210820">
              <a:lnSpc>
                <a:spcPct val="100000"/>
              </a:lnSpc>
              <a:buChar char="·"/>
              <a:tabLst>
                <a:tab pos="530225" algn="l"/>
              </a:tabLst>
            </a:pPr>
            <a:r>
              <a:rPr sz="1400" spc="-20" dirty="0">
                <a:solidFill>
                  <a:srgbClr val="E0D6DE"/>
                </a:solidFill>
                <a:latin typeface="Verdana"/>
                <a:cs typeface="Verdana"/>
              </a:rPr>
              <a:t>Million</a:t>
            </a:r>
            <a:r>
              <a:rPr sz="1400" spc="-130" dirty="0">
                <a:solidFill>
                  <a:srgbClr val="E0D6DE"/>
                </a:solidFill>
                <a:latin typeface="Verdana"/>
                <a:cs typeface="Verdana"/>
              </a:rPr>
              <a:t> </a:t>
            </a:r>
            <a:r>
              <a:rPr sz="1400" spc="-70" dirty="0">
                <a:solidFill>
                  <a:srgbClr val="E0D6DE"/>
                </a:solidFill>
                <a:latin typeface="Verdana"/>
                <a:cs typeface="Verdana"/>
              </a:rPr>
              <a:t>Song</a:t>
            </a:r>
            <a:r>
              <a:rPr sz="1400" spc="-130" dirty="0">
                <a:solidFill>
                  <a:srgbClr val="E0D6DE"/>
                </a:solidFill>
                <a:latin typeface="Verdana"/>
                <a:cs typeface="Verdana"/>
              </a:rPr>
              <a:t> </a:t>
            </a:r>
            <a:r>
              <a:rPr sz="1400" spc="-80" dirty="0">
                <a:solidFill>
                  <a:srgbClr val="E0D6DE"/>
                </a:solidFill>
                <a:latin typeface="Verdana"/>
                <a:cs typeface="Verdana"/>
              </a:rPr>
              <a:t>Dataset</a:t>
            </a:r>
            <a:r>
              <a:rPr sz="1400" spc="-130" dirty="0">
                <a:solidFill>
                  <a:srgbClr val="E0D6DE"/>
                </a:solidFill>
                <a:latin typeface="Verdana"/>
                <a:cs typeface="Verdana"/>
              </a:rPr>
              <a:t> (MSD)</a:t>
            </a:r>
            <a:r>
              <a:rPr sz="1400" spc="-125" dirty="0">
                <a:solidFill>
                  <a:srgbClr val="E0D6DE"/>
                </a:solidFill>
                <a:latin typeface="Verdana"/>
                <a:cs typeface="Verdana"/>
              </a:rPr>
              <a:t> </a:t>
            </a:r>
            <a:r>
              <a:rPr sz="1400" spc="-245" dirty="0">
                <a:solidFill>
                  <a:srgbClr val="E0D6DE"/>
                </a:solidFill>
                <a:latin typeface="Verdana"/>
                <a:cs typeface="Verdana"/>
              </a:rPr>
              <a:t>:</a:t>
            </a:r>
            <a:r>
              <a:rPr sz="1400" spc="-130" dirty="0">
                <a:solidFill>
                  <a:srgbClr val="E0D6DE"/>
                </a:solidFill>
                <a:latin typeface="Verdana"/>
                <a:cs typeface="Verdana"/>
              </a:rPr>
              <a:t> </a:t>
            </a:r>
            <a:r>
              <a:rPr sz="1400" spc="-70" dirty="0">
                <a:solidFill>
                  <a:srgbClr val="E0D6DE"/>
                </a:solidFill>
                <a:latin typeface="Verdana"/>
                <a:cs typeface="Verdana"/>
              </a:rPr>
              <a:t>Large-</a:t>
            </a:r>
            <a:r>
              <a:rPr sz="1400" spc="-65" dirty="0">
                <a:solidFill>
                  <a:srgbClr val="E0D6DE"/>
                </a:solidFill>
                <a:latin typeface="Verdana"/>
                <a:cs typeface="Verdana"/>
              </a:rPr>
              <a:t>scale</a:t>
            </a:r>
            <a:r>
              <a:rPr sz="1400" spc="-130" dirty="0">
                <a:solidFill>
                  <a:srgbClr val="E0D6DE"/>
                </a:solidFill>
                <a:latin typeface="Verdana"/>
                <a:cs typeface="Verdana"/>
              </a:rPr>
              <a:t> </a:t>
            </a:r>
            <a:r>
              <a:rPr sz="1400" spc="-70" dirty="0">
                <a:solidFill>
                  <a:srgbClr val="E0D6DE"/>
                </a:solidFill>
                <a:latin typeface="Verdana"/>
                <a:cs typeface="Verdana"/>
              </a:rPr>
              <a:t>metadata</a:t>
            </a:r>
            <a:r>
              <a:rPr sz="1400" spc="-125" dirty="0">
                <a:solidFill>
                  <a:srgbClr val="E0D6DE"/>
                </a:solidFill>
                <a:latin typeface="Verdana"/>
                <a:cs typeface="Verdana"/>
              </a:rPr>
              <a:t> </a:t>
            </a:r>
            <a:r>
              <a:rPr sz="1400" spc="-40" dirty="0">
                <a:solidFill>
                  <a:srgbClr val="E0D6DE"/>
                </a:solidFill>
                <a:latin typeface="Verdana"/>
                <a:cs typeface="Verdana"/>
              </a:rPr>
              <a:t>and</a:t>
            </a:r>
            <a:r>
              <a:rPr sz="1400" spc="-130" dirty="0">
                <a:solidFill>
                  <a:srgbClr val="E0D6DE"/>
                </a:solidFill>
                <a:latin typeface="Verdana"/>
                <a:cs typeface="Verdana"/>
              </a:rPr>
              <a:t> </a:t>
            </a:r>
            <a:r>
              <a:rPr sz="1400" spc="-30" dirty="0">
                <a:solidFill>
                  <a:srgbClr val="E0D6DE"/>
                </a:solidFill>
                <a:latin typeface="Verdana"/>
                <a:cs typeface="Verdana"/>
              </a:rPr>
              <a:t>audio</a:t>
            </a:r>
            <a:r>
              <a:rPr sz="1400" spc="-130" dirty="0">
                <a:solidFill>
                  <a:srgbClr val="E0D6DE"/>
                </a:solidFill>
                <a:latin typeface="Verdana"/>
                <a:cs typeface="Verdana"/>
              </a:rPr>
              <a:t> </a:t>
            </a:r>
            <a:r>
              <a:rPr sz="1400" spc="-10" dirty="0">
                <a:solidFill>
                  <a:srgbClr val="E0D6DE"/>
                </a:solidFill>
                <a:latin typeface="Verdana"/>
                <a:cs typeface="Verdana"/>
              </a:rPr>
              <a:t>features.</a:t>
            </a:r>
            <a:endParaRPr sz="1400" dirty="0">
              <a:latin typeface="Verdana"/>
              <a:cs typeface="Verdana"/>
            </a:endParaRPr>
          </a:p>
          <a:p>
            <a:pPr lvl="1">
              <a:lnSpc>
                <a:spcPct val="100000"/>
              </a:lnSpc>
              <a:spcBef>
                <a:spcPts val="50"/>
              </a:spcBef>
              <a:buClr>
                <a:srgbClr val="E0D6DE"/>
              </a:buClr>
              <a:buFont typeface="Verdana"/>
              <a:buChar char="·"/>
            </a:pPr>
            <a:endParaRPr dirty="0">
              <a:latin typeface="Verdana"/>
              <a:cs typeface="Verdana"/>
            </a:endParaRPr>
          </a:p>
          <a:p>
            <a:pPr marL="51435">
              <a:lnSpc>
                <a:spcPct val="100000"/>
              </a:lnSpc>
            </a:pPr>
            <a:r>
              <a:rPr sz="1400" spc="-80" dirty="0">
                <a:solidFill>
                  <a:srgbClr val="E0D6DE"/>
                </a:solidFill>
                <a:latin typeface="Arial Black"/>
                <a:cs typeface="Arial Black"/>
              </a:rPr>
              <a:t>File</a:t>
            </a:r>
            <a:r>
              <a:rPr sz="1400" spc="-95" dirty="0">
                <a:solidFill>
                  <a:srgbClr val="E0D6DE"/>
                </a:solidFill>
                <a:latin typeface="Arial Black"/>
                <a:cs typeface="Arial Black"/>
              </a:rPr>
              <a:t> </a:t>
            </a:r>
            <a:r>
              <a:rPr sz="1400" spc="-75" dirty="0">
                <a:solidFill>
                  <a:srgbClr val="E0D6DE"/>
                </a:solidFill>
                <a:latin typeface="Arial Black"/>
                <a:cs typeface="Arial Black"/>
              </a:rPr>
              <a:t>Handling</a:t>
            </a:r>
            <a:r>
              <a:rPr sz="1400" spc="-95" dirty="0">
                <a:solidFill>
                  <a:srgbClr val="E0D6DE"/>
                </a:solidFill>
                <a:latin typeface="Arial Black"/>
                <a:cs typeface="Arial Black"/>
              </a:rPr>
              <a:t> </a:t>
            </a:r>
            <a:r>
              <a:rPr sz="1400" spc="-10" dirty="0">
                <a:solidFill>
                  <a:srgbClr val="E0D6DE"/>
                </a:solidFill>
                <a:latin typeface="Arial Black"/>
                <a:cs typeface="Arial Black"/>
              </a:rPr>
              <a:t>Libraries:</a:t>
            </a:r>
            <a:endParaRPr sz="1400" dirty="0">
              <a:latin typeface="Arial Black"/>
              <a:cs typeface="Arial Black"/>
            </a:endParaRPr>
          </a:p>
          <a:p>
            <a:pPr>
              <a:lnSpc>
                <a:spcPct val="100000"/>
              </a:lnSpc>
              <a:spcBef>
                <a:spcPts val="10"/>
              </a:spcBef>
            </a:pPr>
            <a:endParaRPr sz="1600" dirty="0">
              <a:latin typeface="Arial Black"/>
              <a:cs typeface="Arial Black"/>
            </a:endParaRPr>
          </a:p>
          <a:p>
            <a:pPr marL="529590" lvl="1" indent="-210820">
              <a:lnSpc>
                <a:spcPct val="100000"/>
              </a:lnSpc>
              <a:buChar char="·"/>
              <a:tabLst>
                <a:tab pos="530225" algn="l"/>
              </a:tabLst>
            </a:pPr>
            <a:r>
              <a:rPr sz="1400" spc="-105" dirty="0">
                <a:solidFill>
                  <a:srgbClr val="E0D6DE"/>
                </a:solidFill>
                <a:latin typeface="Verdana"/>
                <a:cs typeface="Verdana"/>
              </a:rPr>
              <a:t>OS</a:t>
            </a:r>
            <a:r>
              <a:rPr sz="1400" spc="-145" dirty="0">
                <a:solidFill>
                  <a:srgbClr val="E0D6DE"/>
                </a:solidFill>
                <a:latin typeface="Verdana"/>
                <a:cs typeface="Verdana"/>
              </a:rPr>
              <a:t> </a:t>
            </a:r>
            <a:r>
              <a:rPr sz="1400" spc="-30" dirty="0">
                <a:solidFill>
                  <a:srgbClr val="E0D6DE"/>
                </a:solidFill>
                <a:latin typeface="Verdana"/>
                <a:cs typeface="Verdana"/>
              </a:rPr>
              <a:t>Module</a:t>
            </a:r>
            <a:r>
              <a:rPr sz="1400" spc="-140" dirty="0">
                <a:solidFill>
                  <a:srgbClr val="E0D6DE"/>
                </a:solidFill>
                <a:latin typeface="Verdana"/>
                <a:cs typeface="Verdana"/>
              </a:rPr>
              <a:t> </a:t>
            </a:r>
            <a:r>
              <a:rPr sz="1400" spc="-85" dirty="0">
                <a:solidFill>
                  <a:srgbClr val="E0D6DE"/>
                </a:solidFill>
                <a:latin typeface="Verdana"/>
                <a:cs typeface="Verdana"/>
              </a:rPr>
              <a:t>(Python):</a:t>
            </a:r>
            <a:r>
              <a:rPr sz="1400" spc="-145" dirty="0">
                <a:solidFill>
                  <a:srgbClr val="E0D6DE"/>
                </a:solidFill>
                <a:latin typeface="Verdana"/>
                <a:cs typeface="Verdana"/>
              </a:rPr>
              <a:t> </a:t>
            </a:r>
            <a:r>
              <a:rPr sz="1400" spc="-45" dirty="0">
                <a:solidFill>
                  <a:srgbClr val="E0D6DE"/>
                </a:solidFill>
                <a:latin typeface="Verdana"/>
                <a:cs typeface="Verdana"/>
              </a:rPr>
              <a:t>For</a:t>
            </a:r>
            <a:r>
              <a:rPr sz="1400" spc="-140" dirty="0">
                <a:solidFill>
                  <a:srgbClr val="E0D6DE"/>
                </a:solidFill>
                <a:latin typeface="Verdana"/>
                <a:cs typeface="Verdana"/>
              </a:rPr>
              <a:t> </a:t>
            </a:r>
            <a:r>
              <a:rPr sz="1400" spc="-25" dirty="0">
                <a:solidFill>
                  <a:srgbClr val="E0D6DE"/>
                </a:solidFill>
                <a:latin typeface="Verdana"/>
                <a:cs typeface="Verdana"/>
              </a:rPr>
              <a:t>local</a:t>
            </a:r>
            <a:r>
              <a:rPr sz="1400" spc="-145" dirty="0">
                <a:solidFill>
                  <a:srgbClr val="E0D6DE"/>
                </a:solidFill>
                <a:latin typeface="Verdana"/>
                <a:cs typeface="Verdana"/>
              </a:rPr>
              <a:t> </a:t>
            </a:r>
            <a:r>
              <a:rPr sz="1400" spc="-30" dirty="0">
                <a:solidFill>
                  <a:srgbClr val="E0D6DE"/>
                </a:solidFill>
                <a:latin typeface="Verdana"/>
                <a:cs typeface="Verdana"/>
              </a:rPr>
              <a:t>file</a:t>
            </a:r>
            <a:r>
              <a:rPr sz="1400" spc="-140" dirty="0">
                <a:solidFill>
                  <a:srgbClr val="E0D6DE"/>
                </a:solidFill>
                <a:latin typeface="Verdana"/>
                <a:cs typeface="Verdana"/>
              </a:rPr>
              <a:t> </a:t>
            </a:r>
            <a:r>
              <a:rPr sz="1400" spc="-10" dirty="0">
                <a:solidFill>
                  <a:srgbClr val="E0D6DE"/>
                </a:solidFill>
                <a:latin typeface="Verdana"/>
                <a:cs typeface="Verdana"/>
              </a:rPr>
              <a:t>management.</a:t>
            </a:r>
            <a:endParaRPr sz="1400" dirty="0">
              <a:latin typeface="Verdana"/>
              <a:cs typeface="Verdana"/>
            </a:endParaRPr>
          </a:p>
          <a:p>
            <a:pPr lvl="1">
              <a:lnSpc>
                <a:spcPct val="100000"/>
              </a:lnSpc>
              <a:spcBef>
                <a:spcPts val="50"/>
              </a:spcBef>
              <a:buClr>
                <a:srgbClr val="E0D6DE"/>
              </a:buClr>
              <a:buFont typeface="Verdana"/>
              <a:buChar char="·"/>
            </a:pPr>
            <a:endParaRPr dirty="0">
              <a:latin typeface="Verdana"/>
              <a:cs typeface="Verdana"/>
            </a:endParaRPr>
          </a:p>
          <a:p>
            <a:pPr marL="529590" lvl="1" indent="-210820">
              <a:lnSpc>
                <a:spcPct val="100000"/>
              </a:lnSpc>
              <a:buChar char="·"/>
              <a:tabLst>
                <a:tab pos="530225" algn="l"/>
              </a:tabLst>
            </a:pPr>
            <a:r>
              <a:rPr sz="1400" spc="-80" dirty="0">
                <a:solidFill>
                  <a:srgbClr val="E0D6DE"/>
                </a:solidFill>
                <a:latin typeface="Verdana"/>
                <a:cs typeface="Verdana"/>
              </a:rPr>
              <a:t>PyDub:</a:t>
            </a:r>
            <a:r>
              <a:rPr sz="1400" spc="-150" dirty="0">
                <a:solidFill>
                  <a:srgbClr val="E0D6DE"/>
                </a:solidFill>
                <a:latin typeface="Verdana"/>
                <a:cs typeface="Verdana"/>
              </a:rPr>
              <a:t> </a:t>
            </a:r>
            <a:r>
              <a:rPr sz="1400" spc="-45" dirty="0">
                <a:solidFill>
                  <a:srgbClr val="E0D6DE"/>
                </a:solidFill>
                <a:latin typeface="Verdana"/>
                <a:cs typeface="Verdana"/>
              </a:rPr>
              <a:t>For</a:t>
            </a:r>
            <a:r>
              <a:rPr sz="1400" spc="-150" dirty="0">
                <a:solidFill>
                  <a:srgbClr val="E0D6DE"/>
                </a:solidFill>
                <a:latin typeface="Verdana"/>
                <a:cs typeface="Verdana"/>
              </a:rPr>
              <a:t> </a:t>
            </a:r>
            <a:r>
              <a:rPr sz="1400" spc="-30" dirty="0">
                <a:solidFill>
                  <a:srgbClr val="E0D6DE"/>
                </a:solidFill>
                <a:latin typeface="Verdana"/>
                <a:cs typeface="Verdana"/>
              </a:rPr>
              <a:t>audio</a:t>
            </a:r>
            <a:r>
              <a:rPr sz="1400" spc="-145" dirty="0">
                <a:solidFill>
                  <a:srgbClr val="E0D6DE"/>
                </a:solidFill>
                <a:latin typeface="Verdana"/>
                <a:cs typeface="Verdana"/>
              </a:rPr>
              <a:t> </a:t>
            </a:r>
            <a:r>
              <a:rPr sz="1400" spc="-55" dirty="0">
                <a:solidFill>
                  <a:srgbClr val="E0D6DE"/>
                </a:solidFill>
                <a:latin typeface="Verdana"/>
                <a:cs typeface="Verdana"/>
              </a:rPr>
              <a:t>format</a:t>
            </a:r>
            <a:r>
              <a:rPr sz="1400" spc="-150" dirty="0">
                <a:solidFill>
                  <a:srgbClr val="E0D6DE"/>
                </a:solidFill>
                <a:latin typeface="Verdana"/>
                <a:cs typeface="Verdana"/>
              </a:rPr>
              <a:t> </a:t>
            </a:r>
            <a:r>
              <a:rPr sz="1400" spc="-45" dirty="0">
                <a:solidFill>
                  <a:srgbClr val="E0D6DE"/>
                </a:solidFill>
                <a:latin typeface="Verdana"/>
                <a:cs typeface="Verdana"/>
              </a:rPr>
              <a:t>conversion</a:t>
            </a:r>
            <a:r>
              <a:rPr sz="1400" spc="-150" dirty="0">
                <a:solidFill>
                  <a:srgbClr val="E0D6DE"/>
                </a:solidFill>
                <a:latin typeface="Verdana"/>
                <a:cs typeface="Verdana"/>
              </a:rPr>
              <a:t> </a:t>
            </a:r>
            <a:r>
              <a:rPr sz="1400" spc="-40" dirty="0">
                <a:solidFill>
                  <a:srgbClr val="E0D6DE"/>
                </a:solidFill>
                <a:latin typeface="Verdana"/>
                <a:cs typeface="Verdana"/>
              </a:rPr>
              <a:t>and</a:t>
            </a:r>
            <a:r>
              <a:rPr sz="1400" spc="-145" dirty="0">
                <a:solidFill>
                  <a:srgbClr val="E0D6DE"/>
                </a:solidFill>
                <a:latin typeface="Verdana"/>
                <a:cs typeface="Verdana"/>
              </a:rPr>
              <a:t> </a:t>
            </a:r>
            <a:r>
              <a:rPr sz="1400" spc="-10" dirty="0">
                <a:solidFill>
                  <a:srgbClr val="E0D6DE"/>
                </a:solidFill>
                <a:latin typeface="Verdana"/>
                <a:cs typeface="Verdana"/>
              </a:rPr>
              <a:t>manipulation.</a:t>
            </a:r>
            <a:endParaRPr sz="1400" dirty="0">
              <a:latin typeface="Verdana"/>
              <a:cs typeface="Verdana"/>
            </a:endParaRPr>
          </a:p>
          <a:p>
            <a:pPr lvl="1">
              <a:lnSpc>
                <a:spcPct val="100000"/>
              </a:lnSpc>
              <a:spcBef>
                <a:spcPts val="50"/>
              </a:spcBef>
              <a:buClr>
                <a:srgbClr val="E0D6DE"/>
              </a:buClr>
              <a:buFont typeface="Verdana"/>
              <a:buChar char="·"/>
            </a:pPr>
            <a:endParaRPr dirty="0">
              <a:latin typeface="Verdana"/>
              <a:cs typeface="Verdana"/>
            </a:endParaRPr>
          </a:p>
          <a:p>
            <a:pPr marL="529590" lvl="1" indent="-210820">
              <a:lnSpc>
                <a:spcPct val="100000"/>
              </a:lnSpc>
              <a:buChar char="·"/>
              <a:tabLst>
                <a:tab pos="530225" algn="l"/>
              </a:tabLst>
            </a:pPr>
            <a:r>
              <a:rPr sz="1400" spc="-90" dirty="0">
                <a:solidFill>
                  <a:srgbClr val="E0D6DE"/>
                </a:solidFill>
                <a:latin typeface="Verdana"/>
                <a:cs typeface="Verdana"/>
              </a:rPr>
              <a:t>FFmpeg:</a:t>
            </a:r>
            <a:r>
              <a:rPr sz="1400" spc="-125" dirty="0">
                <a:solidFill>
                  <a:srgbClr val="E0D6DE"/>
                </a:solidFill>
                <a:latin typeface="Verdana"/>
                <a:cs typeface="Verdana"/>
              </a:rPr>
              <a:t> </a:t>
            </a:r>
            <a:r>
              <a:rPr sz="1400" spc="-65" dirty="0">
                <a:solidFill>
                  <a:srgbClr val="E0D6DE"/>
                </a:solidFill>
                <a:latin typeface="Verdana"/>
                <a:cs typeface="Verdana"/>
              </a:rPr>
              <a:t>Command-</a:t>
            </a:r>
            <a:r>
              <a:rPr sz="1400" spc="-45" dirty="0">
                <a:solidFill>
                  <a:srgbClr val="E0D6DE"/>
                </a:solidFill>
                <a:latin typeface="Verdana"/>
                <a:cs typeface="Verdana"/>
              </a:rPr>
              <a:t>line</a:t>
            </a:r>
            <a:r>
              <a:rPr sz="1400" spc="-125" dirty="0">
                <a:solidFill>
                  <a:srgbClr val="E0D6DE"/>
                </a:solidFill>
                <a:latin typeface="Verdana"/>
                <a:cs typeface="Verdana"/>
              </a:rPr>
              <a:t> </a:t>
            </a:r>
            <a:r>
              <a:rPr sz="1400" spc="-20" dirty="0">
                <a:solidFill>
                  <a:srgbClr val="E0D6DE"/>
                </a:solidFill>
                <a:latin typeface="Verdana"/>
                <a:cs typeface="Verdana"/>
              </a:rPr>
              <a:t>tool</a:t>
            </a:r>
            <a:r>
              <a:rPr sz="1400" spc="-120" dirty="0">
                <a:solidFill>
                  <a:srgbClr val="E0D6DE"/>
                </a:solidFill>
                <a:latin typeface="Verdana"/>
                <a:cs typeface="Verdana"/>
              </a:rPr>
              <a:t> </a:t>
            </a:r>
            <a:r>
              <a:rPr sz="1400" spc="-45" dirty="0">
                <a:solidFill>
                  <a:srgbClr val="E0D6DE"/>
                </a:solidFill>
                <a:latin typeface="Verdana"/>
                <a:cs typeface="Verdana"/>
              </a:rPr>
              <a:t>for</a:t>
            </a:r>
            <a:r>
              <a:rPr sz="1400" spc="-125" dirty="0">
                <a:solidFill>
                  <a:srgbClr val="E0D6DE"/>
                </a:solidFill>
                <a:latin typeface="Verdana"/>
                <a:cs typeface="Verdana"/>
              </a:rPr>
              <a:t> </a:t>
            </a:r>
            <a:r>
              <a:rPr sz="1400" spc="-35" dirty="0">
                <a:solidFill>
                  <a:srgbClr val="E0D6DE"/>
                </a:solidFill>
                <a:latin typeface="Verdana"/>
                <a:cs typeface="Verdana"/>
              </a:rPr>
              <a:t>handling</a:t>
            </a:r>
            <a:r>
              <a:rPr sz="1400" spc="-120" dirty="0">
                <a:solidFill>
                  <a:srgbClr val="E0D6DE"/>
                </a:solidFill>
                <a:latin typeface="Verdana"/>
                <a:cs typeface="Verdana"/>
              </a:rPr>
              <a:t> </a:t>
            </a:r>
            <a:r>
              <a:rPr sz="1400" spc="-40" dirty="0">
                <a:solidFill>
                  <a:srgbClr val="E0D6DE"/>
                </a:solidFill>
                <a:latin typeface="Verdana"/>
                <a:cs typeface="Verdana"/>
              </a:rPr>
              <a:t>and</a:t>
            </a:r>
            <a:r>
              <a:rPr sz="1400" spc="-125" dirty="0">
                <a:solidFill>
                  <a:srgbClr val="E0D6DE"/>
                </a:solidFill>
                <a:latin typeface="Verdana"/>
                <a:cs typeface="Verdana"/>
              </a:rPr>
              <a:t> </a:t>
            </a:r>
            <a:r>
              <a:rPr sz="1400" spc="-55" dirty="0">
                <a:solidFill>
                  <a:srgbClr val="E0D6DE"/>
                </a:solidFill>
                <a:latin typeface="Verdana"/>
                <a:cs typeface="Verdana"/>
              </a:rPr>
              <a:t>converting</a:t>
            </a:r>
            <a:r>
              <a:rPr sz="1400" spc="-125" dirty="0">
                <a:solidFill>
                  <a:srgbClr val="E0D6DE"/>
                </a:solidFill>
                <a:latin typeface="Verdana"/>
                <a:cs typeface="Verdana"/>
              </a:rPr>
              <a:t> </a:t>
            </a:r>
            <a:r>
              <a:rPr sz="1400" spc="-40" dirty="0">
                <a:solidFill>
                  <a:srgbClr val="E0D6DE"/>
                </a:solidFill>
                <a:latin typeface="Verdana"/>
                <a:cs typeface="Verdana"/>
              </a:rPr>
              <a:t>multimedia</a:t>
            </a:r>
            <a:r>
              <a:rPr sz="1400" spc="-120" dirty="0">
                <a:solidFill>
                  <a:srgbClr val="E0D6DE"/>
                </a:solidFill>
                <a:latin typeface="Verdana"/>
                <a:cs typeface="Verdana"/>
              </a:rPr>
              <a:t> </a:t>
            </a:r>
            <a:r>
              <a:rPr sz="1400" spc="-10" dirty="0">
                <a:solidFill>
                  <a:srgbClr val="E0D6DE"/>
                </a:solidFill>
                <a:latin typeface="Verdana"/>
                <a:cs typeface="Verdana"/>
              </a:rPr>
              <a:t>files.</a:t>
            </a:r>
            <a:endParaRPr sz="1400" dirty="0">
              <a:latin typeface="Verdana"/>
              <a:cs typeface="Verdana"/>
            </a:endParaRPr>
          </a:p>
          <a:p>
            <a:pPr lvl="1">
              <a:lnSpc>
                <a:spcPct val="100000"/>
              </a:lnSpc>
              <a:spcBef>
                <a:spcPts val="50"/>
              </a:spcBef>
              <a:buClr>
                <a:srgbClr val="E0D6DE"/>
              </a:buClr>
              <a:buFont typeface="Verdana"/>
              <a:buChar char="·"/>
            </a:pPr>
            <a:endParaRPr dirty="0">
              <a:latin typeface="Verdana"/>
              <a:cs typeface="Verdana"/>
            </a:endParaRPr>
          </a:p>
          <a:p>
            <a:pPr marL="50800">
              <a:lnSpc>
                <a:spcPct val="100000"/>
              </a:lnSpc>
            </a:pPr>
            <a:r>
              <a:rPr sz="1400" spc="-110" dirty="0">
                <a:solidFill>
                  <a:srgbClr val="E0D6DE"/>
                </a:solidFill>
                <a:latin typeface="Arial Black"/>
                <a:cs typeface="Arial Black"/>
              </a:rPr>
              <a:t>Data</a:t>
            </a:r>
            <a:r>
              <a:rPr sz="1400" spc="-120" dirty="0">
                <a:solidFill>
                  <a:srgbClr val="E0D6DE"/>
                </a:solidFill>
                <a:latin typeface="Arial Black"/>
                <a:cs typeface="Arial Black"/>
              </a:rPr>
              <a:t> </a:t>
            </a:r>
            <a:r>
              <a:rPr sz="1400" spc="-25" dirty="0">
                <a:solidFill>
                  <a:srgbClr val="E0D6DE"/>
                </a:solidFill>
                <a:latin typeface="Arial Black"/>
                <a:cs typeface="Arial Black"/>
              </a:rPr>
              <a:t>Preprocessing</a:t>
            </a:r>
            <a:endParaRPr sz="1400" dirty="0">
              <a:latin typeface="Arial Black"/>
              <a:cs typeface="Arial Black"/>
            </a:endParaRPr>
          </a:p>
          <a:p>
            <a:pPr marL="281305" marR="5080" indent="76200">
              <a:lnSpc>
                <a:spcPct val="226900"/>
              </a:lnSpc>
            </a:pPr>
            <a:r>
              <a:rPr sz="1400" spc="-85" dirty="0">
                <a:solidFill>
                  <a:srgbClr val="E0D6DE"/>
                </a:solidFill>
                <a:latin typeface="Verdana"/>
                <a:cs typeface="Verdana"/>
              </a:rPr>
              <a:t>Data</a:t>
            </a:r>
            <a:r>
              <a:rPr sz="1400" spc="-135" dirty="0">
                <a:solidFill>
                  <a:srgbClr val="E0D6DE"/>
                </a:solidFill>
                <a:latin typeface="Verdana"/>
                <a:cs typeface="Verdana"/>
              </a:rPr>
              <a:t> </a:t>
            </a:r>
            <a:r>
              <a:rPr sz="1400" spc="-55" dirty="0">
                <a:solidFill>
                  <a:srgbClr val="E0D6DE"/>
                </a:solidFill>
                <a:latin typeface="Verdana"/>
                <a:cs typeface="Verdana"/>
              </a:rPr>
              <a:t>preprocessing</a:t>
            </a:r>
            <a:r>
              <a:rPr sz="1400" spc="-130" dirty="0">
                <a:solidFill>
                  <a:srgbClr val="E0D6DE"/>
                </a:solidFill>
                <a:latin typeface="Verdana"/>
                <a:cs typeface="Verdana"/>
              </a:rPr>
              <a:t> </a:t>
            </a:r>
            <a:r>
              <a:rPr sz="1400" spc="-70" dirty="0">
                <a:solidFill>
                  <a:srgbClr val="E0D6DE"/>
                </a:solidFill>
                <a:latin typeface="Verdana"/>
                <a:cs typeface="Verdana"/>
              </a:rPr>
              <a:t>ensures</a:t>
            </a:r>
            <a:r>
              <a:rPr sz="1400" spc="-135" dirty="0">
                <a:solidFill>
                  <a:srgbClr val="E0D6DE"/>
                </a:solidFill>
                <a:latin typeface="Verdana"/>
                <a:cs typeface="Verdana"/>
              </a:rPr>
              <a:t> </a:t>
            </a:r>
            <a:r>
              <a:rPr sz="1400" spc="-50" dirty="0">
                <a:solidFill>
                  <a:srgbClr val="E0D6DE"/>
                </a:solidFill>
                <a:latin typeface="Verdana"/>
                <a:cs typeface="Verdana"/>
              </a:rPr>
              <a:t>that</a:t>
            </a:r>
            <a:r>
              <a:rPr sz="1400" spc="-130" dirty="0">
                <a:solidFill>
                  <a:srgbClr val="E0D6DE"/>
                </a:solidFill>
                <a:latin typeface="Verdana"/>
                <a:cs typeface="Verdana"/>
              </a:rPr>
              <a:t> </a:t>
            </a:r>
            <a:r>
              <a:rPr sz="1400" spc="-50" dirty="0">
                <a:solidFill>
                  <a:srgbClr val="E0D6DE"/>
                </a:solidFill>
                <a:latin typeface="Verdana"/>
                <a:cs typeface="Verdana"/>
              </a:rPr>
              <a:t>the</a:t>
            </a:r>
            <a:r>
              <a:rPr sz="1400" spc="-135" dirty="0">
                <a:solidFill>
                  <a:srgbClr val="E0D6DE"/>
                </a:solidFill>
                <a:latin typeface="Verdana"/>
                <a:cs typeface="Verdana"/>
              </a:rPr>
              <a:t> </a:t>
            </a:r>
            <a:r>
              <a:rPr sz="1400" spc="-30" dirty="0">
                <a:solidFill>
                  <a:srgbClr val="E0D6DE"/>
                </a:solidFill>
                <a:latin typeface="Verdana"/>
                <a:cs typeface="Verdana"/>
              </a:rPr>
              <a:t>audio</a:t>
            </a:r>
            <a:r>
              <a:rPr sz="1400" spc="-130" dirty="0">
                <a:solidFill>
                  <a:srgbClr val="E0D6DE"/>
                </a:solidFill>
                <a:latin typeface="Verdana"/>
                <a:cs typeface="Verdana"/>
              </a:rPr>
              <a:t> </a:t>
            </a:r>
            <a:r>
              <a:rPr sz="1400" spc="-40" dirty="0">
                <a:solidFill>
                  <a:srgbClr val="E0D6DE"/>
                </a:solidFill>
                <a:latin typeface="Verdana"/>
                <a:cs typeface="Verdana"/>
              </a:rPr>
              <a:t>files</a:t>
            </a:r>
            <a:r>
              <a:rPr sz="1400" spc="-135" dirty="0">
                <a:solidFill>
                  <a:srgbClr val="E0D6DE"/>
                </a:solidFill>
                <a:latin typeface="Verdana"/>
                <a:cs typeface="Verdana"/>
              </a:rPr>
              <a:t> </a:t>
            </a:r>
            <a:r>
              <a:rPr sz="1400" spc="-75" dirty="0">
                <a:solidFill>
                  <a:srgbClr val="E0D6DE"/>
                </a:solidFill>
                <a:latin typeface="Verdana"/>
                <a:cs typeface="Verdana"/>
              </a:rPr>
              <a:t>are</a:t>
            </a:r>
            <a:r>
              <a:rPr sz="1400" spc="-130" dirty="0">
                <a:solidFill>
                  <a:srgbClr val="E0D6DE"/>
                </a:solidFill>
                <a:latin typeface="Verdana"/>
                <a:cs typeface="Verdana"/>
              </a:rPr>
              <a:t> </a:t>
            </a:r>
            <a:r>
              <a:rPr sz="1400" spc="-75" dirty="0">
                <a:solidFill>
                  <a:srgbClr val="E0D6DE"/>
                </a:solidFill>
                <a:latin typeface="Verdana"/>
                <a:cs typeface="Verdana"/>
              </a:rPr>
              <a:t>ready</a:t>
            </a:r>
            <a:r>
              <a:rPr sz="1400" spc="-135" dirty="0">
                <a:solidFill>
                  <a:srgbClr val="E0D6DE"/>
                </a:solidFill>
                <a:latin typeface="Verdana"/>
                <a:cs typeface="Verdana"/>
              </a:rPr>
              <a:t> </a:t>
            </a:r>
            <a:r>
              <a:rPr sz="1400" spc="-45" dirty="0">
                <a:solidFill>
                  <a:srgbClr val="E0D6DE"/>
                </a:solidFill>
                <a:latin typeface="Verdana"/>
                <a:cs typeface="Verdana"/>
              </a:rPr>
              <a:t>for</a:t>
            </a:r>
            <a:r>
              <a:rPr sz="1400" spc="-130" dirty="0">
                <a:solidFill>
                  <a:srgbClr val="E0D6DE"/>
                </a:solidFill>
                <a:latin typeface="Verdana"/>
                <a:cs typeface="Verdana"/>
              </a:rPr>
              <a:t> </a:t>
            </a:r>
            <a:r>
              <a:rPr sz="1400" spc="-55" dirty="0">
                <a:solidFill>
                  <a:srgbClr val="E0D6DE"/>
                </a:solidFill>
                <a:latin typeface="Verdana"/>
                <a:cs typeface="Verdana"/>
              </a:rPr>
              <a:t>analysis</a:t>
            </a:r>
            <a:r>
              <a:rPr sz="1400" spc="-135" dirty="0">
                <a:solidFill>
                  <a:srgbClr val="E0D6DE"/>
                </a:solidFill>
                <a:latin typeface="Verdana"/>
                <a:cs typeface="Verdana"/>
              </a:rPr>
              <a:t> </a:t>
            </a:r>
            <a:r>
              <a:rPr sz="1400" spc="-65" dirty="0">
                <a:solidFill>
                  <a:srgbClr val="E0D6DE"/>
                </a:solidFill>
                <a:latin typeface="Verdana"/>
                <a:cs typeface="Verdana"/>
              </a:rPr>
              <a:t>by</a:t>
            </a:r>
            <a:r>
              <a:rPr sz="1400" spc="-130" dirty="0">
                <a:solidFill>
                  <a:srgbClr val="E0D6DE"/>
                </a:solidFill>
                <a:latin typeface="Verdana"/>
                <a:cs typeface="Verdana"/>
              </a:rPr>
              <a:t> </a:t>
            </a:r>
            <a:r>
              <a:rPr sz="1400" spc="-55" dirty="0">
                <a:solidFill>
                  <a:srgbClr val="E0D6DE"/>
                </a:solidFill>
                <a:latin typeface="Verdana"/>
                <a:cs typeface="Verdana"/>
              </a:rPr>
              <a:t>converting</a:t>
            </a:r>
            <a:r>
              <a:rPr sz="1400" spc="-135" dirty="0">
                <a:solidFill>
                  <a:srgbClr val="E0D6DE"/>
                </a:solidFill>
                <a:latin typeface="Verdana"/>
                <a:cs typeface="Verdana"/>
              </a:rPr>
              <a:t> </a:t>
            </a:r>
            <a:r>
              <a:rPr sz="1400" spc="-70" dirty="0">
                <a:solidFill>
                  <a:srgbClr val="E0D6DE"/>
                </a:solidFill>
                <a:latin typeface="Verdana"/>
                <a:cs typeface="Verdana"/>
              </a:rPr>
              <a:t>formats,</a:t>
            </a:r>
            <a:r>
              <a:rPr sz="1400" spc="-130" dirty="0">
                <a:solidFill>
                  <a:srgbClr val="E0D6DE"/>
                </a:solidFill>
                <a:latin typeface="Verdana"/>
                <a:cs typeface="Verdana"/>
              </a:rPr>
              <a:t> </a:t>
            </a:r>
            <a:r>
              <a:rPr sz="1400" spc="-60" dirty="0">
                <a:solidFill>
                  <a:srgbClr val="E0D6DE"/>
                </a:solidFill>
                <a:latin typeface="Verdana"/>
                <a:cs typeface="Verdana"/>
              </a:rPr>
              <a:t>resampling,</a:t>
            </a:r>
            <a:r>
              <a:rPr sz="1400" spc="-135" dirty="0">
                <a:solidFill>
                  <a:srgbClr val="E0D6DE"/>
                </a:solidFill>
                <a:latin typeface="Verdana"/>
                <a:cs typeface="Verdana"/>
              </a:rPr>
              <a:t> </a:t>
            </a:r>
            <a:r>
              <a:rPr sz="1400" spc="-25" dirty="0">
                <a:solidFill>
                  <a:srgbClr val="E0D6DE"/>
                </a:solidFill>
                <a:latin typeface="Verdana"/>
                <a:cs typeface="Verdana"/>
              </a:rPr>
              <a:t>and </a:t>
            </a:r>
            <a:r>
              <a:rPr sz="1400" spc="-45" dirty="0">
                <a:solidFill>
                  <a:srgbClr val="E0D6DE"/>
                </a:solidFill>
                <a:latin typeface="Verdana"/>
                <a:cs typeface="Verdana"/>
              </a:rPr>
              <a:t>normalizing</a:t>
            </a:r>
            <a:r>
              <a:rPr sz="1400" spc="-75" dirty="0">
                <a:solidFill>
                  <a:srgbClr val="E0D6DE"/>
                </a:solidFill>
                <a:latin typeface="Verdana"/>
                <a:cs typeface="Verdana"/>
              </a:rPr>
              <a:t> </a:t>
            </a:r>
            <a:r>
              <a:rPr sz="1400" spc="-20" dirty="0">
                <a:solidFill>
                  <a:srgbClr val="E0D6DE"/>
                </a:solidFill>
                <a:latin typeface="Verdana"/>
                <a:cs typeface="Verdana"/>
              </a:rPr>
              <a:t>data.</a:t>
            </a:r>
            <a:endParaRPr sz="1400" dirty="0">
              <a:latin typeface="Verdana"/>
              <a:cs typeface="Verdana"/>
            </a:endParaRPr>
          </a:p>
          <a:p>
            <a:pPr>
              <a:lnSpc>
                <a:spcPct val="100000"/>
              </a:lnSpc>
              <a:spcBef>
                <a:spcPts val="5"/>
              </a:spcBef>
            </a:pPr>
            <a:endParaRPr dirty="0">
              <a:latin typeface="Verdana"/>
              <a:cs typeface="Verdana"/>
            </a:endParaRPr>
          </a:p>
          <a:p>
            <a:pPr marL="529590" lvl="1" indent="-210820">
              <a:lnSpc>
                <a:spcPct val="100000"/>
              </a:lnSpc>
              <a:buChar char="·"/>
              <a:tabLst>
                <a:tab pos="530225" algn="l"/>
              </a:tabLst>
            </a:pPr>
            <a:r>
              <a:rPr sz="1400" spc="-80" dirty="0">
                <a:solidFill>
                  <a:srgbClr val="E0D6DE"/>
                </a:solidFill>
                <a:latin typeface="Verdana"/>
                <a:cs typeface="Verdana"/>
              </a:rPr>
              <a:t>NumPy:</a:t>
            </a:r>
            <a:r>
              <a:rPr sz="1400" spc="-140" dirty="0">
                <a:solidFill>
                  <a:srgbClr val="E0D6DE"/>
                </a:solidFill>
                <a:latin typeface="Verdana"/>
                <a:cs typeface="Verdana"/>
              </a:rPr>
              <a:t> </a:t>
            </a:r>
            <a:r>
              <a:rPr sz="1400" spc="-45" dirty="0">
                <a:solidFill>
                  <a:srgbClr val="E0D6DE"/>
                </a:solidFill>
                <a:latin typeface="Verdana"/>
                <a:cs typeface="Verdana"/>
              </a:rPr>
              <a:t>For</a:t>
            </a:r>
            <a:r>
              <a:rPr sz="1400" spc="-135" dirty="0">
                <a:solidFill>
                  <a:srgbClr val="E0D6DE"/>
                </a:solidFill>
                <a:latin typeface="Verdana"/>
                <a:cs typeface="Verdana"/>
              </a:rPr>
              <a:t> </a:t>
            </a:r>
            <a:r>
              <a:rPr sz="1400" spc="-35" dirty="0">
                <a:solidFill>
                  <a:srgbClr val="E0D6DE"/>
                </a:solidFill>
                <a:latin typeface="Verdana"/>
                <a:cs typeface="Verdana"/>
              </a:rPr>
              <a:t>handling</a:t>
            </a:r>
            <a:r>
              <a:rPr sz="1400" spc="-140" dirty="0">
                <a:solidFill>
                  <a:srgbClr val="E0D6DE"/>
                </a:solidFill>
                <a:latin typeface="Verdana"/>
                <a:cs typeface="Verdana"/>
              </a:rPr>
              <a:t> </a:t>
            </a:r>
            <a:r>
              <a:rPr sz="1400" spc="-45" dirty="0">
                <a:solidFill>
                  <a:srgbClr val="E0D6DE"/>
                </a:solidFill>
                <a:latin typeface="Verdana"/>
                <a:cs typeface="Verdana"/>
              </a:rPr>
              <a:t>numerical</a:t>
            </a:r>
            <a:r>
              <a:rPr sz="1400" spc="-135" dirty="0">
                <a:solidFill>
                  <a:srgbClr val="E0D6DE"/>
                </a:solidFill>
                <a:latin typeface="Verdana"/>
                <a:cs typeface="Verdana"/>
              </a:rPr>
              <a:t> </a:t>
            </a:r>
            <a:r>
              <a:rPr sz="1400" spc="-60" dirty="0">
                <a:solidFill>
                  <a:srgbClr val="E0D6DE"/>
                </a:solidFill>
                <a:latin typeface="Verdana"/>
                <a:cs typeface="Verdana"/>
              </a:rPr>
              <a:t>data</a:t>
            </a:r>
            <a:r>
              <a:rPr sz="1400" spc="-135" dirty="0">
                <a:solidFill>
                  <a:srgbClr val="E0D6DE"/>
                </a:solidFill>
                <a:latin typeface="Verdana"/>
                <a:cs typeface="Verdana"/>
              </a:rPr>
              <a:t> </a:t>
            </a:r>
            <a:r>
              <a:rPr sz="1400" spc="-40" dirty="0">
                <a:solidFill>
                  <a:srgbClr val="E0D6DE"/>
                </a:solidFill>
                <a:latin typeface="Verdana"/>
                <a:cs typeface="Verdana"/>
              </a:rPr>
              <a:t>and</a:t>
            </a:r>
            <a:r>
              <a:rPr sz="1400" spc="-140" dirty="0">
                <a:solidFill>
                  <a:srgbClr val="E0D6DE"/>
                </a:solidFill>
                <a:latin typeface="Verdana"/>
                <a:cs typeface="Verdana"/>
              </a:rPr>
              <a:t> </a:t>
            </a:r>
            <a:r>
              <a:rPr sz="1400" spc="-10" dirty="0">
                <a:solidFill>
                  <a:srgbClr val="E0D6DE"/>
                </a:solidFill>
                <a:latin typeface="Verdana"/>
                <a:cs typeface="Verdana"/>
              </a:rPr>
              <a:t>arrays.</a:t>
            </a:r>
            <a:endParaRPr sz="1400" dirty="0">
              <a:latin typeface="Verdana"/>
              <a:cs typeface="Verdana"/>
            </a:endParaRPr>
          </a:p>
          <a:p>
            <a:pPr lvl="1">
              <a:lnSpc>
                <a:spcPct val="100000"/>
              </a:lnSpc>
              <a:spcBef>
                <a:spcPts val="45"/>
              </a:spcBef>
              <a:buClr>
                <a:srgbClr val="E0D6DE"/>
              </a:buClr>
              <a:buFont typeface="Verdana"/>
              <a:buChar char="·"/>
            </a:pPr>
            <a:endParaRPr dirty="0">
              <a:latin typeface="Verdana"/>
              <a:cs typeface="Verdana"/>
            </a:endParaRPr>
          </a:p>
          <a:p>
            <a:pPr marL="529590" lvl="1" indent="-210820">
              <a:lnSpc>
                <a:spcPct val="100000"/>
              </a:lnSpc>
              <a:spcBef>
                <a:spcPts val="5"/>
              </a:spcBef>
              <a:buChar char="·"/>
              <a:tabLst>
                <a:tab pos="530225" algn="l"/>
              </a:tabLst>
            </a:pPr>
            <a:r>
              <a:rPr sz="1400" spc="-85" dirty="0">
                <a:solidFill>
                  <a:srgbClr val="E0D6DE"/>
                </a:solidFill>
                <a:latin typeface="Verdana"/>
                <a:cs typeface="Verdana"/>
              </a:rPr>
              <a:t>SciPy:</a:t>
            </a:r>
            <a:r>
              <a:rPr sz="1400" spc="-135" dirty="0">
                <a:solidFill>
                  <a:srgbClr val="E0D6DE"/>
                </a:solidFill>
                <a:latin typeface="Verdana"/>
                <a:cs typeface="Verdana"/>
              </a:rPr>
              <a:t> </a:t>
            </a:r>
            <a:r>
              <a:rPr sz="1400" spc="-45" dirty="0">
                <a:solidFill>
                  <a:srgbClr val="E0D6DE"/>
                </a:solidFill>
                <a:latin typeface="Verdana"/>
                <a:cs typeface="Verdana"/>
              </a:rPr>
              <a:t>For</a:t>
            </a:r>
            <a:r>
              <a:rPr sz="1400" spc="-135" dirty="0">
                <a:solidFill>
                  <a:srgbClr val="E0D6DE"/>
                </a:solidFill>
                <a:latin typeface="Verdana"/>
                <a:cs typeface="Verdana"/>
              </a:rPr>
              <a:t> </a:t>
            </a:r>
            <a:r>
              <a:rPr sz="1400" spc="-45" dirty="0">
                <a:solidFill>
                  <a:srgbClr val="E0D6DE"/>
                </a:solidFill>
                <a:latin typeface="Verdana"/>
                <a:cs typeface="Verdana"/>
              </a:rPr>
              <a:t>signal</a:t>
            </a:r>
            <a:r>
              <a:rPr sz="1400" spc="-135" dirty="0">
                <a:solidFill>
                  <a:srgbClr val="E0D6DE"/>
                </a:solidFill>
                <a:latin typeface="Verdana"/>
                <a:cs typeface="Verdana"/>
              </a:rPr>
              <a:t> </a:t>
            </a:r>
            <a:r>
              <a:rPr sz="1400" spc="-55" dirty="0">
                <a:solidFill>
                  <a:srgbClr val="E0D6DE"/>
                </a:solidFill>
                <a:latin typeface="Verdana"/>
                <a:cs typeface="Verdana"/>
              </a:rPr>
              <a:t>processing</a:t>
            </a:r>
            <a:r>
              <a:rPr sz="1400" spc="-135" dirty="0">
                <a:solidFill>
                  <a:srgbClr val="E0D6DE"/>
                </a:solidFill>
                <a:latin typeface="Verdana"/>
                <a:cs typeface="Verdana"/>
              </a:rPr>
              <a:t> </a:t>
            </a:r>
            <a:r>
              <a:rPr sz="1400" spc="-10" dirty="0">
                <a:solidFill>
                  <a:srgbClr val="E0D6DE"/>
                </a:solidFill>
                <a:latin typeface="Verdana"/>
                <a:cs typeface="Verdana"/>
              </a:rPr>
              <a:t>operations.</a:t>
            </a:r>
            <a:endParaRPr sz="14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xmlns="" id="{F8A7072A-B23D-706C-BF0E-124C15245979}"/>
              </a:ext>
            </a:extLst>
          </p:cNvPr>
          <p:cNvSpPr/>
          <p:nvPr/>
        </p:nvSpPr>
        <p:spPr>
          <a:xfrm>
            <a:off x="0" y="0"/>
            <a:ext cx="11430000" cy="10172699"/>
          </a:xfrm>
          <a:custGeom>
            <a:avLst/>
            <a:gdLst/>
            <a:ahLst/>
            <a:cxnLst/>
            <a:rect l="l" t="t" r="r" b="b"/>
            <a:pathLst>
              <a:path w="11430000" h="10115550">
                <a:moveTo>
                  <a:pt x="11430000" y="0"/>
                </a:moveTo>
                <a:lnTo>
                  <a:pt x="0" y="0"/>
                </a:lnTo>
                <a:lnTo>
                  <a:pt x="0" y="10115550"/>
                </a:lnTo>
                <a:lnTo>
                  <a:pt x="11430000" y="10115550"/>
                </a:lnTo>
                <a:lnTo>
                  <a:pt x="11430000" y="0"/>
                </a:lnTo>
                <a:close/>
              </a:path>
            </a:pathLst>
          </a:custGeom>
          <a:solidFill>
            <a:srgbClr val="07070C"/>
          </a:solidFill>
        </p:spPr>
        <p:txBody>
          <a:bodyPr wrap="square" lIns="0" tIns="0" rIns="0" bIns="0" rtlCol="0"/>
          <a:lstStyle/>
          <a:p>
            <a:endParaRPr dirty="0"/>
          </a:p>
        </p:txBody>
      </p:sp>
      <p:grpSp>
        <p:nvGrpSpPr>
          <p:cNvPr id="2" name="object 2"/>
          <p:cNvGrpSpPr/>
          <p:nvPr/>
        </p:nvGrpSpPr>
        <p:grpSpPr>
          <a:xfrm>
            <a:off x="519027" y="461984"/>
            <a:ext cx="10061427" cy="7477126"/>
            <a:chOff x="600075" y="504824"/>
            <a:chExt cx="10229850" cy="5429250"/>
          </a:xfrm>
        </p:grpSpPr>
        <p:sp>
          <p:nvSpPr>
            <p:cNvPr id="3" name="object 3"/>
            <p:cNvSpPr/>
            <p:nvPr/>
          </p:nvSpPr>
          <p:spPr>
            <a:xfrm>
              <a:off x="604837" y="509587"/>
              <a:ext cx="10220325" cy="5419725"/>
            </a:xfrm>
            <a:custGeom>
              <a:avLst/>
              <a:gdLst/>
              <a:ahLst/>
              <a:cxnLst/>
              <a:rect l="l" t="t" r="r" b="b"/>
              <a:pathLst>
                <a:path w="10220325" h="5419725">
                  <a:moveTo>
                    <a:pt x="0" y="5403057"/>
                  </a:moveTo>
                  <a:lnTo>
                    <a:pt x="0" y="16675"/>
                  </a:lnTo>
                  <a:lnTo>
                    <a:pt x="0" y="14452"/>
                  </a:lnTo>
                  <a:lnTo>
                    <a:pt x="421" y="12331"/>
                  </a:lnTo>
                  <a:lnTo>
                    <a:pt x="1270" y="10287"/>
                  </a:lnTo>
                  <a:lnTo>
                    <a:pt x="2113" y="8242"/>
                  </a:lnTo>
                  <a:lnTo>
                    <a:pt x="3318" y="6438"/>
                  </a:lnTo>
                  <a:lnTo>
                    <a:pt x="4881" y="4876"/>
                  </a:lnTo>
                  <a:lnTo>
                    <a:pt x="6443" y="3314"/>
                  </a:lnTo>
                  <a:lnTo>
                    <a:pt x="8249" y="2108"/>
                  </a:lnTo>
                  <a:lnTo>
                    <a:pt x="10289" y="1270"/>
                  </a:lnTo>
                  <a:lnTo>
                    <a:pt x="12332" y="419"/>
                  </a:lnTo>
                  <a:lnTo>
                    <a:pt x="14456" y="0"/>
                  </a:lnTo>
                  <a:lnTo>
                    <a:pt x="16668" y="0"/>
                  </a:lnTo>
                  <a:lnTo>
                    <a:pt x="10203662" y="0"/>
                  </a:lnTo>
                  <a:lnTo>
                    <a:pt x="10205872" y="0"/>
                  </a:lnTo>
                  <a:lnTo>
                    <a:pt x="10207993" y="419"/>
                  </a:lnTo>
                  <a:lnTo>
                    <a:pt x="10210038" y="1270"/>
                  </a:lnTo>
                  <a:lnTo>
                    <a:pt x="10212070" y="2108"/>
                  </a:lnTo>
                  <a:lnTo>
                    <a:pt x="10213873" y="3314"/>
                  </a:lnTo>
                  <a:lnTo>
                    <a:pt x="10220325" y="14452"/>
                  </a:lnTo>
                  <a:lnTo>
                    <a:pt x="10220325" y="16675"/>
                  </a:lnTo>
                  <a:lnTo>
                    <a:pt x="10220325" y="5403057"/>
                  </a:lnTo>
                  <a:lnTo>
                    <a:pt x="10220325" y="5405264"/>
                  </a:lnTo>
                  <a:lnTo>
                    <a:pt x="10219893" y="5407393"/>
                  </a:lnTo>
                  <a:lnTo>
                    <a:pt x="10203662" y="5419726"/>
                  </a:lnTo>
                  <a:lnTo>
                    <a:pt x="16668" y="5419726"/>
                  </a:lnTo>
                  <a:lnTo>
                    <a:pt x="4881" y="5414839"/>
                  </a:lnTo>
                  <a:lnTo>
                    <a:pt x="3318" y="5413277"/>
                  </a:lnTo>
                  <a:lnTo>
                    <a:pt x="2113" y="5411476"/>
                  </a:lnTo>
                  <a:lnTo>
                    <a:pt x="1270" y="5409431"/>
                  </a:lnTo>
                  <a:lnTo>
                    <a:pt x="421" y="5407393"/>
                  </a:lnTo>
                  <a:lnTo>
                    <a:pt x="0" y="5405264"/>
                  </a:lnTo>
                  <a:lnTo>
                    <a:pt x="0" y="5403057"/>
                  </a:lnTo>
                  <a:close/>
                </a:path>
              </a:pathLst>
            </a:custGeom>
            <a:ln w="9525">
              <a:solidFill>
                <a:srgbClr val="FFFFFF"/>
              </a:solidFill>
            </a:ln>
          </p:spPr>
          <p:txBody>
            <a:bodyPr wrap="square" lIns="0" tIns="0" rIns="0" bIns="0" rtlCol="0"/>
            <a:lstStyle/>
            <a:p>
              <a:endParaRPr/>
            </a:p>
          </p:txBody>
        </p:sp>
        <p:sp>
          <p:nvSpPr>
            <p:cNvPr id="4" name="object 4"/>
            <p:cNvSpPr/>
            <p:nvPr/>
          </p:nvSpPr>
          <p:spPr>
            <a:xfrm>
              <a:off x="609600" y="514349"/>
              <a:ext cx="10210800" cy="542925"/>
            </a:xfrm>
            <a:custGeom>
              <a:avLst/>
              <a:gdLst/>
              <a:ahLst/>
              <a:cxnLst/>
              <a:rect l="l" t="t" r="r" b="b"/>
              <a:pathLst>
                <a:path w="10210800" h="542925">
                  <a:moveTo>
                    <a:pt x="4772025" y="0"/>
                  </a:moveTo>
                  <a:lnTo>
                    <a:pt x="0" y="0"/>
                  </a:lnTo>
                  <a:lnTo>
                    <a:pt x="0" y="542925"/>
                  </a:lnTo>
                  <a:lnTo>
                    <a:pt x="4772025" y="542925"/>
                  </a:lnTo>
                  <a:lnTo>
                    <a:pt x="4772025" y="0"/>
                  </a:lnTo>
                  <a:close/>
                </a:path>
                <a:path w="10210800" h="542925">
                  <a:moveTo>
                    <a:pt x="10210787" y="12"/>
                  </a:moveTo>
                  <a:lnTo>
                    <a:pt x="4781537" y="12"/>
                  </a:lnTo>
                  <a:lnTo>
                    <a:pt x="4781537" y="542925"/>
                  </a:lnTo>
                  <a:lnTo>
                    <a:pt x="10210787" y="542925"/>
                  </a:lnTo>
                  <a:lnTo>
                    <a:pt x="10210787" y="12"/>
                  </a:lnTo>
                  <a:close/>
                </a:path>
              </a:pathLst>
            </a:custGeom>
            <a:solidFill>
              <a:srgbClr val="FFFFFF">
                <a:alpha val="3919"/>
              </a:srgbClr>
            </a:solidFill>
          </p:spPr>
          <p:txBody>
            <a:bodyPr wrap="square" lIns="0" tIns="0" rIns="0" bIns="0" rtlCol="0"/>
            <a:lstStyle/>
            <a:p>
              <a:endParaRPr dirty="0"/>
            </a:p>
          </p:txBody>
        </p:sp>
        <p:sp>
          <p:nvSpPr>
            <p:cNvPr id="5" name="object 5"/>
            <p:cNvSpPr/>
            <p:nvPr/>
          </p:nvSpPr>
          <p:spPr>
            <a:xfrm>
              <a:off x="609600" y="1057274"/>
              <a:ext cx="10210800" cy="876300"/>
            </a:xfrm>
            <a:custGeom>
              <a:avLst/>
              <a:gdLst/>
              <a:ahLst/>
              <a:cxnLst/>
              <a:rect l="l" t="t" r="r" b="b"/>
              <a:pathLst>
                <a:path w="10210800" h="876300">
                  <a:moveTo>
                    <a:pt x="4772025" y="0"/>
                  </a:moveTo>
                  <a:lnTo>
                    <a:pt x="0" y="0"/>
                  </a:lnTo>
                  <a:lnTo>
                    <a:pt x="0" y="876300"/>
                  </a:lnTo>
                  <a:lnTo>
                    <a:pt x="4772025" y="876300"/>
                  </a:lnTo>
                  <a:lnTo>
                    <a:pt x="4772025" y="0"/>
                  </a:lnTo>
                  <a:close/>
                </a:path>
                <a:path w="10210800" h="876300">
                  <a:moveTo>
                    <a:pt x="10210787" y="12"/>
                  </a:moveTo>
                  <a:lnTo>
                    <a:pt x="4781537" y="12"/>
                  </a:lnTo>
                  <a:lnTo>
                    <a:pt x="4781537" y="876300"/>
                  </a:lnTo>
                  <a:lnTo>
                    <a:pt x="10210787" y="876300"/>
                  </a:lnTo>
                  <a:lnTo>
                    <a:pt x="10210787" y="12"/>
                  </a:lnTo>
                  <a:close/>
                </a:path>
              </a:pathLst>
            </a:custGeom>
            <a:solidFill>
              <a:srgbClr val="000000">
                <a:alpha val="3919"/>
              </a:srgbClr>
            </a:solidFill>
          </p:spPr>
          <p:txBody>
            <a:bodyPr wrap="square" lIns="0" tIns="0" rIns="0" bIns="0" rtlCol="0"/>
            <a:lstStyle/>
            <a:p>
              <a:endParaRPr/>
            </a:p>
          </p:txBody>
        </p:sp>
        <p:sp>
          <p:nvSpPr>
            <p:cNvPr id="6" name="object 6"/>
            <p:cNvSpPr/>
            <p:nvPr/>
          </p:nvSpPr>
          <p:spPr>
            <a:xfrm>
              <a:off x="609600" y="1933574"/>
              <a:ext cx="10210800" cy="495300"/>
            </a:xfrm>
            <a:custGeom>
              <a:avLst/>
              <a:gdLst/>
              <a:ahLst/>
              <a:cxnLst/>
              <a:rect l="l" t="t" r="r" b="b"/>
              <a:pathLst>
                <a:path w="10210800" h="495300">
                  <a:moveTo>
                    <a:pt x="4772025" y="0"/>
                  </a:moveTo>
                  <a:lnTo>
                    <a:pt x="0" y="0"/>
                  </a:lnTo>
                  <a:lnTo>
                    <a:pt x="0" y="495300"/>
                  </a:lnTo>
                  <a:lnTo>
                    <a:pt x="4772025" y="495300"/>
                  </a:lnTo>
                  <a:lnTo>
                    <a:pt x="4772025" y="0"/>
                  </a:lnTo>
                  <a:close/>
                </a:path>
                <a:path w="10210800" h="495300">
                  <a:moveTo>
                    <a:pt x="10210787" y="12"/>
                  </a:moveTo>
                  <a:lnTo>
                    <a:pt x="4781537" y="12"/>
                  </a:lnTo>
                  <a:lnTo>
                    <a:pt x="4781537" y="495300"/>
                  </a:lnTo>
                  <a:lnTo>
                    <a:pt x="10210787" y="495300"/>
                  </a:lnTo>
                  <a:lnTo>
                    <a:pt x="10210787" y="12"/>
                  </a:lnTo>
                  <a:close/>
                </a:path>
              </a:pathLst>
            </a:custGeom>
            <a:solidFill>
              <a:srgbClr val="FFFFFF">
                <a:alpha val="3919"/>
              </a:srgbClr>
            </a:solidFill>
          </p:spPr>
          <p:txBody>
            <a:bodyPr wrap="square" lIns="0" tIns="0" rIns="0" bIns="0" rtlCol="0"/>
            <a:lstStyle/>
            <a:p>
              <a:endParaRPr/>
            </a:p>
          </p:txBody>
        </p:sp>
        <p:sp>
          <p:nvSpPr>
            <p:cNvPr id="7" name="object 7"/>
            <p:cNvSpPr/>
            <p:nvPr/>
          </p:nvSpPr>
          <p:spPr>
            <a:xfrm>
              <a:off x="609600" y="2428874"/>
              <a:ext cx="10210800" cy="504825"/>
            </a:xfrm>
            <a:custGeom>
              <a:avLst/>
              <a:gdLst/>
              <a:ahLst/>
              <a:cxnLst/>
              <a:rect l="l" t="t" r="r" b="b"/>
              <a:pathLst>
                <a:path w="10210800" h="504825">
                  <a:moveTo>
                    <a:pt x="4772025" y="0"/>
                  </a:moveTo>
                  <a:lnTo>
                    <a:pt x="0" y="0"/>
                  </a:lnTo>
                  <a:lnTo>
                    <a:pt x="0" y="504825"/>
                  </a:lnTo>
                  <a:lnTo>
                    <a:pt x="4772025" y="504825"/>
                  </a:lnTo>
                  <a:lnTo>
                    <a:pt x="4772025" y="0"/>
                  </a:lnTo>
                  <a:close/>
                </a:path>
                <a:path w="10210800" h="504825">
                  <a:moveTo>
                    <a:pt x="10210787" y="12"/>
                  </a:moveTo>
                  <a:lnTo>
                    <a:pt x="4781537" y="12"/>
                  </a:lnTo>
                  <a:lnTo>
                    <a:pt x="4781537" y="504825"/>
                  </a:lnTo>
                  <a:lnTo>
                    <a:pt x="10210787" y="504825"/>
                  </a:lnTo>
                  <a:lnTo>
                    <a:pt x="10210787" y="12"/>
                  </a:lnTo>
                  <a:close/>
                </a:path>
              </a:pathLst>
            </a:custGeom>
            <a:solidFill>
              <a:srgbClr val="000000">
                <a:alpha val="3919"/>
              </a:srgbClr>
            </a:solidFill>
          </p:spPr>
          <p:txBody>
            <a:bodyPr wrap="square" lIns="0" tIns="0" rIns="0" bIns="0" rtlCol="0"/>
            <a:lstStyle/>
            <a:p>
              <a:endParaRPr/>
            </a:p>
          </p:txBody>
        </p:sp>
        <p:sp>
          <p:nvSpPr>
            <p:cNvPr id="8" name="object 8"/>
            <p:cNvSpPr/>
            <p:nvPr/>
          </p:nvSpPr>
          <p:spPr>
            <a:xfrm>
              <a:off x="609600" y="2933699"/>
              <a:ext cx="10210800" cy="495934"/>
            </a:xfrm>
            <a:custGeom>
              <a:avLst/>
              <a:gdLst/>
              <a:ahLst/>
              <a:cxnLst/>
              <a:rect l="l" t="t" r="r" b="b"/>
              <a:pathLst>
                <a:path w="10210800" h="495935">
                  <a:moveTo>
                    <a:pt x="4772025" y="0"/>
                  </a:moveTo>
                  <a:lnTo>
                    <a:pt x="0" y="0"/>
                  </a:lnTo>
                  <a:lnTo>
                    <a:pt x="0" y="495312"/>
                  </a:lnTo>
                  <a:lnTo>
                    <a:pt x="4772025" y="495312"/>
                  </a:lnTo>
                  <a:lnTo>
                    <a:pt x="4772025" y="0"/>
                  </a:lnTo>
                  <a:close/>
                </a:path>
                <a:path w="10210800" h="495935">
                  <a:moveTo>
                    <a:pt x="10210787" y="12"/>
                  </a:moveTo>
                  <a:lnTo>
                    <a:pt x="4781537" y="12"/>
                  </a:lnTo>
                  <a:lnTo>
                    <a:pt x="4781537" y="495300"/>
                  </a:lnTo>
                  <a:lnTo>
                    <a:pt x="10210787" y="495300"/>
                  </a:lnTo>
                  <a:lnTo>
                    <a:pt x="10210787" y="12"/>
                  </a:lnTo>
                  <a:close/>
                </a:path>
              </a:pathLst>
            </a:custGeom>
            <a:solidFill>
              <a:srgbClr val="FFFFFF">
                <a:alpha val="3919"/>
              </a:srgbClr>
            </a:solidFill>
          </p:spPr>
          <p:txBody>
            <a:bodyPr wrap="square" lIns="0" tIns="0" rIns="0" bIns="0" rtlCol="0"/>
            <a:lstStyle/>
            <a:p>
              <a:endParaRPr/>
            </a:p>
          </p:txBody>
        </p:sp>
        <p:sp>
          <p:nvSpPr>
            <p:cNvPr id="9" name="object 9"/>
            <p:cNvSpPr/>
            <p:nvPr/>
          </p:nvSpPr>
          <p:spPr>
            <a:xfrm>
              <a:off x="609600" y="3429012"/>
              <a:ext cx="10210800" cy="504825"/>
            </a:xfrm>
            <a:custGeom>
              <a:avLst/>
              <a:gdLst/>
              <a:ahLst/>
              <a:cxnLst/>
              <a:rect l="l" t="t" r="r" b="b"/>
              <a:pathLst>
                <a:path w="10210800" h="504825">
                  <a:moveTo>
                    <a:pt x="4772025" y="0"/>
                  </a:moveTo>
                  <a:lnTo>
                    <a:pt x="0" y="0"/>
                  </a:lnTo>
                  <a:lnTo>
                    <a:pt x="0" y="504812"/>
                  </a:lnTo>
                  <a:lnTo>
                    <a:pt x="4772025" y="504812"/>
                  </a:lnTo>
                  <a:lnTo>
                    <a:pt x="4772025" y="0"/>
                  </a:lnTo>
                  <a:close/>
                </a:path>
                <a:path w="10210800" h="504825">
                  <a:moveTo>
                    <a:pt x="10210787" y="0"/>
                  </a:moveTo>
                  <a:lnTo>
                    <a:pt x="4781537" y="0"/>
                  </a:lnTo>
                  <a:lnTo>
                    <a:pt x="4781537" y="504812"/>
                  </a:lnTo>
                  <a:lnTo>
                    <a:pt x="10210787" y="504812"/>
                  </a:lnTo>
                  <a:lnTo>
                    <a:pt x="10210787" y="0"/>
                  </a:lnTo>
                  <a:close/>
                </a:path>
              </a:pathLst>
            </a:custGeom>
            <a:solidFill>
              <a:srgbClr val="000000">
                <a:alpha val="3919"/>
              </a:srgbClr>
            </a:solidFill>
          </p:spPr>
          <p:txBody>
            <a:bodyPr wrap="square" lIns="0" tIns="0" rIns="0" bIns="0" rtlCol="0"/>
            <a:lstStyle/>
            <a:p>
              <a:endParaRPr/>
            </a:p>
          </p:txBody>
        </p:sp>
        <p:sp>
          <p:nvSpPr>
            <p:cNvPr id="10" name="object 10"/>
            <p:cNvSpPr/>
            <p:nvPr/>
          </p:nvSpPr>
          <p:spPr>
            <a:xfrm>
              <a:off x="609600" y="3933824"/>
              <a:ext cx="10210800" cy="495300"/>
            </a:xfrm>
            <a:custGeom>
              <a:avLst/>
              <a:gdLst/>
              <a:ahLst/>
              <a:cxnLst/>
              <a:rect l="l" t="t" r="r" b="b"/>
              <a:pathLst>
                <a:path w="10210800" h="495300">
                  <a:moveTo>
                    <a:pt x="4772025" y="0"/>
                  </a:moveTo>
                  <a:lnTo>
                    <a:pt x="0" y="0"/>
                  </a:lnTo>
                  <a:lnTo>
                    <a:pt x="0" y="495300"/>
                  </a:lnTo>
                  <a:lnTo>
                    <a:pt x="4772025" y="495300"/>
                  </a:lnTo>
                  <a:lnTo>
                    <a:pt x="4772025" y="0"/>
                  </a:lnTo>
                  <a:close/>
                </a:path>
                <a:path w="10210800" h="495300">
                  <a:moveTo>
                    <a:pt x="10210787" y="12"/>
                  </a:moveTo>
                  <a:lnTo>
                    <a:pt x="4781537" y="12"/>
                  </a:lnTo>
                  <a:lnTo>
                    <a:pt x="4781537" y="495300"/>
                  </a:lnTo>
                  <a:lnTo>
                    <a:pt x="10210787" y="495300"/>
                  </a:lnTo>
                  <a:lnTo>
                    <a:pt x="10210787" y="12"/>
                  </a:lnTo>
                  <a:close/>
                </a:path>
              </a:pathLst>
            </a:custGeom>
            <a:solidFill>
              <a:srgbClr val="FFFFFF">
                <a:alpha val="3919"/>
              </a:srgbClr>
            </a:solidFill>
          </p:spPr>
          <p:txBody>
            <a:bodyPr wrap="square" lIns="0" tIns="0" rIns="0" bIns="0" rtlCol="0"/>
            <a:lstStyle/>
            <a:p>
              <a:endParaRPr/>
            </a:p>
          </p:txBody>
        </p:sp>
        <p:sp>
          <p:nvSpPr>
            <p:cNvPr id="11" name="object 11"/>
            <p:cNvSpPr/>
            <p:nvPr/>
          </p:nvSpPr>
          <p:spPr>
            <a:xfrm>
              <a:off x="609600" y="4429124"/>
              <a:ext cx="10210800" cy="495300"/>
            </a:xfrm>
            <a:custGeom>
              <a:avLst/>
              <a:gdLst/>
              <a:ahLst/>
              <a:cxnLst/>
              <a:rect l="l" t="t" r="r" b="b"/>
              <a:pathLst>
                <a:path w="10210800" h="495300">
                  <a:moveTo>
                    <a:pt x="4772025" y="0"/>
                  </a:moveTo>
                  <a:lnTo>
                    <a:pt x="0" y="0"/>
                  </a:lnTo>
                  <a:lnTo>
                    <a:pt x="0" y="495300"/>
                  </a:lnTo>
                  <a:lnTo>
                    <a:pt x="4772025" y="495300"/>
                  </a:lnTo>
                  <a:lnTo>
                    <a:pt x="4772025" y="0"/>
                  </a:lnTo>
                  <a:close/>
                </a:path>
                <a:path w="10210800" h="495300">
                  <a:moveTo>
                    <a:pt x="10210787" y="12"/>
                  </a:moveTo>
                  <a:lnTo>
                    <a:pt x="4781537" y="12"/>
                  </a:lnTo>
                  <a:lnTo>
                    <a:pt x="4781537" y="495300"/>
                  </a:lnTo>
                  <a:lnTo>
                    <a:pt x="10210787" y="495300"/>
                  </a:lnTo>
                  <a:lnTo>
                    <a:pt x="10210787" y="12"/>
                  </a:lnTo>
                  <a:close/>
                </a:path>
              </a:pathLst>
            </a:custGeom>
            <a:solidFill>
              <a:srgbClr val="000000">
                <a:alpha val="3919"/>
              </a:srgbClr>
            </a:solidFill>
          </p:spPr>
          <p:txBody>
            <a:bodyPr wrap="square" lIns="0" tIns="0" rIns="0" bIns="0" rtlCol="0"/>
            <a:lstStyle/>
            <a:p>
              <a:endParaRPr/>
            </a:p>
          </p:txBody>
        </p:sp>
        <p:sp>
          <p:nvSpPr>
            <p:cNvPr id="12" name="object 12"/>
            <p:cNvSpPr/>
            <p:nvPr/>
          </p:nvSpPr>
          <p:spPr>
            <a:xfrm>
              <a:off x="609600" y="4924437"/>
              <a:ext cx="10210800" cy="504825"/>
            </a:xfrm>
            <a:custGeom>
              <a:avLst/>
              <a:gdLst/>
              <a:ahLst/>
              <a:cxnLst/>
              <a:rect l="l" t="t" r="r" b="b"/>
              <a:pathLst>
                <a:path w="10210800" h="504825">
                  <a:moveTo>
                    <a:pt x="4772025" y="0"/>
                  </a:moveTo>
                  <a:lnTo>
                    <a:pt x="0" y="0"/>
                  </a:lnTo>
                  <a:lnTo>
                    <a:pt x="0" y="504825"/>
                  </a:lnTo>
                  <a:lnTo>
                    <a:pt x="4772025" y="504825"/>
                  </a:lnTo>
                  <a:lnTo>
                    <a:pt x="4772025" y="0"/>
                  </a:lnTo>
                  <a:close/>
                </a:path>
                <a:path w="10210800" h="504825">
                  <a:moveTo>
                    <a:pt x="10210787" y="0"/>
                  </a:moveTo>
                  <a:lnTo>
                    <a:pt x="4781537" y="0"/>
                  </a:lnTo>
                  <a:lnTo>
                    <a:pt x="4781537" y="504825"/>
                  </a:lnTo>
                  <a:lnTo>
                    <a:pt x="10210787" y="504825"/>
                  </a:lnTo>
                  <a:lnTo>
                    <a:pt x="10210787" y="0"/>
                  </a:lnTo>
                  <a:close/>
                </a:path>
              </a:pathLst>
            </a:custGeom>
            <a:solidFill>
              <a:srgbClr val="FFFFFF">
                <a:alpha val="3919"/>
              </a:srgbClr>
            </a:solidFill>
          </p:spPr>
          <p:txBody>
            <a:bodyPr wrap="square" lIns="0" tIns="0" rIns="0" bIns="0" rtlCol="0"/>
            <a:lstStyle/>
            <a:p>
              <a:endParaRPr/>
            </a:p>
          </p:txBody>
        </p:sp>
        <p:sp>
          <p:nvSpPr>
            <p:cNvPr id="13" name="object 13"/>
            <p:cNvSpPr/>
            <p:nvPr/>
          </p:nvSpPr>
          <p:spPr>
            <a:xfrm>
              <a:off x="609600" y="5429262"/>
              <a:ext cx="10210800" cy="495300"/>
            </a:xfrm>
            <a:custGeom>
              <a:avLst/>
              <a:gdLst/>
              <a:ahLst/>
              <a:cxnLst/>
              <a:rect l="l" t="t" r="r" b="b"/>
              <a:pathLst>
                <a:path w="10210800" h="495300">
                  <a:moveTo>
                    <a:pt x="4772025" y="0"/>
                  </a:moveTo>
                  <a:lnTo>
                    <a:pt x="0" y="0"/>
                  </a:lnTo>
                  <a:lnTo>
                    <a:pt x="0" y="495300"/>
                  </a:lnTo>
                  <a:lnTo>
                    <a:pt x="4772025" y="495300"/>
                  </a:lnTo>
                  <a:lnTo>
                    <a:pt x="4772025" y="0"/>
                  </a:lnTo>
                  <a:close/>
                </a:path>
                <a:path w="10210800" h="495300">
                  <a:moveTo>
                    <a:pt x="10210787" y="0"/>
                  </a:moveTo>
                  <a:lnTo>
                    <a:pt x="4781537" y="0"/>
                  </a:lnTo>
                  <a:lnTo>
                    <a:pt x="4781537" y="495300"/>
                  </a:lnTo>
                  <a:lnTo>
                    <a:pt x="10210787" y="495300"/>
                  </a:lnTo>
                  <a:lnTo>
                    <a:pt x="10210787" y="0"/>
                  </a:lnTo>
                  <a:close/>
                </a:path>
              </a:pathLst>
            </a:custGeom>
            <a:solidFill>
              <a:srgbClr val="000000">
                <a:alpha val="3919"/>
              </a:srgbClr>
            </a:solidFill>
          </p:spPr>
          <p:txBody>
            <a:bodyPr wrap="square" lIns="0" tIns="0" rIns="0" bIns="0" rtlCol="0"/>
            <a:lstStyle/>
            <a:p>
              <a:endParaRPr/>
            </a:p>
          </p:txBody>
        </p:sp>
      </p:grpSp>
      <p:sp>
        <p:nvSpPr>
          <p:cNvPr id="14" name="object 14"/>
          <p:cNvSpPr txBox="1">
            <a:spLocks noGrp="1"/>
          </p:cNvSpPr>
          <p:nvPr>
            <p:ph type="title"/>
          </p:nvPr>
        </p:nvSpPr>
        <p:spPr>
          <a:prstGeom prst="rect">
            <a:avLst/>
          </a:prstGeom>
        </p:spPr>
        <p:txBody>
          <a:bodyPr vert="horz" wrap="square" lIns="0" tIns="168275" rIns="0" bIns="0" rtlCol="0">
            <a:spAutoFit/>
          </a:bodyPr>
          <a:lstStyle/>
          <a:p>
            <a:pPr marL="193675">
              <a:lnSpc>
                <a:spcPct val="100000"/>
              </a:lnSpc>
              <a:spcBef>
                <a:spcPts val="125"/>
              </a:spcBef>
            </a:pPr>
            <a:r>
              <a:rPr sz="2000" spc="-10" dirty="0"/>
              <a:t>Phase</a:t>
            </a:r>
            <a:endParaRPr sz="2000"/>
          </a:p>
        </p:txBody>
      </p:sp>
      <p:sp>
        <p:nvSpPr>
          <p:cNvPr id="15" name="object 15"/>
          <p:cNvSpPr txBox="1"/>
          <p:nvPr/>
        </p:nvSpPr>
        <p:spPr>
          <a:xfrm>
            <a:off x="5549741" y="596900"/>
            <a:ext cx="1788795" cy="334010"/>
          </a:xfrm>
          <a:prstGeom prst="rect">
            <a:avLst/>
          </a:prstGeom>
        </p:spPr>
        <p:txBody>
          <a:bodyPr vert="horz" wrap="square" lIns="0" tIns="15875" rIns="0" bIns="0" rtlCol="0">
            <a:spAutoFit/>
          </a:bodyPr>
          <a:lstStyle/>
          <a:p>
            <a:pPr marL="12700">
              <a:lnSpc>
                <a:spcPct val="100000"/>
              </a:lnSpc>
              <a:spcBef>
                <a:spcPts val="125"/>
              </a:spcBef>
            </a:pPr>
            <a:r>
              <a:rPr sz="2000" spc="55" dirty="0">
                <a:solidFill>
                  <a:srgbClr val="96B7FF"/>
                </a:solidFill>
                <a:latin typeface="Verdana"/>
                <a:cs typeface="Verdana"/>
              </a:rPr>
              <a:t>Technologies</a:t>
            </a:r>
            <a:endParaRPr sz="2000" dirty="0">
              <a:latin typeface="Verdana"/>
              <a:cs typeface="Verdana"/>
            </a:endParaRPr>
          </a:p>
        </p:txBody>
      </p:sp>
      <p:sp>
        <p:nvSpPr>
          <p:cNvPr id="16" name="object 16"/>
          <p:cNvSpPr txBox="1"/>
          <p:nvPr/>
        </p:nvSpPr>
        <p:spPr>
          <a:xfrm>
            <a:off x="854230" y="1222796"/>
            <a:ext cx="1308735" cy="231140"/>
          </a:xfrm>
          <a:prstGeom prst="rect">
            <a:avLst/>
          </a:prstGeom>
        </p:spPr>
        <p:txBody>
          <a:bodyPr vert="horz" wrap="square" lIns="0" tIns="12700" rIns="0" bIns="0" rtlCol="0">
            <a:spAutoFit/>
          </a:bodyPr>
          <a:lstStyle/>
          <a:p>
            <a:pPr marL="12700">
              <a:lnSpc>
                <a:spcPct val="100000"/>
              </a:lnSpc>
              <a:spcBef>
                <a:spcPts val="100"/>
              </a:spcBef>
            </a:pPr>
            <a:r>
              <a:rPr sz="1350" b="1" spc="-130" dirty="0">
                <a:solidFill>
                  <a:srgbClr val="E0D6DE"/>
                </a:solidFill>
                <a:latin typeface="Verdana"/>
                <a:cs typeface="Verdana"/>
              </a:rPr>
              <a:t>Data</a:t>
            </a:r>
            <a:r>
              <a:rPr sz="1350" b="1" spc="-135" dirty="0">
                <a:solidFill>
                  <a:srgbClr val="E0D6DE"/>
                </a:solidFill>
                <a:latin typeface="Verdana"/>
                <a:cs typeface="Verdana"/>
              </a:rPr>
              <a:t> </a:t>
            </a:r>
            <a:r>
              <a:rPr sz="1350" b="1" spc="-75" dirty="0">
                <a:solidFill>
                  <a:srgbClr val="E0D6DE"/>
                </a:solidFill>
                <a:latin typeface="Verdana"/>
                <a:cs typeface="Verdana"/>
              </a:rPr>
              <a:t>Collection</a:t>
            </a:r>
            <a:endParaRPr sz="1350" dirty="0">
              <a:latin typeface="Verdana"/>
              <a:cs typeface="Verdana"/>
            </a:endParaRPr>
          </a:p>
        </p:txBody>
      </p:sp>
      <p:sp>
        <p:nvSpPr>
          <p:cNvPr id="17" name="object 17"/>
          <p:cNvSpPr txBox="1"/>
          <p:nvPr/>
        </p:nvSpPr>
        <p:spPr>
          <a:xfrm>
            <a:off x="5549740" y="1174649"/>
            <a:ext cx="4030979" cy="856645"/>
          </a:xfrm>
          <a:prstGeom prst="rect">
            <a:avLst/>
          </a:prstGeom>
        </p:spPr>
        <p:txBody>
          <a:bodyPr vert="horz" wrap="square" lIns="0" tIns="12700" rIns="0" bIns="0" rtlCol="0">
            <a:spAutoFit/>
          </a:bodyPr>
          <a:lstStyle/>
          <a:p>
            <a:pPr marL="12700">
              <a:lnSpc>
                <a:spcPct val="100000"/>
              </a:lnSpc>
              <a:spcBef>
                <a:spcPts val="100"/>
              </a:spcBef>
            </a:pPr>
            <a:r>
              <a:rPr sz="1350" spc="-120" dirty="0">
                <a:solidFill>
                  <a:srgbClr val="E0D6DE"/>
                </a:solidFill>
                <a:latin typeface="Verdana"/>
                <a:cs typeface="Verdana"/>
              </a:rPr>
              <a:t>GTZAN,</a:t>
            </a:r>
            <a:r>
              <a:rPr lang="en-IN" sz="1350" spc="-85" dirty="0">
                <a:solidFill>
                  <a:srgbClr val="E0D6DE"/>
                </a:solidFill>
                <a:latin typeface="Verdana"/>
                <a:cs typeface="Verdana"/>
              </a:rPr>
              <a:t>,</a:t>
            </a:r>
            <a:r>
              <a:rPr sz="1350" spc="-135" dirty="0">
                <a:solidFill>
                  <a:srgbClr val="E0D6DE"/>
                </a:solidFill>
                <a:latin typeface="Verdana"/>
                <a:cs typeface="Verdana"/>
              </a:rPr>
              <a:t> </a:t>
            </a:r>
            <a:r>
              <a:rPr sz="1350" spc="-10" dirty="0">
                <a:solidFill>
                  <a:srgbClr val="E0D6DE"/>
                </a:solidFill>
                <a:latin typeface="Verdana"/>
                <a:cs typeface="Verdana"/>
              </a:rPr>
              <a:t>Google</a:t>
            </a:r>
            <a:r>
              <a:rPr lang="en-IN" sz="1350" dirty="0">
                <a:latin typeface="Verdana"/>
                <a:cs typeface="Verdana"/>
              </a:rPr>
              <a:t> </a:t>
            </a:r>
            <a:r>
              <a:rPr sz="1350" spc="-10" dirty="0">
                <a:solidFill>
                  <a:srgbClr val="E0D6DE"/>
                </a:solidFill>
                <a:latin typeface="Verdana"/>
                <a:cs typeface="Verdana"/>
              </a:rPr>
              <a:t>Drive</a:t>
            </a:r>
            <a:endParaRPr lang="en-IN" sz="1350" spc="-10" dirty="0">
              <a:solidFill>
                <a:srgbClr val="E0D6DE"/>
              </a:solidFill>
              <a:latin typeface="Verdana"/>
              <a:cs typeface="Verdana"/>
            </a:endParaRPr>
          </a:p>
          <a:p>
            <a:pPr marL="12700">
              <a:lnSpc>
                <a:spcPct val="100000"/>
              </a:lnSpc>
              <a:spcBef>
                <a:spcPts val="100"/>
              </a:spcBef>
            </a:pPr>
            <a:endParaRPr sz="1350" dirty="0">
              <a:latin typeface="Verdana"/>
              <a:cs typeface="Verdana"/>
            </a:endParaRPr>
          </a:p>
          <a:p>
            <a:pPr marL="12700">
              <a:lnSpc>
                <a:spcPct val="100000"/>
              </a:lnSpc>
            </a:pPr>
            <a:endParaRPr lang="en-IN" sz="1350" spc="-70" dirty="0">
              <a:solidFill>
                <a:srgbClr val="E0D6DE"/>
              </a:solidFill>
              <a:latin typeface="Verdana"/>
              <a:cs typeface="Verdana"/>
            </a:endParaRPr>
          </a:p>
          <a:p>
            <a:pPr marL="12700">
              <a:lnSpc>
                <a:spcPct val="100000"/>
              </a:lnSpc>
            </a:pPr>
            <a:r>
              <a:rPr sz="1350" spc="-70" dirty="0" err="1">
                <a:solidFill>
                  <a:srgbClr val="E0D6DE"/>
                </a:solidFill>
                <a:latin typeface="Verdana"/>
                <a:cs typeface="Verdana"/>
              </a:rPr>
              <a:t>LibROSA</a:t>
            </a:r>
            <a:r>
              <a:rPr sz="1350" spc="-70" dirty="0">
                <a:solidFill>
                  <a:srgbClr val="E0D6DE"/>
                </a:solidFill>
                <a:latin typeface="Verdana"/>
                <a:cs typeface="Verdana"/>
              </a:rPr>
              <a:t>,</a:t>
            </a:r>
            <a:r>
              <a:rPr sz="1350" spc="-125" dirty="0">
                <a:solidFill>
                  <a:srgbClr val="E0D6DE"/>
                </a:solidFill>
                <a:latin typeface="Verdana"/>
                <a:cs typeface="Verdana"/>
              </a:rPr>
              <a:t> </a:t>
            </a:r>
            <a:r>
              <a:rPr sz="1350" spc="-65" dirty="0">
                <a:solidFill>
                  <a:srgbClr val="E0D6DE"/>
                </a:solidFill>
                <a:latin typeface="Verdana"/>
                <a:cs typeface="Verdana"/>
              </a:rPr>
              <a:t>PyDub,</a:t>
            </a:r>
            <a:r>
              <a:rPr sz="1350" spc="-125" dirty="0">
                <a:solidFill>
                  <a:srgbClr val="E0D6DE"/>
                </a:solidFill>
                <a:latin typeface="Verdana"/>
                <a:cs typeface="Verdana"/>
              </a:rPr>
              <a:t> </a:t>
            </a:r>
            <a:r>
              <a:rPr sz="1350" spc="-75" dirty="0">
                <a:solidFill>
                  <a:srgbClr val="E0D6DE"/>
                </a:solidFill>
                <a:latin typeface="Verdana"/>
                <a:cs typeface="Verdana"/>
              </a:rPr>
              <a:t>FFmpeg,</a:t>
            </a:r>
            <a:r>
              <a:rPr sz="1350" spc="-125" dirty="0">
                <a:solidFill>
                  <a:srgbClr val="E0D6DE"/>
                </a:solidFill>
                <a:latin typeface="Verdana"/>
                <a:cs typeface="Verdana"/>
              </a:rPr>
              <a:t> </a:t>
            </a:r>
            <a:r>
              <a:rPr sz="1350" spc="-70" dirty="0">
                <a:solidFill>
                  <a:srgbClr val="E0D6DE"/>
                </a:solidFill>
                <a:latin typeface="Verdana"/>
                <a:cs typeface="Verdana"/>
              </a:rPr>
              <a:t>NumPy,</a:t>
            </a:r>
            <a:r>
              <a:rPr sz="1350" spc="-120" dirty="0">
                <a:solidFill>
                  <a:srgbClr val="E0D6DE"/>
                </a:solidFill>
                <a:latin typeface="Verdana"/>
                <a:cs typeface="Verdana"/>
              </a:rPr>
              <a:t> </a:t>
            </a:r>
            <a:r>
              <a:rPr sz="1350" spc="-10" dirty="0">
                <a:solidFill>
                  <a:srgbClr val="E0D6DE"/>
                </a:solidFill>
                <a:latin typeface="Verdana"/>
                <a:cs typeface="Verdana"/>
              </a:rPr>
              <a:t>SciPy</a:t>
            </a:r>
            <a:endParaRPr sz="1350" dirty="0">
              <a:latin typeface="Verdana"/>
              <a:cs typeface="Verdana"/>
            </a:endParaRPr>
          </a:p>
        </p:txBody>
      </p:sp>
      <p:sp>
        <p:nvSpPr>
          <p:cNvPr id="18" name="object 18"/>
          <p:cNvSpPr txBox="1"/>
          <p:nvPr/>
        </p:nvSpPr>
        <p:spPr>
          <a:xfrm>
            <a:off x="5549740" y="2220828"/>
            <a:ext cx="1719580" cy="231140"/>
          </a:xfrm>
          <a:prstGeom prst="rect">
            <a:avLst/>
          </a:prstGeom>
        </p:spPr>
        <p:txBody>
          <a:bodyPr vert="horz" wrap="square" lIns="0" tIns="12700" rIns="0" bIns="0" rtlCol="0">
            <a:spAutoFit/>
          </a:bodyPr>
          <a:lstStyle/>
          <a:p>
            <a:pPr marL="12700">
              <a:lnSpc>
                <a:spcPct val="100000"/>
              </a:lnSpc>
              <a:spcBef>
                <a:spcPts val="100"/>
              </a:spcBef>
            </a:pPr>
            <a:r>
              <a:rPr sz="1350" spc="-70" dirty="0">
                <a:solidFill>
                  <a:srgbClr val="E0D6DE"/>
                </a:solidFill>
                <a:latin typeface="Verdana"/>
                <a:cs typeface="Verdana"/>
              </a:rPr>
              <a:t>LibROSA,</a:t>
            </a:r>
            <a:r>
              <a:rPr sz="1350" spc="-120" dirty="0">
                <a:solidFill>
                  <a:srgbClr val="E0D6DE"/>
                </a:solidFill>
                <a:latin typeface="Verdana"/>
                <a:cs typeface="Verdana"/>
              </a:rPr>
              <a:t> </a:t>
            </a:r>
            <a:r>
              <a:rPr sz="1350" spc="-65" dirty="0">
                <a:solidFill>
                  <a:srgbClr val="E0D6DE"/>
                </a:solidFill>
                <a:latin typeface="Verdana"/>
                <a:cs typeface="Verdana"/>
              </a:rPr>
              <a:t>OpenSMILE</a:t>
            </a:r>
            <a:endParaRPr sz="1350" dirty="0">
              <a:latin typeface="Verdana"/>
              <a:cs typeface="Verdana"/>
            </a:endParaRPr>
          </a:p>
        </p:txBody>
      </p:sp>
      <p:sp>
        <p:nvSpPr>
          <p:cNvPr id="19" name="object 19"/>
          <p:cNvSpPr txBox="1"/>
          <p:nvPr/>
        </p:nvSpPr>
        <p:spPr>
          <a:xfrm>
            <a:off x="854230" y="1710722"/>
            <a:ext cx="2157730" cy="2791533"/>
          </a:xfrm>
          <a:prstGeom prst="rect">
            <a:avLst/>
          </a:prstGeom>
        </p:spPr>
        <p:txBody>
          <a:bodyPr vert="horz" wrap="square" lIns="0" tIns="12700" rIns="0" bIns="0" rtlCol="0">
            <a:spAutoFit/>
          </a:bodyPr>
          <a:lstStyle/>
          <a:p>
            <a:pPr marL="12700">
              <a:lnSpc>
                <a:spcPct val="100000"/>
              </a:lnSpc>
              <a:spcBef>
                <a:spcPts val="100"/>
              </a:spcBef>
            </a:pPr>
            <a:r>
              <a:rPr sz="1350" b="1" spc="-40" dirty="0">
                <a:solidFill>
                  <a:srgbClr val="E0D6DE"/>
                </a:solidFill>
                <a:latin typeface="Verdana"/>
                <a:cs typeface="Verdana"/>
              </a:rPr>
              <a:t>Preprocessing</a:t>
            </a:r>
            <a:endParaRPr sz="1350" dirty="0">
              <a:latin typeface="Verdana"/>
              <a:cs typeface="Verdana"/>
            </a:endParaRPr>
          </a:p>
          <a:p>
            <a:pPr>
              <a:lnSpc>
                <a:spcPct val="100000"/>
              </a:lnSpc>
              <a:spcBef>
                <a:spcPts val="30"/>
              </a:spcBef>
            </a:pPr>
            <a:endParaRPr sz="1850" dirty="0">
              <a:latin typeface="Verdana"/>
              <a:cs typeface="Verdana"/>
            </a:endParaRPr>
          </a:p>
          <a:p>
            <a:pPr marL="12700">
              <a:lnSpc>
                <a:spcPct val="100000"/>
              </a:lnSpc>
            </a:pPr>
            <a:r>
              <a:rPr sz="1350" b="1" spc="-125" dirty="0">
                <a:solidFill>
                  <a:srgbClr val="E0D6DE"/>
                </a:solidFill>
                <a:latin typeface="Verdana"/>
                <a:cs typeface="Verdana"/>
              </a:rPr>
              <a:t>Feature</a:t>
            </a:r>
            <a:r>
              <a:rPr sz="1350" b="1" spc="-95" dirty="0">
                <a:solidFill>
                  <a:srgbClr val="E0D6DE"/>
                </a:solidFill>
                <a:latin typeface="Verdana"/>
                <a:cs typeface="Verdana"/>
              </a:rPr>
              <a:t> </a:t>
            </a:r>
            <a:r>
              <a:rPr sz="1350" b="1" spc="-10" dirty="0">
                <a:solidFill>
                  <a:srgbClr val="E0D6DE"/>
                </a:solidFill>
                <a:latin typeface="Verdana"/>
                <a:cs typeface="Verdana"/>
              </a:rPr>
              <a:t>Extraction</a:t>
            </a:r>
            <a:endParaRPr sz="1350" dirty="0">
              <a:latin typeface="Verdana"/>
              <a:cs typeface="Verdana"/>
            </a:endParaRPr>
          </a:p>
          <a:p>
            <a:pPr marL="12700" marR="5080">
              <a:lnSpc>
                <a:spcPct val="240700"/>
              </a:lnSpc>
              <a:spcBef>
                <a:spcPts val="75"/>
              </a:spcBef>
            </a:pPr>
            <a:r>
              <a:rPr sz="1350" b="1" spc="-105" dirty="0">
                <a:solidFill>
                  <a:srgbClr val="E0D6DE"/>
                </a:solidFill>
                <a:latin typeface="Verdana"/>
                <a:cs typeface="Verdana"/>
              </a:rPr>
              <a:t>Machine</a:t>
            </a:r>
            <a:r>
              <a:rPr sz="1350" b="1" spc="-100" dirty="0">
                <a:solidFill>
                  <a:srgbClr val="E0D6DE"/>
                </a:solidFill>
                <a:latin typeface="Verdana"/>
                <a:cs typeface="Verdana"/>
              </a:rPr>
              <a:t> </a:t>
            </a:r>
            <a:r>
              <a:rPr sz="1350" b="1" spc="-114" dirty="0">
                <a:solidFill>
                  <a:srgbClr val="E0D6DE"/>
                </a:solidFill>
                <a:latin typeface="Verdana"/>
                <a:cs typeface="Verdana"/>
              </a:rPr>
              <a:t>Learning</a:t>
            </a:r>
            <a:r>
              <a:rPr sz="1350" b="1" spc="-95" dirty="0">
                <a:solidFill>
                  <a:srgbClr val="E0D6DE"/>
                </a:solidFill>
                <a:latin typeface="Verdana"/>
                <a:cs typeface="Verdana"/>
              </a:rPr>
              <a:t> </a:t>
            </a:r>
            <a:r>
              <a:rPr sz="1350" b="1" spc="-100" dirty="0">
                <a:solidFill>
                  <a:srgbClr val="E0D6DE"/>
                </a:solidFill>
                <a:latin typeface="Verdana"/>
                <a:cs typeface="Verdana"/>
              </a:rPr>
              <a:t>Models </a:t>
            </a:r>
            <a:r>
              <a:rPr sz="1350" b="1" spc="-10" dirty="0">
                <a:solidFill>
                  <a:srgbClr val="E0D6DE"/>
                </a:solidFill>
                <a:latin typeface="Verdana"/>
                <a:cs typeface="Verdana"/>
              </a:rPr>
              <a:t>Evaluation</a:t>
            </a:r>
            <a:endParaRPr sz="1350" dirty="0">
              <a:latin typeface="Verdana"/>
              <a:cs typeface="Verdana"/>
            </a:endParaRPr>
          </a:p>
          <a:p>
            <a:pPr marL="12700" marR="936625">
              <a:lnSpc>
                <a:spcPts val="3979"/>
              </a:lnSpc>
              <a:spcBef>
                <a:spcPts val="445"/>
              </a:spcBef>
            </a:pPr>
            <a:r>
              <a:rPr sz="1350" b="1" spc="-100" dirty="0">
                <a:solidFill>
                  <a:srgbClr val="E0D6DE"/>
                </a:solidFill>
                <a:latin typeface="Verdana"/>
                <a:cs typeface="Verdana"/>
              </a:rPr>
              <a:t>Model</a:t>
            </a:r>
            <a:r>
              <a:rPr sz="1350" b="1" spc="-110" dirty="0">
                <a:solidFill>
                  <a:srgbClr val="E0D6DE"/>
                </a:solidFill>
                <a:latin typeface="Verdana"/>
                <a:cs typeface="Verdana"/>
              </a:rPr>
              <a:t> </a:t>
            </a:r>
            <a:r>
              <a:rPr sz="1350" b="1" spc="-130" dirty="0">
                <a:solidFill>
                  <a:srgbClr val="E0D6DE"/>
                </a:solidFill>
                <a:latin typeface="Verdana"/>
                <a:cs typeface="Verdana"/>
              </a:rPr>
              <a:t>Storage</a:t>
            </a:r>
            <a:endParaRPr sz="1400" dirty="0">
              <a:latin typeface="Verdana"/>
              <a:cs typeface="Verdana"/>
            </a:endParaRPr>
          </a:p>
          <a:p>
            <a:pPr>
              <a:lnSpc>
                <a:spcPct val="100000"/>
              </a:lnSpc>
              <a:spcBef>
                <a:spcPts val="45"/>
              </a:spcBef>
            </a:pPr>
            <a:endParaRPr sz="1900" dirty="0">
              <a:latin typeface="Verdana"/>
              <a:cs typeface="Verdana"/>
            </a:endParaRPr>
          </a:p>
          <a:p>
            <a:pPr marL="12700">
              <a:lnSpc>
                <a:spcPct val="100000"/>
              </a:lnSpc>
            </a:pPr>
            <a:r>
              <a:rPr sz="1350" b="1" spc="-105" dirty="0">
                <a:solidFill>
                  <a:srgbClr val="E0D6DE"/>
                </a:solidFill>
                <a:latin typeface="Verdana"/>
                <a:cs typeface="Verdana"/>
              </a:rPr>
              <a:t>Project</a:t>
            </a:r>
            <a:r>
              <a:rPr sz="1350" b="1" spc="-114" dirty="0">
                <a:solidFill>
                  <a:srgbClr val="E0D6DE"/>
                </a:solidFill>
                <a:latin typeface="Verdana"/>
                <a:cs typeface="Verdana"/>
              </a:rPr>
              <a:t> </a:t>
            </a:r>
            <a:r>
              <a:rPr sz="1350" b="1" spc="-20" dirty="0">
                <a:solidFill>
                  <a:srgbClr val="E0D6DE"/>
                </a:solidFill>
                <a:latin typeface="Verdana"/>
                <a:cs typeface="Verdana"/>
              </a:rPr>
              <a:t>Management</a:t>
            </a:r>
            <a:endParaRPr sz="1350" dirty="0">
              <a:latin typeface="Verdana"/>
              <a:cs typeface="Verdana"/>
            </a:endParaRPr>
          </a:p>
        </p:txBody>
      </p:sp>
      <p:sp>
        <p:nvSpPr>
          <p:cNvPr id="20" name="object 20"/>
          <p:cNvSpPr txBox="1"/>
          <p:nvPr/>
        </p:nvSpPr>
        <p:spPr>
          <a:xfrm>
            <a:off x="5549740" y="2619182"/>
            <a:ext cx="3738879" cy="1789977"/>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E0D6DE"/>
                </a:solidFill>
                <a:latin typeface="Verdana"/>
                <a:cs typeface="Verdana"/>
              </a:rPr>
              <a:t>Scikit-</a:t>
            </a:r>
            <a:r>
              <a:rPr sz="1400" spc="-90" dirty="0">
                <a:solidFill>
                  <a:srgbClr val="E0D6DE"/>
                </a:solidFill>
                <a:latin typeface="Verdana"/>
                <a:cs typeface="Verdana"/>
              </a:rPr>
              <a:t>Learn</a:t>
            </a:r>
            <a:endParaRPr sz="1400" dirty="0">
              <a:latin typeface="Verdana"/>
              <a:cs typeface="Verdana"/>
            </a:endParaRPr>
          </a:p>
          <a:p>
            <a:pPr marL="12700" marR="5080">
              <a:lnSpc>
                <a:spcPct val="240700"/>
              </a:lnSpc>
            </a:pPr>
            <a:r>
              <a:rPr sz="1400" spc="-55" dirty="0">
                <a:solidFill>
                  <a:srgbClr val="E0D6DE"/>
                </a:solidFill>
                <a:latin typeface="Verdana"/>
                <a:cs typeface="Verdana"/>
              </a:rPr>
              <a:t>Scikit-</a:t>
            </a:r>
            <a:r>
              <a:rPr sz="1400" spc="-90" dirty="0">
                <a:solidFill>
                  <a:srgbClr val="E0D6DE"/>
                </a:solidFill>
                <a:latin typeface="Verdana"/>
                <a:cs typeface="Verdana"/>
              </a:rPr>
              <a:t>Learn,</a:t>
            </a:r>
            <a:r>
              <a:rPr sz="1400" spc="-85" dirty="0">
                <a:solidFill>
                  <a:srgbClr val="E0D6DE"/>
                </a:solidFill>
                <a:latin typeface="Verdana"/>
                <a:cs typeface="Verdana"/>
              </a:rPr>
              <a:t> </a:t>
            </a:r>
            <a:r>
              <a:rPr sz="1400" spc="-40" dirty="0">
                <a:solidFill>
                  <a:srgbClr val="E0D6DE"/>
                </a:solidFill>
                <a:latin typeface="Verdana"/>
                <a:cs typeface="Verdana"/>
              </a:rPr>
              <a:t>Matplotlib,</a:t>
            </a:r>
            <a:r>
              <a:rPr sz="1400" spc="-80" dirty="0">
                <a:solidFill>
                  <a:srgbClr val="E0D6DE"/>
                </a:solidFill>
                <a:latin typeface="Verdana"/>
                <a:cs typeface="Verdana"/>
              </a:rPr>
              <a:t> </a:t>
            </a:r>
            <a:r>
              <a:rPr sz="1400" spc="-70" dirty="0">
                <a:solidFill>
                  <a:srgbClr val="E0D6DE"/>
                </a:solidFill>
                <a:latin typeface="Verdana"/>
                <a:cs typeface="Verdana"/>
              </a:rPr>
              <a:t>Seaborn</a:t>
            </a:r>
            <a:endParaRPr lang="en-IN" sz="1400" spc="-80" dirty="0">
              <a:solidFill>
                <a:srgbClr val="E0D6DE"/>
              </a:solidFill>
              <a:latin typeface="Verdana"/>
              <a:cs typeface="Verdana"/>
            </a:endParaRPr>
          </a:p>
          <a:p>
            <a:pPr marL="12700" marR="5080">
              <a:lnSpc>
                <a:spcPct val="240700"/>
              </a:lnSpc>
            </a:pPr>
            <a:r>
              <a:rPr sz="1400" spc="-114" dirty="0">
                <a:solidFill>
                  <a:srgbClr val="E0D6DE"/>
                </a:solidFill>
                <a:latin typeface="Verdana"/>
                <a:cs typeface="Verdana"/>
              </a:rPr>
              <a:t> </a:t>
            </a:r>
            <a:r>
              <a:rPr sz="1400" spc="-40" dirty="0">
                <a:solidFill>
                  <a:srgbClr val="E0D6DE"/>
                </a:solidFill>
                <a:latin typeface="Verdana"/>
                <a:cs typeface="Verdana"/>
              </a:rPr>
              <a:t>Pickle,</a:t>
            </a:r>
            <a:r>
              <a:rPr sz="1400" spc="-114" dirty="0">
                <a:solidFill>
                  <a:srgbClr val="E0D6DE"/>
                </a:solidFill>
                <a:latin typeface="Verdana"/>
                <a:cs typeface="Verdana"/>
              </a:rPr>
              <a:t> </a:t>
            </a:r>
            <a:r>
              <a:rPr sz="1400" spc="-10" dirty="0">
                <a:solidFill>
                  <a:srgbClr val="E0D6DE"/>
                </a:solidFill>
                <a:latin typeface="Verdana"/>
                <a:cs typeface="Verdana"/>
              </a:rPr>
              <a:t>Joblib</a:t>
            </a:r>
            <a:endParaRPr sz="1400" dirty="0">
              <a:latin typeface="Verdana"/>
              <a:cs typeface="Verdana"/>
            </a:endParaRPr>
          </a:p>
          <a:p>
            <a:pPr>
              <a:lnSpc>
                <a:spcPct val="100000"/>
              </a:lnSpc>
              <a:spcBef>
                <a:spcPts val="45"/>
              </a:spcBef>
            </a:pPr>
            <a:endParaRPr sz="2000" dirty="0">
              <a:latin typeface="Verdana"/>
              <a:cs typeface="Verdana"/>
            </a:endParaRPr>
          </a:p>
          <a:p>
            <a:pPr marL="12700">
              <a:lnSpc>
                <a:spcPct val="100000"/>
              </a:lnSpc>
            </a:pPr>
            <a:r>
              <a:rPr sz="1400" spc="204" dirty="0">
                <a:solidFill>
                  <a:srgbClr val="E0D6DE"/>
                </a:solidFill>
                <a:latin typeface="Verdana"/>
                <a:cs typeface="Verdana"/>
              </a:rPr>
              <a:t> </a:t>
            </a:r>
            <a:r>
              <a:rPr lang="en-IN" sz="1400" spc="70" dirty="0">
                <a:solidFill>
                  <a:srgbClr val="E0D6DE"/>
                </a:solidFill>
                <a:latin typeface="Verdana"/>
                <a:cs typeface="Verdana"/>
              </a:rPr>
              <a:t>Google </a:t>
            </a:r>
            <a:r>
              <a:rPr lang="en-IN" sz="1400" spc="70" dirty="0" err="1">
                <a:solidFill>
                  <a:srgbClr val="E0D6DE"/>
                </a:solidFill>
                <a:latin typeface="Verdana"/>
                <a:cs typeface="Verdana"/>
              </a:rPr>
              <a:t>colab</a:t>
            </a:r>
            <a:r>
              <a:rPr sz="1400" spc="-50" dirty="0">
                <a:solidFill>
                  <a:srgbClr val="E0D6DE"/>
                </a:solidFill>
                <a:latin typeface="Verdana"/>
                <a:cs typeface="Verdana"/>
              </a:rPr>
              <a:t>,</a:t>
            </a:r>
            <a:r>
              <a:rPr sz="1400" spc="-150" dirty="0">
                <a:solidFill>
                  <a:srgbClr val="E0D6DE"/>
                </a:solidFill>
                <a:latin typeface="Verdana"/>
                <a:cs typeface="Verdana"/>
              </a:rPr>
              <a:t> </a:t>
            </a:r>
            <a:r>
              <a:rPr sz="1400" spc="-60" dirty="0">
                <a:solidFill>
                  <a:srgbClr val="E0D6DE"/>
                </a:solidFill>
                <a:latin typeface="Verdana"/>
                <a:cs typeface="Verdana"/>
              </a:rPr>
              <a:t>GitHub</a:t>
            </a:r>
            <a:endParaRPr sz="14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700"/>
          </a:xfrm>
          <a:custGeom>
            <a:avLst/>
            <a:gdLst/>
            <a:ahLst/>
            <a:cxnLst/>
            <a:rect l="l" t="t" r="r" b="b"/>
            <a:pathLst>
              <a:path w="11430000" h="6934200">
                <a:moveTo>
                  <a:pt x="11430000" y="0"/>
                </a:moveTo>
                <a:lnTo>
                  <a:pt x="0" y="0"/>
                </a:lnTo>
                <a:lnTo>
                  <a:pt x="0" y="6934200"/>
                </a:lnTo>
                <a:lnTo>
                  <a:pt x="11430000" y="6934200"/>
                </a:lnTo>
                <a:lnTo>
                  <a:pt x="11430000" y="0"/>
                </a:lnTo>
                <a:close/>
              </a:path>
            </a:pathLst>
          </a:custGeom>
          <a:solidFill>
            <a:srgbClr val="07070C"/>
          </a:solidFill>
        </p:spPr>
        <p:txBody>
          <a:bodyPr wrap="square" lIns="0" tIns="0" rIns="0" bIns="0" rtlCol="0"/>
          <a:lstStyle/>
          <a:p>
            <a:endParaRPr/>
          </a:p>
        </p:txBody>
      </p:sp>
      <p:sp>
        <p:nvSpPr>
          <p:cNvPr id="3" name="object 3"/>
          <p:cNvSpPr txBox="1">
            <a:spLocks noGrp="1"/>
          </p:cNvSpPr>
          <p:nvPr>
            <p:ph type="title"/>
          </p:nvPr>
        </p:nvSpPr>
        <p:spPr>
          <a:xfrm>
            <a:off x="533400" y="558191"/>
            <a:ext cx="5661025" cy="570028"/>
          </a:xfrm>
          <a:prstGeom prst="rect">
            <a:avLst/>
          </a:prstGeom>
        </p:spPr>
        <p:txBody>
          <a:bodyPr vert="horz" wrap="square" lIns="0" tIns="15875" rIns="0" bIns="0" rtlCol="0">
            <a:spAutoFit/>
          </a:bodyPr>
          <a:lstStyle/>
          <a:p>
            <a:pPr marL="12700">
              <a:lnSpc>
                <a:spcPct val="100000"/>
              </a:lnSpc>
              <a:spcBef>
                <a:spcPts val="125"/>
              </a:spcBef>
            </a:pPr>
            <a:r>
              <a:rPr sz="3600" u="sng" spc="90" dirty="0"/>
              <a:t>Architectural</a:t>
            </a:r>
            <a:r>
              <a:rPr sz="3600" u="sng" spc="-385" dirty="0"/>
              <a:t> </a:t>
            </a:r>
            <a:r>
              <a:rPr sz="3600" u="sng" spc="-10" dirty="0"/>
              <a:t>Diagram</a:t>
            </a:r>
          </a:p>
        </p:txBody>
      </p:sp>
      <p:pic>
        <p:nvPicPr>
          <p:cNvPr id="4" name="object 4"/>
          <p:cNvPicPr/>
          <p:nvPr/>
        </p:nvPicPr>
        <p:blipFill>
          <a:blip r:embed="rId2" cstate="print"/>
          <a:srcRect b="1031"/>
          <a:stretch/>
        </p:blipFill>
        <p:spPr>
          <a:xfrm>
            <a:off x="3363912" y="1656922"/>
            <a:ext cx="4438650" cy="7315200"/>
          </a:xfrm>
          <a:prstGeom prst="rect">
            <a:avLst/>
          </a:prstGeom>
        </p:spPr>
      </p:pic>
      <p:pic>
        <p:nvPicPr>
          <p:cNvPr id="6" name="object 3">
            <a:extLst>
              <a:ext uri="{FF2B5EF4-FFF2-40B4-BE49-F238E27FC236}">
                <a16:creationId xmlns:a16="http://schemas.microsoft.com/office/drawing/2014/main" xmlns="" id="{2281749F-4CC2-D9C6-D619-ED74BF1724C0}"/>
              </a:ext>
            </a:extLst>
          </p:cNvPr>
          <p:cNvPicPr/>
          <p:nvPr/>
        </p:nvPicPr>
        <p:blipFill>
          <a:blip r:embed="rId3" cstate="print">
            <a:extLst>
              <a:ext uri="{BEBA8EAE-BF5A-486C-A8C5-ECC9F3942E4B}">
                <a14:imgProps xmlns:a14="http://schemas.microsoft.com/office/drawing/2010/main">
                  <a14:imgLayer r:embed="rId4">
                    <a14:imgEffect>
                      <a14:artisticGlowDiffused/>
                    </a14:imgEffect>
                  </a14:imgLayer>
                </a14:imgProps>
              </a:ext>
            </a:extLst>
          </a:blip>
          <a:stretch>
            <a:fillRect/>
          </a:stretch>
        </p:blipFill>
        <p:spPr>
          <a:xfrm>
            <a:off x="8991600" y="2952750"/>
            <a:ext cx="1981200" cy="46482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10172699"/>
          </a:xfrm>
          <a:custGeom>
            <a:avLst/>
            <a:gdLst/>
            <a:ahLst/>
            <a:cxnLst/>
            <a:rect l="l" t="t" r="r" b="b"/>
            <a:pathLst>
              <a:path w="11430000" h="10115550">
                <a:moveTo>
                  <a:pt x="11430000" y="0"/>
                </a:moveTo>
                <a:lnTo>
                  <a:pt x="0" y="0"/>
                </a:lnTo>
                <a:lnTo>
                  <a:pt x="0" y="10115550"/>
                </a:lnTo>
                <a:lnTo>
                  <a:pt x="11430000" y="10115550"/>
                </a:lnTo>
                <a:lnTo>
                  <a:pt x="11430000" y="0"/>
                </a:lnTo>
                <a:close/>
              </a:path>
            </a:pathLst>
          </a:custGeom>
          <a:solidFill>
            <a:srgbClr val="07070C"/>
          </a:solidFill>
        </p:spPr>
        <p:txBody>
          <a:bodyPr wrap="square" lIns="0" tIns="0" rIns="0" bIns="0" rtlCol="0"/>
          <a:lstStyle/>
          <a:p>
            <a:endParaRPr dirty="0"/>
          </a:p>
        </p:txBody>
      </p:sp>
      <p:sp>
        <p:nvSpPr>
          <p:cNvPr id="3" name="object 3"/>
          <p:cNvSpPr txBox="1">
            <a:spLocks noGrp="1"/>
          </p:cNvSpPr>
          <p:nvPr>
            <p:ph type="title"/>
          </p:nvPr>
        </p:nvSpPr>
        <p:spPr>
          <a:xfrm>
            <a:off x="587375" y="444500"/>
            <a:ext cx="4868545" cy="570028"/>
          </a:xfrm>
          <a:prstGeom prst="rect">
            <a:avLst/>
          </a:prstGeom>
        </p:spPr>
        <p:txBody>
          <a:bodyPr vert="horz" wrap="square" lIns="0" tIns="15875" rIns="0" bIns="0" rtlCol="0">
            <a:spAutoFit/>
          </a:bodyPr>
          <a:lstStyle/>
          <a:p>
            <a:pPr marL="12700">
              <a:lnSpc>
                <a:spcPct val="100000"/>
              </a:lnSpc>
              <a:spcBef>
                <a:spcPts val="125"/>
              </a:spcBef>
            </a:pPr>
            <a:r>
              <a:rPr sz="3600" u="sng" spc="145" dirty="0">
                <a:latin typeface="Bahnschrift SemiBold" panose="020B0502040204020203" pitchFamily="34" charset="0"/>
              </a:rPr>
              <a:t>Methodology</a:t>
            </a:r>
          </a:p>
        </p:txBody>
      </p:sp>
      <p:sp>
        <p:nvSpPr>
          <p:cNvPr id="4" name="object 4"/>
          <p:cNvSpPr txBox="1"/>
          <p:nvPr/>
        </p:nvSpPr>
        <p:spPr>
          <a:xfrm>
            <a:off x="580068" y="1225546"/>
            <a:ext cx="9895840" cy="8528489"/>
          </a:xfrm>
          <a:prstGeom prst="rect">
            <a:avLst/>
          </a:prstGeom>
        </p:spPr>
        <p:txBody>
          <a:bodyPr vert="horz" wrap="square" lIns="0" tIns="12700" rIns="0" bIns="0" rtlCol="0">
            <a:spAutoFit/>
          </a:bodyPr>
          <a:lstStyle/>
          <a:p>
            <a:pPr marL="12700">
              <a:lnSpc>
                <a:spcPct val="100000"/>
              </a:lnSpc>
              <a:spcBef>
                <a:spcPts val="100"/>
              </a:spcBef>
            </a:pPr>
            <a:r>
              <a:rPr sz="1400" spc="-110" dirty="0">
                <a:solidFill>
                  <a:srgbClr val="E0D6DE"/>
                </a:solidFill>
                <a:latin typeface="Arial Black"/>
                <a:cs typeface="Arial Black"/>
              </a:rPr>
              <a:t>Data</a:t>
            </a:r>
            <a:r>
              <a:rPr sz="1400" spc="-100" dirty="0">
                <a:solidFill>
                  <a:srgbClr val="E0D6DE"/>
                </a:solidFill>
                <a:latin typeface="Arial Black"/>
                <a:cs typeface="Arial Black"/>
              </a:rPr>
              <a:t> </a:t>
            </a:r>
            <a:r>
              <a:rPr sz="1400" spc="-90" dirty="0">
                <a:solidFill>
                  <a:srgbClr val="E0D6DE"/>
                </a:solidFill>
                <a:latin typeface="Arial Black"/>
                <a:cs typeface="Arial Black"/>
              </a:rPr>
              <a:t>Collection</a:t>
            </a:r>
            <a:r>
              <a:rPr sz="1400" spc="-95" dirty="0">
                <a:solidFill>
                  <a:srgbClr val="E0D6DE"/>
                </a:solidFill>
                <a:latin typeface="Arial Black"/>
                <a:cs typeface="Arial Black"/>
              </a:rPr>
              <a:t> </a:t>
            </a:r>
            <a:r>
              <a:rPr sz="1400" spc="-70" dirty="0">
                <a:solidFill>
                  <a:srgbClr val="E0D6DE"/>
                </a:solidFill>
                <a:latin typeface="Arial Black"/>
                <a:cs typeface="Arial Black"/>
              </a:rPr>
              <a:t>and</a:t>
            </a:r>
            <a:r>
              <a:rPr sz="1400" spc="-95" dirty="0">
                <a:solidFill>
                  <a:srgbClr val="E0D6DE"/>
                </a:solidFill>
                <a:latin typeface="Arial Black"/>
                <a:cs typeface="Arial Black"/>
              </a:rPr>
              <a:t> </a:t>
            </a:r>
            <a:r>
              <a:rPr sz="1400" spc="-10" dirty="0">
                <a:solidFill>
                  <a:srgbClr val="E0D6DE"/>
                </a:solidFill>
                <a:latin typeface="Arial Black"/>
                <a:cs typeface="Arial Black"/>
              </a:rPr>
              <a:t>Preparation</a:t>
            </a:r>
            <a:endParaRPr sz="1400" dirty="0">
              <a:latin typeface="Arial Black"/>
              <a:cs typeface="Arial Black"/>
            </a:endParaRPr>
          </a:p>
          <a:p>
            <a:pPr marL="12700" marR="5080">
              <a:lnSpc>
                <a:spcPct val="134300"/>
              </a:lnSpc>
              <a:spcBef>
                <a:spcPts val="1500"/>
              </a:spcBef>
            </a:pPr>
            <a:r>
              <a:rPr sz="1400" spc="-85" dirty="0">
                <a:solidFill>
                  <a:srgbClr val="E0D6DE"/>
                </a:solidFill>
                <a:latin typeface="Verdana"/>
                <a:cs typeface="Verdana"/>
              </a:rPr>
              <a:t>Data</a:t>
            </a:r>
            <a:r>
              <a:rPr sz="1400" spc="-140" dirty="0">
                <a:solidFill>
                  <a:srgbClr val="E0D6DE"/>
                </a:solidFill>
                <a:latin typeface="Verdana"/>
                <a:cs typeface="Verdana"/>
              </a:rPr>
              <a:t> </a:t>
            </a:r>
            <a:r>
              <a:rPr sz="1400" spc="-45" dirty="0">
                <a:solidFill>
                  <a:srgbClr val="E0D6DE"/>
                </a:solidFill>
                <a:latin typeface="Verdana"/>
                <a:cs typeface="Verdana"/>
              </a:rPr>
              <a:t>is</a:t>
            </a:r>
            <a:r>
              <a:rPr sz="1400" spc="-135" dirty="0">
                <a:solidFill>
                  <a:srgbClr val="E0D6DE"/>
                </a:solidFill>
                <a:latin typeface="Verdana"/>
                <a:cs typeface="Verdana"/>
              </a:rPr>
              <a:t> </a:t>
            </a:r>
            <a:r>
              <a:rPr sz="1400" spc="-50" dirty="0">
                <a:solidFill>
                  <a:srgbClr val="E0D6DE"/>
                </a:solidFill>
                <a:latin typeface="Verdana"/>
                <a:cs typeface="Verdana"/>
              </a:rPr>
              <a:t>the</a:t>
            </a:r>
            <a:r>
              <a:rPr sz="1400" spc="-135" dirty="0">
                <a:solidFill>
                  <a:srgbClr val="E0D6DE"/>
                </a:solidFill>
                <a:latin typeface="Verdana"/>
                <a:cs typeface="Verdana"/>
              </a:rPr>
              <a:t> </a:t>
            </a:r>
            <a:r>
              <a:rPr sz="1400" spc="-35" dirty="0">
                <a:solidFill>
                  <a:srgbClr val="E0D6DE"/>
                </a:solidFill>
                <a:latin typeface="Verdana"/>
                <a:cs typeface="Verdana"/>
              </a:rPr>
              <a:t>foundation</a:t>
            </a:r>
            <a:r>
              <a:rPr sz="1400" spc="-135" dirty="0">
                <a:solidFill>
                  <a:srgbClr val="E0D6DE"/>
                </a:solidFill>
                <a:latin typeface="Verdana"/>
                <a:cs typeface="Verdana"/>
              </a:rPr>
              <a:t> </a:t>
            </a:r>
            <a:r>
              <a:rPr sz="1400" spc="-35" dirty="0">
                <a:solidFill>
                  <a:srgbClr val="E0D6DE"/>
                </a:solidFill>
                <a:latin typeface="Verdana"/>
                <a:cs typeface="Verdana"/>
              </a:rPr>
              <a:t>of</a:t>
            </a:r>
            <a:r>
              <a:rPr sz="1400" spc="-135" dirty="0">
                <a:solidFill>
                  <a:srgbClr val="E0D6DE"/>
                </a:solidFill>
                <a:latin typeface="Verdana"/>
                <a:cs typeface="Verdana"/>
              </a:rPr>
              <a:t> </a:t>
            </a:r>
            <a:r>
              <a:rPr sz="1400" spc="-75" dirty="0">
                <a:solidFill>
                  <a:srgbClr val="E0D6DE"/>
                </a:solidFill>
                <a:latin typeface="Verdana"/>
                <a:cs typeface="Verdana"/>
              </a:rPr>
              <a:t>any</a:t>
            </a:r>
            <a:r>
              <a:rPr sz="1400" spc="-135" dirty="0">
                <a:solidFill>
                  <a:srgbClr val="E0D6DE"/>
                </a:solidFill>
                <a:latin typeface="Verdana"/>
                <a:cs typeface="Verdana"/>
              </a:rPr>
              <a:t> </a:t>
            </a:r>
            <a:r>
              <a:rPr sz="1400" spc="-50" dirty="0">
                <a:solidFill>
                  <a:srgbClr val="E0D6DE"/>
                </a:solidFill>
                <a:latin typeface="Verdana"/>
                <a:cs typeface="Verdana"/>
              </a:rPr>
              <a:t>machine</a:t>
            </a:r>
            <a:r>
              <a:rPr sz="1400" spc="-135" dirty="0">
                <a:solidFill>
                  <a:srgbClr val="E0D6DE"/>
                </a:solidFill>
                <a:latin typeface="Verdana"/>
                <a:cs typeface="Verdana"/>
              </a:rPr>
              <a:t> </a:t>
            </a:r>
            <a:r>
              <a:rPr sz="1400" spc="-50" dirty="0">
                <a:solidFill>
                  <a:srgbClr val="E0D6DE"/>
                </a:solidFill>
                <a:latin typeface="Verdana"/>
                <a:cs typeface="Verdana"/>
              </a:rPr>
              <a:t>learning</a:t>
            </a:r>
            <a:r>
              <a:rPr sz="1400" spc="-135" dirty="0">
                <a:solidFill>
                  <a:srgbClr val="E0D6DE"/>
                </a:solidFill>
                <a:latin typeface="Verdana"/>
                <a:cs typeface="Verdana"/>
              </a:rPr>
              <a:t> </a:t>
            </a:r>
            <a:r>
              <a:rPr sz="1400" spc="-60" dirty="0">
                <a:solidFill>
                  <a:srgbClr val="E0D6DE"/>
                </a:solidFill>
                <a:latin typeface="Verdana"/>
                <a:cs typeface="Verdana"/>
              </a:rPr>
              <a:t>project.</a:t>
            </a:r>
            <a:r>
              <a:rPr sz="1400" spc="-135" dirty="0">
                <a:solidFill>
                  <a:srgbClr val="E0D6DE"/>
                </a:solidFill>
                <a:latin typeface="Verdana"/>
                <a:cs typeface="Verdana"/>
              </a:rPr>
              <a:t> </a:t>
            </a:r>
            <a:r>
              <a:rPr sz="1400" spc="-40" dirty="0">
                <a:solidFill>
                  <a:srgbClr val="E0D6DE"/>
                </a:solidFill>
                <a:latin typeface="Verdana"/>
                <a:cs typeface="Verdana"/>
              </a:rPr>
              <a:t>This</a:t>
            </a:r>
            <a:r>
              <a:rPr sz="1400" spc="-135" dirty="0">
                <a:solidFill>
                  <a:srgbClr val="E0D6DE"/>
                </a:solidFill>
                <a:latin typeface="Verdana"/>
                <a:cs typeface="Verdana"/>
              </a:rPr>
              <a:t> </a:t>
            </a:r>
            <a:r>
              <a:rPr sz="1400" spc="-65" dirty="0">
                <a:solidFill>
                  <a:srgbClr val="E0D6DE"/>
                </a:solidFill>
                <a:latin typeface="Verdana"/>
                <a:cs typeface="Verdana"/>
              </a:rPr>
              <a:t>step</a:t>
            </a:r>
            <a:r>
              <a:rPr sz="1400" spc="-135" dirty="0">
                <a:solidFill>
                  <a:srgbClr val="E0D6DE"/>
                </a:solidFill>
                <a:latin typeface="Verdana"/>
                <a:cs typeface="Verdana"/>
              </a:rPr>
              <a:t> </a:t>
            </a:r>
            <a:r>
              <a:rPr sz="1400" spc="-70" dirty="0">
                <a:solidFill>
                  <a:srgbClr val="E0D6DE"/>
                </a:solidFill>
                <a:latin typeface="Verdana"/>
                <a:cs typeface="Verdana"/>
              </a:rPr>
              <a:t>ensures</a:t>
            </a:r>
            <a:r>
              <a:rPr sz="1400" spc="-135" dirty="0">
                <a:solidFill>
                  <a:srgbClr val="E0D6DE"/>
                </a:solidFill>
                <a:latin typeface="Verdana"/>
                <a:cs typeface="Verdana"/>
              </a:rPr>
              <a:t> </a:t>
            </a:r>
            <a:r>
              <a:rPr sz="1400" spc="-50" dirty="0">
                <a:solidFill>
                  <a:srgbClr val="E0D6DE"/>
                </a:solidFill>
                <a:latin typeface="Verdana"/>
                <a:cs typeface="Verdana"/>
              </a:rPr>
              <a:t>that</a:t>
            </a:r>
            <a:r>
              <a:rPr sz="1400" spc="-135" dirty="0">
                <a:solidFill>
                  <a:srgbClr val="E0D6DE"/>
                </a:solidFill>
                <a:latin typeface="Verdana"/>
                <a:cs typeface="Verdana"/>
              </a:rPr>
              <a:t> </a:t>
            </a:r>
            <a:r>
              <a:rPr sz="1400" spc="-50" dirty="0">
                <a:solidFill>
                  <a:srgbClr val="E0D6DE"/>
                </a:solidFill>
                <a:latin typeface="Verdana"/>
                <a:cs typeface="Verdana"/>
              </a:rPr>
              <a:t>the</a:t>
            </a:r>
            <a:r>
              <a:rPr sz="1400" spc="-135" dirty="0">
                <a:solidFill>
                  <a:srgbClr val="E0D6DE"/>
                </a:solidFill>
                <a:latin typeface="Verdana"/>
                <a:cs typeface="Verdana"/>
              </a:rPr>
              <a:t> </a:t>
            </a:r>
            <a:r>
              <a:rPr sz="1400" spc="-65" dirty="0">
                <a:solidFill>
                  <a:srgbClr val="E0D6DE"/>
                </a:solidFill>
                <a:latin typeface="Verdana"/>
                <a:cs typeface="Verdana"/>
              </a:rPr>
              <a:t>raw</a:t>
            </a:r>
            <a:r>
              <a:rPr sz="1400" spc="-135" dirty="0">
                <a:solidFill>
                  <a:srgbClr val="E0D6DE"/>
                </a:solidFill>
                <a:latin typeface="Verdana"/>
                <a:cs typeface="Verdana"/>
              </a:rPr>
              <a:t> </a:t>
            </a:r>
            <a:r>
              <a:rPr sz="1400" spc="-30" dirty="0">
                <a:solidFill>
                  <a:srgbClr val="E0D6DE"/>
                </a:solidFill>
                <a:latin typeface="Verdana"/>
                <a:cs typeface="Verdana"/>
              </a:rPr>
              <a:t>audio</a:t>
            </a:r>
            <a:r>
              <a:rPr sz="1400" spc="-135" dirty="0">
                <a:solidFill>
                  <a:srgbClr val="E0D6DE"/>
                </a:solidFill>
                <a:latin typeface="Verdana"/>
                <a:cs typeface="Verdana"/>
              </a:rPr>
              <a:t> </a:t>
            </a:r>
            <a:r>
              <a:rPr sz="1400" spc="-60" dirty="0">
                <a:solidFill>
                  <a:srgbClr val="E0D6DE"/>
                </a:solidFill>
                <a:latin typeface="Verdana"/>
                <a:cs typeface="Verdana"/>
              </a:rPr>
              <a:t>data</a:t>
            </a:r>
            <a:r>
              <a:rPr sz="1400" spc="-135" dirty="0">
                <a:solidFill>
                  <a:srgbClr val="E0D6DE"/>
                </a:solidFill>
                <a:latin typeface="Verdana"/>
                <a:cs typeface="Verdana"/>
              </a:rPr>
              <a:t> </a:t>
            </a:r>
            <a:r>
              <a:rPr sz="1400" spc="-45" dirty="0">
                <a:solidFill>
                  <a:srgbClr val="E0D6DE"/>
                </a:solidFill>
                <a:latin typeface="Verdana"/>
                <a:cs typeface="Verdana"/>
              </a:rPr>
              <a:t>is</a:t>
            </a:r>
            <a:r>
              <a:rPr sz="1400" spc="-135" dirty="0">
                <a:solidFill>
                  <a:srgbClr val="E0D6DE"/>
                </a:solidFill>
                <a:latin typeface="Verdana"/>
                <a:cs typeface="Verdana"/>
              </a:rPr>
              <a:t> </a:t>
            </a:r>
            <a:r>
              <a:rPr sz="1400" spc="-45" dirty="0">
                <a:solidFill>
                  <a:srgbClr val="E0D6DE"/>
                </a:solidFill>
                <a:latin typeface="Verdana"/>
                <a:cs typeface="Verdana"/>
              </a:rPr>
              <a:t>collected,</a:t>
            </a:r>
            <a:r>
              <a:rPr sz="1400" spc="-135" dirty="0">
                <a:solidFill>
                  <a:srgbClr val="E0D6DE"/>
                </a:solidFill>
                <a:latin typeface="Verdana"/>
                <a:cs typeface="Verdana"/>
              </a:rPr>
              <a:t> </a:t>
            </a:r>
            <a:r>
              <a:rPr sz="1400" spc="-65" dirty="0">
                <a:solidFill>
                  <a:srgbClr val="E0D6DE"/>
                </a:solidFill>
                <a:latin typeface="Verdana"/>
                <a:cs typeface="Verdana"/>
              </a:rPr>
              <a:t>organized,</a:t>
            </a:r>
            <a:r>
              <a:rPr sz="1400" spc="-135" dirty="0">
                <a:solidFill>
                  <a:srgbClr val="E0D6DE"/>
                </a:solidFill>
                <a:latin typeface="Verdana"/>
                <a:cs typeface="Verdana"/>
              </a:rPr>
              <a:t> </a:t>
            </a:r>
            <a:r>
              <a:rPr sz="1400" spc="-25" dirty="0">
                <a:solidFill>
                  <a:srgbClr val="E0D6DE"/>
                </a:solidFill>
                <a:latin typeface="Verdana"/>
                <a:cs typeface="Verdana"/>
              </a:rPr>
              <a:t>and </a:t>
            </a:r>
            <a:r>
              <a:rPr sz="1400" spc="-55" dirty="0">
                <a:solidFill>
                  <a:srgbClr val="E0D6DE"/>
                </a:solidFill>
                <a:latin typeface="Verdana"/>
                <a:cs typeface="Verdana"/>
              </a:rPr>
              <a:t>preprocessed</a:t>
            </a:r>
            <a:r>
              <a:rPr sz="1400" spc="-120" dirty="0">
                <a:solidFill>
                  <a:srgbClr val="E0D6DE"/>
                </a:solidFill>
                <a:latin typeface="Verdana"/>
                <a:cs typeface="Verdana"/>
              </a:rPr>
              <a:t> </a:t>
            </a:r>
            <a:r>
              <a:rPr sz="1400" spc="-45" dirty="0">
                <a:solidFill>
                  <a:srgbClr val="E0D6DE"/>
                </a:solidFill>
                <a:latin typeface="Verdana"/>
                <a:cs typeface="Verdana"/>
              </a:rPr>
              <a:t>for</a:t>
            </a:r>
            <a:r>
              <a:rPr sz="1400" spc="-120" dirty="0">
                <a:solidFill>
                  <a:srgbClr val="E0D6DE"/>
                </a:solidFill>
                <a:latin typeface="Verdana"/>
                <a:cs typeface="Verdana"/>
              </a:rPr>
              <a:t> </a:t>
            </a:r>
            <a:r>
              <a:rPr sz="1400" spc="-55" dirty="0">
                <a:solidFill>
                  <a:srgbClr val="E0D6DE"/>
                </a:solidFill>
                <a:latin typeface="Verdana"/>
                <a:cs typeface="Verdana"/>
              </a:rPr>
              <a:t>further</a:t>
            </a:r>
            <a:r>
              <a:rPr sz="1400" spc="-120" dirty="0">
                <a:solidFill>
                  <a:srgbClr val="E0D6DE"/>
                </a:solidFill>
                <a:latin typeface="Verdana"/>
                <a:cs typeface="Verdana"/>
              </a:rPr>
              <a:t> </a:t>
            </a:r>
            <a:r>
              <a:rPr sz="1400" spc="-10" dirty="0">
                <a:solidFill>
                  <a:srgbClr val="E0D6DE"/>
                </a:solidFill>
                <a:latin typeface="Verdana"/>
                <a:cs typeface="Verdana"/>
              </a:rPr>
              <a:t>analysis.</a:t>
            </a:r>
            <a:endParaRPr sz="1400" dirty="0">
              <a:latin typeface="Verdana"/>
              <a:cs typeface="Verdana"/>
            </a:endParaRPr>
          </a:p>
          <a:p>
            <a:pPr>
              <a:lnSpc>
                <a:spcPct val="100000"/>
              </a:lnSpc>
              <a:spcBef>
                <a:spcPts val="45"/>
              </a:spcBef>
            </a:pPr>
            <a:endParaRPr dirty="0">
              <a:latin typeface="Verdana"/>
              <a:cs typeface="Verdana"/>
            </a:endParaRPr>
          </a:p>
          <a:p>
            <a:pPr marL="12700">
              <a:lnSpc>
                <a:spcPct val="100000"/>
              </a:lnSpc>
              <a:spcBef>
                <a:spcPts val="5"/>
              </a:spcBef>
            </a:pPr>
            <a:r>
              <a:rPr sz="1400" spc="85" dirty="0">
                <a:solidFill>
                  <a:srgbClr val="E0D6DE"/>
                </a:solidFill>
                <a:latin typeface="Verdana"/>
                <a:cs typeface="Verdana"/>
              </a:rPr>
              <a:t>·</a:t>
            </a:r>
            <a:r>
              <a:rPr sz="1400" spc="85" dirty="0">
                <a:solidFill>
                  <a:srgbClr val="E0D6DE"/>
                </a:solidFill>
                <a:latin typeface="Arial Black"/>
                <a:cs typeface="Arial Black"/>
              </a:rPr>
              <a:t>Data</a:t>
            </a:r>
            <a:r>
              <a:rPr sz="1400" spc="-130" dirty="0">
                <a:solidFill>
                  <a:srgbClr val="E0D6DE"/>
                </a:solidFill>
                <a:latin typeface="Arial Black"/>
                <a:cs typeface="Arial Black"/>
              </a:rPr>
              <a:t> </a:t>
            </a:r>
            <a:r>
              <a:rPr sz="1400" spc="-10" dirty="0">
                <a:solidFill>
                  <a:srgbClr val="E0D6DE"/>
                </a:solidFill>
                <a:latin typeface="Arial Black"/>
                <a:cs typeface="Arial Black"/>
              </a:rPr>
              <a:t>Sources:</a:t>
            </a:r>
            <a:endParaRPr sz="1400" dirty="0">
              <a:latin typeface="Arial Black"/>
              <a:cs typeface="Arial Black"/>
            </a:endParaRPr>
          </a:p>
          <a:p>
            <a:pPr>
              <a:lnSpc>
                <a:spcPct val="100000"/>
              </a:lnSpc>
              <a:spcBef>
                <a:spcPts val="5"/>
              </a:spcBef>
            </a:pPr>
            <a:endParaRPr sz="1600" dirty="0">
              <a:latin typeface="Arial Black"/>
              <a:cs typeface="Arial Black"/>
            </a:endParaRPr>
          </a:p>
          <a:p>
            <a:pPr marL="549910">
              <a:lnSpc>
                <a:spcPct val="100000"/>
              </a:lnSpc>
              <a:spcBef>
                <a:spcPts val="5"/>
              </a:spcBef>
            </a:pPr>
            <a:r>
              <a:rPr sz="1400" dirty="0">
                <a:solidFill>
                  <a:srgbClr val="E0D6DE"/>
                </a:solidFill>
                <a:latin typeface="Verdana"/>
                <a:cs typeface="Verdana"/>
              </a:rPr>
              <a:t>·Datasets</a:t>
            </a:r>
            <a:r>
              <a:rPr sz="1400" spc="-120" dirty="0">
                <a:solidFill>
                  <a:srgbClr val="E0D6DE"/>
                </a:solidFill>
                <a:latin typeface="Verdana"/>
                <a:cs typeface="Verdana"/>
              </a:rPr>
              <a:t> </a:t>
            </a:r>
            <a:r>
              <a:rPr sz="1400" spc="-45" dirty="0">
                <a:solidFill>
                  <a:srgbClr val="E0D6DE"/>
                </a:solidFill>
                <a:latin typeface="Verdana"/>
                <a:cs typeface="Verdana"/>
              </a:rPr>
              <a:t>like</a:t>
            </a:r>
            <a:r>
              <a:rPr sz="1400" spc="-114" dirty="0">
                <a:solidFill>
                  <a:srgbClr val="E0D6DE"/>
                </a:solidFill>
                <a:latin typeface="Verdana"/>
                <a:cs typeface="Verdana"/>
              </a:rPr>
              <a:t> </a:t>
            </a:r>
            <a:r>
              <a:rPr sz="1400" spc="-175" dirty="0">
                <a:solidFill>
                  <a:srgbClr val="E0D6DE"/>
                </a:solidFill>
                <a:latin typeface="Arial Black"/>
                <a:cs typeface="Arial Black"/>
              </a:rPr>
              <a:t>GTZAN</a:t>
            </a:r>
            <a:r>
              <a:rPr lang="en-IN" sz="1400" spc="-175" dirty="0">
                <a:solidFill>
                  <a:srgbClr val="E0D6DE"/>
                </a:solidFill>
                <a:latin typeface="Verdana"/>
                <a:cs typeface="Arial Black"/>
              </a:rPr>
              <a:t> </a:t>
            </a:r>
            <a:r>
              <a:rPr sz="1400" spc="-40" dirty="0">
                <a:solidFill>
                  <a:srgbClr val="E0D6DE"/>
                </a:solidFill>
                <a:latin typeface="Verdana"/>
                <a:cs typeface="Verdana"/>
              </a:rPr>
              <a:t>and</a:t>
            </a:r>
            <a:r>
              <a:rPr sz="1400" spc="-120" dirty="0">
                <a:solidFill>
                  <a:srgbClr val="E0D6DE"/>
                </a:solidFill>
                <a:latin typeface="Verdana"/>
                <a:cs typeface="Verdana"/>
              </a:rPr>
              <a:t> </a:t>
            </a:r>
            <a:r>
              <a:rPr sz="1400" spc="-55" dirty="0">
                <a:solidFill>
                  <a:srgbClr val="E0D6DE"/>
                </a:solidFill>
                <a:latin typeface="Arial Black"/>
                <a:cs typeface="Arial Black"/>
              </a:rPr>
              <a:t>Million</a:t>
            </a:r>
            <a:r>
              <a:rPr sz="1400" spc="-85" dirty="0">
                <a:solidFill>
                  <a:srgbClr val="E0D6DE"/>
                </a:solidFill>
                <a:latin typeface="Arial Black"/>
                <a:cs typeface="Arial Black"/>
              </a:rPr>
              <a:t> </a:t>
            </a:r>
            <a:r>
              <a:rPr sz="1400" spc="-90" dirty="0">
                <a:solidFill>
                  <a:srgbClr val="E0D6DE"/>
                </a:solidFill>
                <a:latin typeface="Arial Black"/>
                <a:cs typeface="Arial Black"/>
              </a:rPr>
              <a:t>Song</a:t>
            </a:r>
            <a:r>
              <a:rPr sz="1400" spc="-85" dirty="0">
                <a:solidFill>
                  <a:srgbClr val="E0D6DE"/>
                </a:solidFill>
                <a:latin typeface="Arial Black"/>
                <a:cs typeface="Arial Black"/>
              </a:rPr>
              <a:t> </a:t>
            </a:r>
            <a:r>
              <a:rPr sz="1400" spc="-114" dirty="0">
                <a:solidFill>
                  <a:srgbClr val="E0D6DE"/>
                </a:solidFill>
                <a:latin typeface="Arial Black"/>
                <a:cs typeface="Arial Black"/>
              </a:rPr>
              <a:t>Dataset</a:t>
            </a:r>
            <a:r>
              <a:rPr sz="1400" spc="-90" dirty="0">
                <a:solidFill>
                  <a:srgbClr val="E0D6DE"/>
                </a:solidFill>
                <a:latin typeface="Arial Black"/>
                <a:cs typeface="Arial Black"/>
              </a:rPr>
              <a:t> </a:t>
            </a:r>
            <a:r>
              <a:rPr sz="1400" spc="-45" dirty="0">
                <a:solidFill>
                  <a:srgbClr val="E0D6DE"/>
                </a:solidFill>
                <a:latin typeface="Verdana"/>
                <a:cs typeface="Verdana"/>
              </a:rPr>
              <a:t>provide</a:t>
            </a:r>
            <a:r>
              <a:rPr sz="1400" spc="-114" dirty="0">
                <a:solidFill>
                  <a:srgbClr val="E0D6DE"/>
                </a:solidFill>
                <a:latin typeface="Verdana"/>
                <a:cs typeface="Verdana"/>
              </a:rPr>
              <a:t> </a:t>
            </a:r>
            <a:r>
              <a:rPr sz="1400" spc="-35" dirty="0">
                <a:solidFill>
                  <a:srgbClr val="E0D6DE"/>
                </a:solidFill>
                <a:latin typeface="Verdana"/>
                <a:cs typeface="Verdana"/>
              </a:rPr>
              <a:t>labeled</a:t>
            </a:r>
            <a:r>
              <a:rPr sz="1400" spc="-120" dirty="0">
                <a:solidFill>
                  <a:srgbClr val="E0D6DE"/>
                </a:solidFill>
                <a:latin typeface="Verdana"/>
                <a:cs typeface="Verdana"/>
              </a:rPr>
              <a:t> </a:t>
            </a:r>
            <a:r>
              <a:rPr sz="1400" spc="-30" dirty="0">
                <a:solidFill>
                  <a:srgbClr val="E0D6DE"/>
                </a:solidFill>
                <a:latin typeface="Verdana"/>
                <a:cs typeface="Verdana"/>
              </a:rPr>
              <a:t>audio</a:t>
            </a:r>
            <a:r>
              <a:rPr sz="1400" spc="-114" dirty="0">
                <a:solidFill>
                  <a:srgbClr val="E0D6DE"/>
                </a:solidFill>
                <a:latin typeface="Verdana"/>
                <a:cs typeface="Verdana"/>
              </a:rPr>
              <a:t> </a:t>
            </a:r>
            <a:r>
              <a:rPr sz="1400" spc="-10" dirty="0">
                <a:solidFill>
                  <a:srgbClr val="E0D6DE"/>
                </a:solidFill>
                <a:latin typeface="Verdana"/>
                <a:cs typeface="Verdana"/>
              </a:rPr>
              <a:t>files.</a:t>
            </a:r>
            <a:endParaRPr sz="1400" dirty="0">
              <a:latin typeface="Verdana"/>
              <a:cs typeface="Verdana"/>
            </a:endParaRPr>
          </a:p>
          <a:p>
            <a:pPr>
              <a:lnSpc>
                <a:spcPct val="100000"/>
              </a:lnSpc>
              <a:spcBef>
                <a:spcPts val="45"/>
              </a:spcBef>
            </a:pPr>
            <a:endParaRPr dirty="0">
              <a:latin typeface="Verdana"/>
              <a:cs typeface="Verdana"/>
            </a:endParaRPr>
          </a:p>
          <a:p>
            <a:pPr marL="12700">
              <a:lnSpc>
                <a:spcPct val="100000"/>
              </a:lnSpc>
              <a:spcBef>
                <a:spcPts val="5"/>
              </a:spcBef>
            </a:pPr>
            <a:r>
              <a:rPr sz="1400" spc="85" dirty="0">
                <a:solidFill>
                  <a:srgbClr val="E0D6DE"/>
                </a:solidFill>
                <a:latin typeface="Verdana"/>
                <a:cs typeface="Verdana"/>
              </a:rPr>
              <a:t>·</a:t>
            </a:r>
            <a:r>
              <a:rPr sz="1400" spc="85" dirty="0">
                <a:solidFill>
                  <a:srgbClr val="E0D6DE"/>
                </a:solidFill>
                <a:latin typeface="Arial Black"/>
                <a:cs typeface="Arial Black"/>
              </a:rPr>
              <a:t>Data</a:t>
            </a:r>
            <a:r>
              <a:rPr sz="1400" spc="-105" dirty="0">
                <a:solidFill>
                  <a:srgbClr val="E0D6DE"/>
                </a:solidFill>
                <a:latin typeface="Arial Black"/>
                <a:cs typeface="Arial Black"/>
              </a:rPr>
              <a:t> </a:t>
            </a:r>
            <a:r>
              <a:rPr sz="1400" spc="-85" dirty="0">
                <a:solidFill>
                  <a:srgbClr val="E0D6DE"/>
                </a:solidFill>
                <a:latin typeface="Arial Black"/>
                <a:cs typeface="Arial Black"/>
              </a:rPr>
              <a:t>Augmentation</a:t>
            </a:r>
            <a:r>
              <a:rPr sz="1400" spc="-100" dirty="0">
                <a:solidFill>
                  <a:srgbClr val="E0D6DE"/>
                </a:solidFill>
                <a:latin typeface="Arial Black"/>
                <a:cs typeface="Arial Black"/>
              </a:rPr>
              <a:t> </a:t>
            </a:r>
            <a:r>
              <a:rPr sz="1400" spc="-10" dirty="0">
                <a:solidFill>
                  <a:srgbClr val="E0D6DE"/>
                </a:solidFill>
                <a:latin typeface="Arial Black"/>
                <a:cs typeface="Arial Black"/>
              </a:rPr>
              <a:t>(Optional):</a:t>
            </a:r>
            <a:endParaRPr sz="1400" dirty="0">
              <a:latin typeface="Arial Black"/>
              <a:cs typeface="Arial Black"/>
            </a:endParaRPr>
          </a:p>
          <a:p>
            <a:pPr marL="12700" marR="255270" indent="537210">
              <a:lnSpc>
                <a:spcPct val="134300"/>
              </a:lnSpc>
              <a:spcBef>
                <a:spcPts val="1495"/>
              </a:spcBef>
            </a:pPr>
            <a:r>
              <a:rPr sz="1400" spc="-25" dirty="0">
                <a:solidFill>
                  <a:srgbClr val="E0D6DE"/>
                </a:solidFill>
                <a:latin typeface="Verdana"/>
                <a:cs typeface="Verdana"/>
              </a:rPr>
              <a:t>·</a:t>
            </a:r>
            <a:r>
              <a:rPr sz="1400" spc="-25" dirty="0">
                <a:solidFill>
                  <a:srgbClr val="E0D6DE"/>
                </a:solidFill>
                <a:latin typeface="Arial Black"/>
                <a:cs typeface="Arial Black"/>
              </a:rPr>
              <a:t>Audiomentations</a:t>
            </a:r>
            <a:r>
              <a:rPr sz="1400" spc="-105" dirty="0">
                <a:solidFill>
                  <a:srgbClr val="E0D6DE"/>
                </a:solidFill>
                <a:latin typeface="Arial Black"/>
                <a:cs typeface="Arial Black"/>
              </a:rPr>
              <a:t> </a:t>
            </a:r>
            <a:r>
              <a:rPr sz="1400" spc="-95" dirty="0">
                <a:solidFill>
                  <a:srgbClr val="E0D6DE"/>
                </a:solidFill>
                <a:latin typeface="Arial Black"/>
                <a:cs typeface="Arial Black"/>
              </a:rPr>
              <a:t>Library</a:t>
            </a:r>
            <a:r>
              <a:rPr sz="1400" spc="-95" dirty="0">
                <a:solidFill>
                  <a:srgbClr val="E0D6DE"/>
                </a:solidFill>
                <a:latin typeface="Verdana"/>
                <a:cs typeface="Verdana"/>
              </a:rPr>
              <a:t>:</a:t>
            </a:r>
            <a:r>
              <a:rPr sz="1400" spc="-135" dirty="0">
                <a:solidFill>
                  <a:srgbClr val="E0D6DE"/>
                </a:solidFill>
                <a:latin typeface="Verdana"/>
                <a:cs typeface="Verdana"/>
              </a:rPr>
              <a:t> </a:t>
            </a:r>
            <a:r>
              <a:rPr sz="1400" spc="-55" dirty="0">
                <a:solidFill>
                  <a:srgbClr val="E0D6DE"/>
                </a:solidFill>
                <a:latin typeface="Verdana"/>
                <a:cs typeface="Verdana"/>
              </a:rPr>
              <a:t>Adds</a:t>
            </a:r>
            <a:r>
              <a:rPr sz="1400" spc="-135" dirty="0">
                <a:solidFill>
                  <a:srgbClr val="E0D6DE"/>
                </a:solidFill>
                <a:latin typeface="Verdana"/>
                <a:cs typeface="Verdana"/>
              </a:rPr>
              <a:t> </a:t>
            </a:r>
            <a:r>
              <a:rPr sz="1400" spc="-50" dirty="0">
                <a:solidFill>
                  <a:srgbClr val="E0D6DE"/>
                </a:solidFill>
                <a:latin typeface="Verdana"/>
                <a:cs typeface="Verdana"/>
              </a:rPr>
              <a:t>variations</a:t>
            </a:r>
            <a:r>
              <a:rPr sz="1400" spc="-135" dirty="0">
                <a:solidFill>
                  <a:srgbClr val="E0D6DE"/>
                </a:solidFill>
                <a:latin typeface="Verdana"/>
                <a:cs typeface="Verdana"/>
              </a:rPr>
              <a:t> </a:t>
            </a:r>
            <a:r>
              <a:rPr sz="1400" spc="-65" dirty="0">
                <a:solidFill>
                  <a:srgbClr val="E0D6DE"/>
                </a:solidFill>
                <a:latin typeface="Verdana"/>
                <a:cs typeface="Verdana"/>
              </a:rPr>
              <a:t>by</a:t>
            </a:r>
            <a:r>
              <a:rPr sz="1400" spc="-135" dirty="0">
                <a:solidFill>
                  <a:srgbClr val="E0D6DE"/>
                </a:solidFill>
                <a:latin typeface="Verdana"/>
                <a:cs typeface="Verdana"/>
              </a:rPr>
              <a:t> </a:t>
            </a:r>
            <a:r>
              <a:rPr sz="1400" spc="-45" dirty="0">
                <a:solidFill>
                  <a:srgbClr val="E0D6DE"/>
                </a:solidFill>
                <a:latin typeface="Verdana"/>
                <a:cs typeface="Verdana"/>
              </a:rPr>
              <a:t>applying</a:t>
            </a:r>
            <a:r>
              <a:rPr sz="1400" spc="-135" dirty="0">
                <a:solidFill>
                  <a:srgbClr val="E0D6DE"/>
                </a:solidFill>
                <a:latin typeface="Verdana"/>
                <a:cs typeface="Verdana"/>
              </a:rPr>
              <a:t> </a:t>
            </a:r>
            <a:r>
              <a:rPr sz="1400" spc="-55" dirty="0">
                <a:solidFill>
                  <a:srgbClr val="E0D6DE"/>
                </a:solidFill>
                <a:latin typeface="Verdana"/>
                <a:cs typeface="Verdana"/>
              </a:rPr>
              <a:t>noise,</a:t>
            </a:r>
            <a:r>
              <a:rPr sz="1400" spc="-135" dirty="0">
                <a:solidFill>
                  <a:srgbClr val="E0D6DE"/>
                </a:solidFill>
                <a:latin typeface="Verdana"/>
                <a:cs typeface="Verdana"/>
              </a:rPr>
              <a:t> </a:t>
            </a:r>
            <a:r>
              <a:rPr sz="1400" spc="-30" dirty="0">
                <a:solidFill>
                  <a:srgbClr val="E0D6DE"/>
                </a:solidFill>
                <a:latin typeface="Verdana"/>
                <a:cs typeface="Verdana"/>
              </a:rPr>
              <a:t>pitch</a:t>
            </a:r>
            <a:r>
              <a:rPr sz="1400" spc="-135" dirty="0">
                <a:solidFill>
                  <a:srgbClr val="E0D6DE"/>
                </a:solidFill>
                <a:latin typeface="Verdana"/>
                <a:cs typeface="Verdana"/>
              </a:rPr>
              <a:t> </a:t>
            </a:r>
            <a:r>
              <a:rPr sz="1400" spc="-55" dirty="0">
                <a:solidFill>
                  <a:srgbClr val="E0D6DE"/>
                </a:solidFill>
                <a:latin typeface="Verdana"/>
                <a:cs typeface="Verdana"/>
              </a:rPr>
              <a:t>shift,</a:t>
            </a:r>
            <a:r>
              <a:rPr sz="1400" spc="-135" dirty="0">
                <a:solidFill>
                  <a:srgbClr val="E0D6DE"/>
                </a:solidFill>
                <a:latin typeface="Verdana"/>
                <a:cs typeface="Verdana"/>
              </a:rPr>
              <a:t> </a:t>
            </a:r>
            <a:r>
              <a:rPr sz="1400" spc="-35" dirty="0">
                <a:solidFill>
                  <a:srgbClr val="E0D6DE"/>
                </a:solidFill>
                <a:latin typeface="Verdana"/>
                <a:cs typeface="Verdana"/>
              </a:rPr>
              <a:t>or</a:t>
            </a:r>
            <a:r>
              <a:rPr sz="1400" spc="-135" dirty="0">
                <a:solidFill>
                  <a:srgbClr val="E0D6DE"/>
                </a:solidFill>
                <a:latin typeface="Verdana"/>
                <a:cs typeface="Verdana"/>
              </a:rPr>
              <a:t> </a:t>
            </a:r>
            <a:r>
              <a:rPr sz="1400" spc="-45" dirty="0">
                <a:solidFill>
                  <a:srgbClr val="E0D6DE"/>
                </a:solidFill>
                <a:latin typeface="Verdana"/>
                <a:cs typeface="Verdana"/>
              </a:rPr>
              <a:t>time</a:t>
            </a:r>
            <a:r>
              <a:rPr sz="1400" spc="-135" dirty="0">
                <a:solidFill>
                  <a:srgbClr val="E0D6DE"/>
                </a:solidFill>
                <a:latin typeface="Verdana"/>
                <a:cs typeface="Verdana"/>
              </a:rPr>
              <a:t> </a:t>
            </a:r>
            <a:r>
              <a:rPr sz="1400" spc="-65" dirty="0">
                <a:solidFill>
                  <a:srgbClr val="E0D6DE"/>
                </a:solidFill>
                <a:latin typeface="Verdana"/>
                <a:cs typeface="Verdana"/>
              </a:rPr>
              <a:t>stretch</a:t>
            </a:r>
            <a:r>
              <a:rPr sz="1400" spc="-135" dirty="0">
                <a:solidFill>
                  <a:srgbClr val="E0D6DE"/>
                </a:solidFill>
                <a:latin typeface="Verdana"/>
                <a:cs typeface="Verdana"/>
              </a:rPr>
              <a:t> </a:t>
            </a:r>
            <a:r>
              <a:rPr sz="1400" spc="-35" dirty="0">
                <a:solidFill>
                  <a:srgbClr val="E0D6DE"/>
                </a:solidFill>
                <a:latin typeface="Verdana"/>
                <a:cs typeface="Verdana"/>
              </a:rPr>
              <a:t>to</a:t>
            </a:r>
            <a:r>
              <a:rPr sz="1400" spc="-135" dirty="0">
                <a:solidFill>
                  <a:srgbClr val="E0D6DE"/>
                </a:solidFill>
                <a:latin typeface="Verdana"/>
                <a:cs typeface="Verdana"/>
              </a:rPr>
              <a:t> </a:t>
            </a:r>
            <a:r>
              <a:rPr sz="1400" spc="-50" dirty="0">
                <a:solidFill>
                  <a:srgbClr val="E0D6DE"/>
                </a:solidFill>
                <a:latin typeface="Verdana"/>
                <a:cs typeface="Verdana"/>
              </a:rPr>
              <a:t>increase</a:t>
            </a:r>
            <a:r>
              <a:rPr sz="1400" spc="-135" dirty="0">
                <a:solidFill>
                  <a:srgbClr val="E0D6DE"/>
                </a:solidFill>
                <a:latin typeface="Verdana"/>
                <a:cs typeface="Verdana"/>
              </a:rPr>
              <a:t> </a:t>
            </a:r>
            <a:r>
              <a:rPr sz="1400" spc="-50" dirty="0">
                <a:solidFill>
                  <a:srgbClr val="E0D6DE"/>
                </a:solidFill>
                <a:latin typeface="Verdana"/>
                <a:cs typeface="Verdana"/>
              </a:rPr>
              <a:t>the</a:t>
            </a:r>
            <a:r>
              <a:rPr sz="1400" spc="-135" dirty="0">
                <a:solidFill>
                  <a:srgbClr val="E0D6DE"/>
                </a:solidFill>
                <a:latin typeface="Verdana"/>
                <a:cs typeface="Verdana"/>
              </a:rPr>
              <a:t> </a:t>
            </a:r>
            <a:r>
              <a:rPr sz="1400" spc="-20" dirty="0">
                <a:solidFill>
                  <a:srgbClr val="E0D6DE"/>
                </a:solidFill>
                <a:latin typeface="Verdana"/>
                <a:cs typeface="Verdana"/>
              </a:rPr>
              <a:t>diversity </a:t>
            </a:r>
            <a:r>
              <a:rPr sz="1400" spc="-35" dirty="0">
                <a:solidFill>
                  <a:srgbClr val="E0D6DE"/>
                </a:solidFill>
                <a:latin typeface="Verdana"/>
                <a:cs typeface="Verdana"/>
              </a:rPr>
              <a:t>of</a:t>
            </a:r>
            <a:r>
              <a:rPr sz="1400" spc="-160" dirty="0">
                <a:solidFill>
                  <a:srgbClr val="E0D6DE"/>
                </a:solidFill>
                <a:latin typeface="Verdana"/>
                <a:cs typeface="Verdana"/>
              </a:rPr>
              <a:t> </a:t>
            </a:r>
            <a:r>
              <a:rPr sz="1400" spc="-50" dirty="0">
                <a:solidFill>
                  <a:srgbClr val="E0D6DE"/>
                </a:solidFill>
                <a:latin typeface="Verdana"/>
                <a:cs typeface="Verdana"/>
              </a:rPr>
              <a:t>the</a:t>
            </a:r>
            <a:r>
              <a:rPr sz="1400" spc="-160" dirty="0">
                <a:solidFill>
                  <a:srgbClr val="E0D6DE"/>
                </a:solidFill>
                <a:latin typeface="Verdana"/>
                <a:cs typeface="Verdana"/>
              </a:rPr>
              <a:t> </a:t>
            </a:r>
            <a:r>
              <a:rPr sz="1400" spc="-10" dirty="0">
                <a:solidFill>
                  <a:srgbClr val="E0D6DE"/>
                </a:solidFill>
                <a:latin typeface="Verdana"/>
                <a:cs typeface="Verdana"/>
              </a:rPr>
              <a:t>dataset.</a:t>
            </a:r>
            <a:endParaRPr sz="1400" dirty="0">
              <a:latin typeface="Verdana"/>
              <a:cs typeface="Verdana"/>
            </a:endParaRPr>
          </a:p>
          <a:p>
            <a:pPr>
              <a:lnSpc>
                <a:spcPct val="100000"/>
              </a:lnSpc>
              <a:spcBef>
                <a:spcPts val="50"/>
              </a:spcBef>
            </a:pPr>
            <a:endParaRPr dirty="0">
              <a:latin typeface="Verdana"/>
              <a:cs typeface="Verdana"/>
            </a:endParaRPr>
          </a:p>
          <a:p>
            <a:pPr marL="12700">
              <a:lnSpc>
                <a:spcPct val="100000"/>
              </a:lnSpc>
            </a:pPr>
            <a:r>
              <a:rPr sz="1400" dirty="0">
                <a:solidFill>
                  <a:srgbClr val="E0D6DE"/>
                </a:solidFill>
                <a:latin typeface="Verdana"/>
                <a:cs typeface="Verdana"/>
              </a:rPr>
              <a:t>·</a:t>
            </a:r>
            <a:r>
              <a:rPr sz="1400" dirty="0">
                <a:solidFill>
                  <a:srgbClr val="E0D6DE"/>
                </a:solidFill>
                <a:latin typeface="Arial Black"/>
                <a:cs typeface="Arial Black"/>
              </a:rPr>
              <a:t>Handling</a:t>
            </a:r>
            <a:r>
              <a:rPr sz="1400" spc="45" dirty="0">
                <a:solidFill>
                  <a:srgbClr val="E0D6DE"/>
                </a:solidFill>
                <a:latin typeface="Arial Black"/>
                <a:cs typeface="Arial Black"/>
              </a:rPr>
              <a:t> </a:t>
            </a:r>
            <a:r>
              <a:rPr sz="1400" spc="-95" dirty="0">
                <a:solidFill>
                  <a:srgbClr val="E0D6DE"/>
                </a:solidFill>
                <a:latin typeface="Arial Black"/>
                <a:cs typeface="Arial Black"/>
              </a:rPr>
              <a:t>Imbalanced</a:t>
            </a:r>
            <a:r>
              <a:rPr sz="1400" spc="50" dirty="0">
                <a:solidFill>
                  <a:srgbClr val="E0D6DE"/>
                </a:solidFill>
                <a:latin typeface="Arial Black"/>
                <a:cs typeface="Arial Black"/>
              </a:rPr>
              <a:t> </a:t>
            </a:r>
            <a:r>
              <a:rPr sz="1400" spc="-20" dirty="0">
                <a:solidFill>
                  <a:srgbClr val="E0D6DE"/>
                </a:solidFill>
                <a:latin typeface="Arial Black"/>
                <a:cs typeface="Arial Black"/>
              </a:rPr>
              <a:t>Data:</a:t>
            </a:r>
            <a:endParaRPr sz="1400" dirty="0">
              <a:latin typeface="Arial Black"/>
              <a:cs typeface="Arial Black"/>
            </a:endParaRPr>
          </a:p>
          <a:p>
            <a:pPr>
              <a:lnSpc>
                <a:spcPct val="100000"/>
              </a:lnSpc>
              <a:spcBef>
                <a:spcPts val="10"/>
              </a:spcBef>
            </a:pPr>
            <a:endParaRPr sz="1600" dirty="0">
              <a:latin typeface="Arial Black"/>
              <a:cs typeface="Arial Black"/>
            </a:endParaRPr>
          </a:p>
          <a:p>
            <a:pPr marL="549910">
              <a:lnSpc>
                <a:spcPct val="100000"/>
              </a:lnSpc>
            </a:pPr>
            <a:r>
              <a:rPr sz="1400" dirty="0">
                <a:solidFill>
                  <a:srgbClr val="E0D6DE"/>
                </a:solidFill>
                <a:latin typeface="Verdana"/>
                <a:cs typeface="Verdana"/>
              </a:rPr>
              <a:t>·Oversampling</a:t>
            </a:r>
            <a:r>
              <a:rPr sz="1400" spc="-100" dirty="0">
                <a:solidFill>
                  <a:srgbClr val="E0D6DE"/>
                </a:solidFill>
                <a:latin typeface="Verdana"/>
                <a:cs typeface="Verdana"/>
              </a:rPr>
              <a:t> </a:t>
            </a:r>
            <a:r>
              <a:rPr sz="1400" spc="-80" dirty="0">
                <a:solidFill>
                  <a:srgbClr val="E0D6DE"/>
                </a:solidFill>
                <a:latin typeface="Verdana"/>
                <a:cs typeface="Verdana"/>
              </a:rPr>
              <a:t>rare</a:t>
            </a:r>
            <a:r>
              <a:rPr sz="1400" spc="-95" dirty="0">
                <a:solidFill>
                  <a:srgbClr val="E0D6DE"/>
                </a:solidFill>
                <a:latin typeface="Verdana"/>
                <a:cs typeface="Verdana"/>
              </a:rPr>
              <a:t> </a:t>
            </a:r>
            <a:r>
              <a:rPr sz="1400" spc="-80" dirty="0">
                <a:solidFill>
                  <a:srgbClr val="E0D6DE"/>
                </a:solidFill>
                <a:latin typeface="Verdana"/>
                <a:cs typeface="Verdana"/>
              </a:rPr>
              <a:t>genres</a:t>
            </a:r>
            <a:r>
              <a:rPr sz="1400" spc="-100" dirty="0">
                <a:solidFill>
                  <a:srgbClr val="E0D6DE"/>
                </a:solidFill>
                <a:latin typeface="Verdana"/>
                <a:cs typeface="Verdana"/>
              </a:rPr>
              <a:t> </a:t>
            </a:r>
            <a:r>
              <a:rPr sz="1400" spc="-50" dirty="0">
                <a:solidFill>
                  <a:srgbClr val="E0D6DE"/>
                </a:solidFill>
                <a:latin typeface="Verdana"/>
                <a:cs typeface="Verdana"/>
              </a:rPr>
              <a:t>using</a:t>
            </a:r>
            <a:r>
              <a:rPr sz="1400" spc="-95" dirty="0">
                <a:solidFill>
                  <a:srgbClr val="E0D6DE"/>
                </a:solidFill>
                <a:latin typeface="Verdana"/>
                <a:cs typeface="Verdana"/>
              </a:rPr>
              <a:t> </a:t>
            </a:r>
            <a:r>
              <a:rPr sz="1400" spc="-150" dirty="0">
                <a:solidFill>
                  <a:srgbClr val="E0D6DE"/>
                </a:solidFill>
                <a:latin typeface="Arial Black"/>
                <a:cs typeface="Arial Black"/>
              </a:rPr>
              <a:t>SMOTE</a:t>
            </a:r>
            <a:r>
              <a:rPr sz="1400" spc="-65" dirty="0">
                <a:solidFill>
                  <a:srgbClr val="E0D6DE"/>
                </a:solidFill>
                <a:latin typeface="Arial Black"/>
                <a:cs typeface="Arial Black"/>
              </a:rPr>
              <a:t> </a:t>
            </a:r>
            <a:r>
              <a:rPr sz="1400" spc="-80" dirty="0">
                <a:solidFill>
                  <a:srgbClr val="E0D6DE"/>
                </a:solidFill>
                <a:latin typeface="Arial Black"/>
                <a:cs typeface="Arial Black"/>
              </a:rPr>
              <a:t>(Synthetic</a:t>
            </a:r>
            <a:r>
              <a:rPr sz="1400" spc="-70" dirty="0">
                <a:solidFill>
                  <a:srgbClr val="E0D6DE"/>
                </a:solidFill>
                <a:latin typeface="Arial Black"/>
                <a:cs typeface="Arial Black"/>
              </a:rPr>
              <a:t> </a:t>
            </a:r>
            <a:r>
              <a:rPr sz="1400" spc="-60" dirty="0">
                <a:solidFill>
                  <a:srgbClr val="E0D6DE"/>
                </a:solidFill>
                <a:latin typeface="Arial Black"/>
                <a:cs typeface="Arial Black"/>
              </a:rPr>
              <a:t>Minority</a:t>
            </a:r>
            <a:r>
              <a:rPr sz="1400" spc="-65" dirty="0">
                <a:solidFill>
                  <a:srgbClr val="E0D6DE"/>
                </a:solidFill>
                <a:latin typeface="Arial Black"/>
                <a:cs typeface="Arial Black"/>
              </a:rPr>
              <a:t> </a:t>
            </a:r>
            <a:r>
              <a:rPr sz="1400" spc="-80" dirty="0">
                <a:solidFill>
                  <a:srgbClr val="E0D6DE"/>
                </a:solidFill>
                <a:latin typeface="Arial Black"/>
                <a:cs typeface="Arial Black"/>
              </a:rPr>
              <a:t>Oversampling</a:t>
            </a:r>
            <a:r>
              <a:rPr sz="1400" spc="-65" dirty="0">
                <a:solidFill>
                  <a:srgbClr val="E0D6DE"/>
                </a:solidFill>
                <a:latin typeface="Arial Black"/>
                <a:cs typeface="Arial Black"/>
              </a:rPr>
              <a:t> </a:t>
            </a:r>
            <a:r>
              <a:rPr sz="1400" spc="-10" dirty="0">
                <a:solidFill>
                  <a:srgbClr val="E0D6DE"/>
                </a:solidFill>
                <a:latin typeface="Arial Black"/>
                <a:cs typeface="Arial Black"/>
              </a:rPr>
              <a:t>Technique)</a:t>
            </a:r>
            <a:r>
              <a:rPr sz="1400" spc="-10" dirty="0">
                <a:solidFill>
                  <a:srgbClr val="E0D6DE"/>
                </a:solidFill>
                <a:latin typeface="Verdana"/>
                <a:cs typeface="Verdana"/>
              </a:rPr>
              <a:t>.</a:t>
            </a:r>
            <a:endParaRPr sz="1400" dirty="0">
              <a:latin typeface="Verdana"/>
              <a:cs typeface="Verdana"/>
            </a:endParaRPr>
          </a:p>
          <a:p>
            <a:pPr>
              <a:lnSpc>
                <a:spcPct val="100000"/>
              </a:lnSpc>
              <a:spcBef>
                <a:spcPts val="50"/>
              </a:spcBef>
            </a:pPr>
            <a:endParaRPr dirty="0">
              <a:latin typeface="Verdana"/>
              <a:cs typeface="Verdana"/>
            </a:endParaRPr>
          </a:p>
          <a:p>
            <a:pPr marL="549910">
              <a:lnSpc>
                <a:spcPct val="100000"/>
              </a:lnSpc>
            </a:pPr>
            <a:r>
              <a:rPr sz="1400" dirty="0">
                <a:solidFill>
                  <a:srgbClr val="E0D6DE"/>
                </a:solidFill>
                <a:latin typeface="Verdana"/>
                <a:cs typeface="Verdana"/>
              </a:rPr>
              <a:t>·Alternatively,</a:t>
            </a:r>
            <a:r>
              <a:rPr sz="1400" spc="-130" dirty="0">
                <a:solidFill>
                  <a:srgbClr val="E0D6DE"/>
                </a:solidFill>
                <a:latin typeface="Verdana"/>
                <a:cs typeface="Verdana"/>
              </a:rPr>
              <a:t> </a:t>
            </a:r>
            <a:r>
              <a:rPr sz="1400" spc="-70" dirty="0">
                <a:solidFill>
                  <a:srgbClr val="E0D6DE"/>
                </a:solidFill>
                <a:latin typeface="Arial Black"/>
                <a:cs typeface="Arial Black"/>
              </a:rPr>
              <a:t>undersampling</a:t>
            </a:r>
            <a:r>
              <a:rPr sz="1400" spc="-100" dirty="0">
                <a:solidFill>
                  <a:srgbClr val="E0D6DE"/>
                </a:solidFill>
                <a:latin typeface="Arial Black"/>
                <a:cs typeface="Arial Black"/>
              </a:rPr>
              <a:t> </a:t>
            </a:r>
            <a:r>
              <a:rPr sz="1400" spc="-50" dirty="0">
                <a:solidFill>
                  <a:srgbClr val="E0D6DE"/>
                </a:solidFill>
                <a:latin typeface="Verdana"/>
                <a:cs typeface="Verdana"/>
              </a:rPr>
              <a:t>the</a:t>
            </a:r>
            <a:r>
              <a:rPr sz="1400" spc="-130" dirty="0">
                <a:solidFill>
                  <a:srgbClr val="E0D6DE"/>
                </a:solidFill>
                <a:latin typeface="Verdana"/>
                <a:cs typeface="Verdana"/>
              </a:rPr>
              <a:t> </a:t>
            </a:r>
            <a:r>
              <a:rPr sz="1400" spc="-55" dirty="0">
                <a:solidFill>
                  <a:srgbClr val="E0D6DE"/>
                </a:solidFill>
                <a:latin typeface="Verdana"/>
                <a:cs typeface="Verdana"/>
              </a:rPr>
              <a:t>majority</a:t>
            </a:r>
            <a:r>
              <a:rPr sz="1400" spc="-130" dirty="0">
                <a:solidFill>
                  <a:srgbClr val="E0D6DE"/>
                </a:solidFill>
                <a:latin typeface="Verdana"/>
                <a:cs typeface="Verdana"/>
              </a:rPr>
              <a:t> </a:t>
            </a:r>
            <a:r>
              <a:rPr sz="1400" spc="-10" dirty="0">
                <a:solidFill>
                  <a:srgbClr val="E0D6DE"/>
                </a:solidFill>
                <a:latin typeface="Verdana"/>
                <a:cs typeface="Verdana"/>
              </a:rPr>
              <a:t>classes.</a:t>
            </a:r>
            <a:endParaRPr sz="1400" dirty="0">
              <a:latin typeface="Verdana"/>
              <a:cs typeface="Verdana"/>
            </a:endParaRPr>
          </a:p>
          <a:p>
            <a:pPr>
              <a:lnSpc>
                <a:spcPct val="100000"/>
              </a:lnSpc>
              <a:spcBef>
                <a:spcPts val="50"/>
              </a:spcBef>
            </a:pPr>
            <a:endParaRPr dirty="0">
              <a:latin typeface="Verdana"/>
              <a:cs typeface="Verdana"/>
            </a:endParaRPr>
          </a:p>
          <a:p>
            <a:pPr marL="12700">
              <a:lnSpc>
                <a:spcPct val="100000"/>
              </a:lnSpc>
            </a:pPr>
            <a:r>
              <a:rPr sz="1400" spc="-70" dirty="0">
                <a:solidFill>
                  <a:srgbClr val="E0D6DE"/>
                </a:solidFill>
                <a:latin typeface="Arial Black"/>
                <a:cs typeface="Arial Black"/>
              </a:rPr>
              <a:t>2.</a:t>
            </a:r>
            <a:r>
              <a:rPr sz="1400" spc="-125" dirty="0">
                <a:solidFill>
                  <a:srgbClr val="E0D6DE"/>
                </a:solidFill>
                <a:latin typeface="Arial Black"/>
                <a:cs typeface="Arial Black"/>
              </a:rPr>
              <a:t> </a:t>
            </a:r>
            <a:r>
              <a:rPr sz="1400" spc="-110" dirty="0">
                <a:solidFill>
                  <a:srgbClr val="E0D6DE"/>
                </a:solidFill>
                <a:latin typeface="Arial Black"/>
                <a:cs typeface="Arial Black"/>
              </a:rPr>
              <a:t>Data</a:t>
            </a:r>
            <a:r>
              <a:rPr sz="1400" spc="-125" dirty="0">
                <a:solidFill>
                  <a:srgbClr val="E0D6DE"/>
                </a:solidFill>
                <a:latin typeface="Arial Black"/>
                <a:cs typeface="Arial Black"/>
              </a:rPr>
              <a:t> </a:t>
            </a:r>
            <a:r>
              <a:rPr sz="1400" spc="-25" dirty="0">
                <a:solidFill>
                  <a:srgbClr val="E0D6DE"/>
                </a:solidFill>
                <a:latin typeface="Arial Black"/>
                <a:cs typeface="Arial Black"/>
              </a:rPr>
              <a:t>Preprocessing</a:t>
            </a:r>
            <a:endParaRPr sz="1400" dirty="0">
              <a:latin typeface="Arial Black"/>
              <a:cs typeface="Arial Black"/>
            </a:endParaRPr>
          </a:p>
          <a:p>
            <a:pPr>
              <a:lnSpc>
                <a:spcPct val="100000"/>
              </a:lnSpc>
              <a:spcBef>
                <a:spcPts val="10"/>
              </a:spcBef>
            </a:pPr>
            <a:endParaRPr sz="1600" dirty="0">
              <a:latin typeface="Arial Black"/>
              <a:cs typeface="Arial Black"/>
            </a:endParaRPr>
          </a:p>
          <a:p>
            <a:pPr marL="12700">
              <a:lnSpc>
                <a:spcPct val="100000"/>
              </a:lnSpc>
            </a:pPr>
            <a:r>
              <a:rPr sz="1400" spc="-55" dirty="0">
                <a:solidFill>
                  <a:srgbClr val="E0D6DE"/>
                </a:solidFill>
                <a:latin typeface="Verdana"/>
                <a:cs typeface="Verdana"/>
              </a:rPr>
              <a:t>Preprocessing</a:t>
            </a:r>
            <a:r>
              <a:rPr sz="1400" spc="-135" dirty="0">
                <a:solidFill>
                  <a:srgbClr val="E0D6DE"/>
                </a:solidFill>
                <a:latin typeface="Verdana"/>
                <a:cs typeface="Verdana"/>
              </a:rPr>
              <a:t> </a:t>
            </a:r>
            <a:r>
              <a:rPr sz="1400" spc="-70" dirty="0">
                <a:solidFill>
                  <a:srgbClr val="E0D6DE"/>
                </a:solidFill>
                <a:latin typeface="Verdana"/>
                <a:cs typeface="Verdana"/>
              </a:rPr>
              <a:t>ensures</a:t>
            </a:r>
            <a:r>
              <a:rPr sz="1400" spc="-135" dirty="0">
                <a:solidFill>
                  <a:srgbClr val="E0D6DE"/>
                </a:solidFill>
                <a:latin typeface="Verdana"/>
                <a:cs typeface="Verdana"/>
              </a:rPr>
              <a:t> </a:t>
            </a:r>
            <a:r>
              <a:rPr sz="1400" spc="-50" dirty="0">
                <a:solidFill>
                  <a:srgbClr val="E0D6DE"/>
                </a:solidFill>
                <a:latin typeface="Verdana"/>
                <a:cs typeface="Verdana"/>
              </a:rPr>
              <a:t>that</a:t>
            </a:r>
            <a:r>
              <a:rPr sz="1400" spc="-130" dirty="0">
                <a:solidFill>
                  <a:srgbClr val="E0D6DE"/>
                </a:solidFill>
                <a:latin typeface="Verdana"/>
                <a:cs typeface="Verdana"/>
              </a:rPr>
              <a:t> </a:t>
            </a:r>
            <a:r>
              <a:rPr sz="1400" spc="-50" dirty="0">
                <a:solidFill>
                  <a:srgbClr val="E0D6DE"/>
                </a:solidFill>
                <a:latin typeface="Verdana"/>
                <a:cs typeface="Verdana"/>
              </a:rPr>
              <a:t>the</a:t>
            </a:r>
            <a:r>
              <a:rPr sz="1400" spc="-135" dirty="0">
                <a:solidFill>
                  <a:srgbClr val="E0D6DE"/>
                </a:solidFill>
                <a:latin typeface="Verdana"/>
                <a:cs typeface="Verdana"/>
              </a:rPr>
              <a:t> </a:t>
            </a:r>
            <a:r>
              <a:rPr sz="1400" spc="-30" dirty="0">
                <a:solidFill>
                  <a:srgbClr val="E0D6DE"/>
                </a:solidFill>
                <a:latin typeface="Verdana"/>
                <a:cs typeface="Verdana"/>
              </a:rPr>
              <a:t>audio</a:t>
            </a:r>
            <a:r>
              <a:rPr sz="1400" spc="-130" dirty="0">
                <a:solidFill>
                  <a:srgbClr val="E0D6DE"/>
                </a:solidFill>
                <a:latin typeface="Verdana"/>
                <a:cs typeface="Verdana"/>
              </a:rPr>
              <a:t> </a:t>
            </a:r>
            <a:r>
              <a:rPr sz="1400" spc="-60" dirty="0">
                <a:solidFill>
                  <a:srgbClr val="E0D6DE"/>
                </a:solidFill>
                <a:latin typeface="Verdana"/>
                <a:cs typeface="Verdana"/>
              </a:rPr>
              <a:t>data</a:t>
            </a:r>
            <a:r>
              <a:rPr sz="1400" spc="-135" dirty="0">
                <a:solidFill>
                  <a:srgbClr val="E0D6DE"/>
                </a:solidFill>
                <a:latin typeface="Verdana"/>
                <a:cs typeface="Verdana"/>
              </a:rPr>
              <a:t> </a:t>
            </a:r>
            <a:r>
              <a:rPr sz="1400" spc="-45" dirty="0">
                <a:solidFill>
                  <a:srgbClr val="E0D6DE"/>
                </a:solidFill>
                <a:latin typeface="Verdana"/>
                <a:cs typeface="Verdana"/>
              </a:rPr>
              <a:t>is</a:t>
            </a:r>
            <a:r>
              <a:rPr sz="1400" spc="-135" dirty="0">
                <a:solidFill>
                  <a:srgbClr val="E0D6DE"/>
                </a:solidFill>
                <a:latin typeface="Verdana"/>
                <a:cs typeface="Verdana"/>
              </a:rPr>
              <a:t> </a:t>
            </a:r>
            <a:r>
              <a:rPr sz="1400" spc="-45" dirty="0">
                <a:solidFill>
                  <a:srgbClr val="E0D6DE"/>
                </a:solidFill>
                <a:latin typeface="Verdana"/>
                <a:cs typeface="Verdana"/>
              </a:rPr>
              <a:t>uniform</a:t>
            </a:r>
            <a:r>
              <a:rPr sz="1400" spc="-130" dirty="0">
                <a:solidFill>
                  <a:srgbClr val="E0D6DE"/>
                </a:solidFill>
                <a:latin typeface="Verdana"/>
                <a:cs typeface="Verdana"/>
              </a:rPr>
              <a:t> </a:t>
            </a:r>
            <a:r>
              <a:rPr sz="1400" spc="-40" dirty="0">
                <a:solidFill>
                  <a:srgbClr val="E0D6DE"/>
                </a:solidFill>
                <a:latin typeface="Verdana"/>
                <a:cs typeface="Verdana"/>
              </a:rPr>
              <a:t>and</a:t>
            </a:r>
            <a:r>
              <a:rPr sz="1400" spc="-135" dirty="0">
                <a:solidFill>
                  <a:srgbClr val="E0D6DE"/>
                </a:solidFill>
                <a:latin typeface="Verdana"/>
                <a:cs typeface="Verdana"/>
              </a:rPr>
              <a:t> </a:t>
            </a:r>
            <a:r>
              <a:rPr sz="1400" spc="-75" dirty="0">
                <a:solidFill>
                  <a:srgbClr val="E0D6DE"/>
                </a:solidFill>
                <a:latin typeface="Verdana"/>
                <a:cs typeface="Verdana"/>
              </a:rPr>
              <a:t>ready</a:t>
            </a:r>
            <a:r>
              <a:rPr sz="1400" spc="-130" dirty="0">
                <a:solidFill>
                  <a:srgbClr val="E0D6DE"/>
                </a:solidFill>
                <a:latin typeface="Verdana"/>
                <a:cs typeface="Verdana"/>
              </a:rPr>
              <a:t> </a:t>
            </a:r>
            <a:r>
              <a:rPr sz="1400" spc="-45" dirty="0">
                <a:solidFill>
                  <a:srgbClr val="E0D6DE"/>
                </a:solidFill>
                <a:latin typeface="Verdana"/>
                <a:cs typeface="Verdana"/>
              </a:rPr>
              <a:t>for</a:t>
            </a:r>
            <a:r>
              <a:rPr sz="1400" spc="-135" dirty="0">
                <a:solidFill>
                  <a:srgbClr val="E0D6DE"/>
                </a:solidFill>
                <a:latin typeface="Verdana"/>
                <a:cs typeface="Verdana"/>
              </a:rPr>
              <a:t> </a:t>
            </a:r>
            <a:r>
              <a:rPr sz="1400" spc="-70" dirty="0">
                <a:solidFill>
                  <a:srgbClr val="E0D6DE"/>
                </a:solidFill>
                <a:latin typeface="Verdana"/>
                <a:cs typeface="Verdana"/>
              </a:rPr>
              <a:t>feature</a:t>
            </a:r>
            <a:r>
              <a:rPr sz="1400" spc="-135" dirty="0">
                <a:solidFill>
                  <a:srgbClr val="E0D6DE"/>
                </a:solidFill>
                <a:latin typeface="Verdana"/>
                <a:cs typeface="Verdana"/>
              </a:rPr>
              <a:t> </a:t>
            </a:r>
            <a:r>
              <a:rPr sz="1400" spc="-10" dirty="0">
                <a:solidFill>
                  <a:srgbClr val="E0D6DE"/>
                </a:solidFill>
                <a:latin typeface="Verdana"/>
                <a:cs typeface="Verdana"/>
              </a:rPr>
              <a:t>extraction.</a:t>
            </a:r>
            <a:endParaRPr sz="1400" dirty="0">
              <a:latin typeface="Verdana"/>
              <a:cs typeface="Verdana"/>
            </a:endParaRPr>
          </a:p>
          <a:p>
            <a:pPr>
              <a:lnSpc>
                <a:spcPct val="100000"/>
              </a:lnSpc>
              <a:spcBef>
                <a:spcPts val="50"/>
              </a:spcBef>
            </a:pPr>
            <a:endParaRPr dirty="0">
              <a:latin typeface="Verdana"/>
              <a:cs typeface="Verdana"/>
            </a:endParaRPr>
          </a:p>
          <a:p>
            <a:pPr marL="12700">
              <a:lnSpc>
                <a:spcPct val="100000"/>
              </a:lnSpc>
            </a:pPr>
            <a:r>
              <a:rPr sz="1400" spc="-20" dirty="0">
                <a:solidFill>
                  <a:srgbClr val="E0D6DE"/>
                </a:solidFill>
                <a:latin typeface="Verdana"/>
                <a:cs typeface="Verdana"/>
              </a:rPr>
              <a:t>·</a:t>
            </a:r>
            <a:r>
              <a:rPr sz="1400" spc="-20" dirty="0">
                <a:solidFill>
                  <a:srgbClr val="E0D6DE"/>
                </a:solidFill>
                <a:latin typeface="Arial Black"/>
                <a:cs typeface="Arial Black"/>
              </a:rPr>
              <a:t>Standardization</a:t>
            </a:r>
            <a:r>
              <a:rPr sz="1400" spc="-100" dirty="0">
                <a:solidFill>
                  <a:srgbClr val="E0D6DE"/>
                </a:solidFill>
                <a:latin typeface="Arial Black"/>
                <a:cs typeface="Arial Black"/>
              </a:rPr>
              <a:t> </a:t>
            </a:r>
            <a:r>
              <a:rPr sz="1400" spc="-60" dirty="0">
                <a:solidFill>
                  <a:srgbClr val="E0D6DE"/>
                </a:solidFill>
                <a:latin typeface="Arial Black"/>
                <a:cs typeface="Arial Black"/>
              </a:rPr>
              <a:t>of</a:t>
            </a:r>
            <a:r>
              <a:rPr sz="1400" spc="-95" dirty="0">
                <a:solidFill>
                  <a:srgbClr val="E0D6DE"/>
                </a:solidFill>
                <a:latin typeface="Arial Black"/>
                <a:cs typeface="Arial Black"/>
              </a:rPr>
              <a:t> </a:t>
            </a:r>
            <a:r>
              <a:rPr sz="1400" spc="-85" dirty="0">
                <a:solidFill>
                  <a:srgbClr val="E0D6DE"/>
                </a:solidFill>
                <a:latin typeface="Arial Black"/>
                <a:cs typeface="Arial Black"/>
              </a:rPr>
              <a:t>Audio</a:t>
            </a:r>
            <a:r>
              <a:rPr sz="1400" spc="-100" dirty="0">
                <a:solidFill>
                  <a:srgbClr val="E0D6DE"/>
                </a:solidFill>
                <a:latin typeface="Arial Black"/>
                <a:cs typeface="Arial Black"/>
              </a:rPr>
              <a:t> </a:t>
            </a:r>
            <a:r>
              <a:rPr sz="1400" spc="-10" dirty="0">
                <a:solidFill>
                  <a:srgbClr val="E0D6DE"/>
                </a:solidFill>
                <a:latin typeface="Arial Black"/>
                <a:cs typeface="Arial Black"/>
              </a:rPr>
              <a:t>Files:</a:t>
            </a:r>
            <a:endParaRPr sz="1400" dirty="0">
              <a:latin typeface="Arial Black"/>
              <a:cs typeface="Arial Black"/>
            </a:endParaRPr>
          </a:p>
          <a:p>
            <a:pPr>
              <a:lnSpc>
                <a:spcPct val="100000"/>
              </a:lnSpc>
              <a:spcBef>
                <a:spcPts val="10"/>
              </a:spcBef>
            </a:pPr>
            <a:endParaRPr sz="1600" dirty="0">
              <a:latin typeface="Arial Black"/>
              <a:cs typeface="Arial Black"/>
            </a:endParaRPr>
          </a:p>
          <a:p>
            <a:pPr marL="588645">
              <a:lnSpc>
                <a:spcPct val="100000"/>
              </a:lnSpc>
            </a:pPr>
            <a:r>
              <a:rPr sz="1400" spc="55" dirty="0">
                <a:solidFill>
                  <a:srgbClr val="E0D6DE"/>
                </a:solidFill>
                <a:latin typeface="Verdana"/>
                <a:cs typeface="Verdana"/>
              </a:rPr>
              <a:t>·</a:t>
            </a:r>
            <a:r>
              <a:rPr sz="1400" spc="55" dirty="0">
                <a:solidFill>
                  <a:srgbClr val="E0D6DE"/>
                </a:solidFill>
                <a:latin typeface="Arial Black"/>
                <a:cs typeface="Arial Black"/>
              </a:rPr>
              <a:t>Format</a:t>
            </a:r>
            <a:r>
              <a:rPr sz="1400" spc="-114" dirty="0">
                <a:solidFill>
                  <a:srgbClr val="E0D6DE"/>
                </a:solidFill>
                <a:latin typeface="Arial Black"/>
                <a:cs typeface="Arial Black"/>
              </a:rPr>
              <a:t> </a:t>
            </a:r>
            <a:r>
              <a:rPr sz="1400" spc="-80" dirty="0">
                <a:solidFill>
                  <a:srgbClr val="E0D6DE"/>
                </a:solidFill>
                <a:latin typeface="Arial Black"/>
                <a:cs typeface="Arial Black"/>
              </a:rPr>
              <a:t>Conversion:</a:t>
            </a:r>
            <a:r>
              <a:rPr sz="1400" spc="-114" dirty="0">
                <a:solidFill>
                  <a:srgbClr val="E0D6DE"/>
                </a:solidFill>
                <a:latin typeface="Arial Black"/>
                <a:cs typeface="Arial Black"/>
              </a:rPr>
              <a:t> </a:t>
            </a:r>
            <a:r>
              <a:rPr sz="1400" spc="-60" dirty="0">
                <a:solidFill>
                  <a:srgbClr val="E0D6DE"/>
                </a:solidFill>
                <a:latin typeface="Verdana"/>
                <a:cs typeface="Verdana"/>
              </a:rPr>
              <a:t>Convert</a:t>
            </a:r>
            <a:r>
              <a:rPr sz="1400" spc="-140" dirty="0">
                <a:solidFill>
                  <a:srgbClr val="E0D6DE"/>
                </a:solidFill>
                <a:latin typeface="Verdana"/>
                <a:cs typeface="Verdana"/>
              </a:rPr>
              <a:t> </a:t>
            </a:r>
            <a:r>
              <a:rPr sz="1400" spc="-30" dirty="0">
                <a:solidFill>
                  <a:srgbClr val="E0D6DE"/>
                </a:solidFill>
                <a:latin typeface="Verdana"/>
                <a:cs typeface="Verdana"/>
              </a:rPr>
              <a:t>audio</a:t>
            </a:r>
            <a:r>
              <a:rPr sz="1400" spc="-145" dirty="0">
                <a:solidFill>
                  <a:srgbClr val="E0D6DE"/>
                </a:solidFill>
                <a:latin typeface="Verdana"/>
                <a:cs typeface="Verdana"/>
              </a:rPr>
              <a:t> </a:t>
            </a:r>
            <a:r>
              <a:rPr sz="1400" spc="-40" dirty="0">
                <a:solidFill>
                  <a:srgbClr val="E0D6DE"/>
                </a:solidFill>
                <a:latin typeface="Verdana"/>
                <a:cs typeface="Verdana"/>
              </a:rPr>
              <a:t>files</a:t>
            </a:r>
            <a:r>
              <a:rPr sz="1400" spc="-145" dirty="0">
                <a:solidFill>
                  <a:srgbClr val="E0D6DE"/>
                </a:solidFill>
                <a:latin typeface="Verdana"/>
                <a:cs typeface="Verdana"/>
              </a:rPr>
              <a:t> </a:t>
            </a:r>
            <a:r>
              <a:rPr sz="1400" spc="-35" dirty="0">
                <a:solidFill>
                  <a:srgbClr val="E0D6DE"/>
                </a:solidFill>
                <a:latin typeface="Verdana"/>
                <a:cs typeface="Verdana"/>
              </a:rPr>
              <a:t>into</a:t>
            </a:r>
            <a:r>
              <a:rPr sz="1400" spc="-140" dirty="0">
                <a:solidFill>
                  <a:srgbClr val="E0D6DE"/>
                </a:solidFill>
                <a:latin typeface="Verdana"/>
                <a:cs typeface="Verdana"/>
              </a:rPr>
              <a:t> </a:t>
            </a:r>
            <a:r>
              <a:rPr sz="1400" spc="-155" dirty="0">
                <a:solidFill>
                  <a:srgbClr val="E0D6DE"/>
                </a:solidFill>
                <a:latin typeface="Verdana"/>
                <a:cs typeface="Verdana"/>
              </a:rPr>
              <a:t>WAV</a:t>
            </a:r>
            <a:r>
              <a:rPr sz="1400" spc="-145" dirty="0">
                <a:solidFill>
                  <a:srgbClr val="E0D6DE"/>
                </a:solidFill>
                <a:latin typeface="Verdana"/>
                <a:cs typeface="Verdana"/>
              </a:rPr>
              <a:t> </a:t>
            </a:r>
            <a:r>
              <a:rPr sz="1400" spc="-35" dirty="0">
                <a:solidFill>
                  <a:srgbClr val="E0D6DE"/>
                </a:solidFill>
                <a:latin typeface="Verdana"/>
                <a:cs typeface="Verdana"/>
              </a:rPr>
              <a:t>or</a:t>
            </a:r>
            <a:r>
              <a:rPr sz="1400" spc="-140" dirty="0">
                <a:solidFill>
                  <a:srgbClr val="E0D6DE"/>
                </a:solidFill>
                <a:latin typeface="Verdana"/>
                <a:cs typeface="Verdana"/>
              </a:rPr>
              <a:t> </a:t>
            </a:r>
            <a:r>
              <a:rPr sz="1400" spc="-45" dirty="0">
                <a:solidFill>
                  <a:srgbClr val="E0D6DE"/>
                </a:solidFill>
                <a:latin typeface="Verdana"/>
                <a:cs typeface="Verdana"/>
              </a:rPr>
              <a:t>MP3</a:t>
            </a:r>
            <a:r>
              <a:rPr sz="1400" spc="-145" dirty="0">
                <a:solidFill>
                  <a:srgbClr val="E0D6DE"/>
                </a:solidFill>
                <a:latin typeface="Verdana"/>
                <a:cs typeface="Verdana"/>
              </a:rPr>
              <a:t> </a:t>
            </a:r>
            <a:r>
              <a:rPr sz="1400" spc="-50" dirty="0">
                <a:solidFill>
                  <a:srgbClr val="E0D6DE"/>
                </a:solidFill>
                <a:latin typeface="Verdana"/>
                <a:cs typeface="Verdana"/>
              </a:rPr>
              <a:t>using</a:t>
            </a:r>
            <a:r>
              <a:rPr sz="1400" spc="-145" dirty="0">
                <a:solidFill>
                  <a:srgbClr val="E0D6DE"/>
                </a:solidFill>
                <a:latin typeface="Verdana"/>
                <a:cs typeface="Verdana"/>
              </a:rPr>
              <a:t> </a:t>
            </a:r>
            <a:r>
              <a:rPr sz="1400" spc="-10" dirty="0">
                <a:solidFill>
                  <a:srgbClr val="E0D6DE"/>
                </a:solidFill>
                <a:latin typeface="Arial Black"/>
                <a:cs typeface="Arial Black"/>
              </a:rPr>
              <a:t>FFmpeg</a:t>
            </a:r>
            <a:r>
              <a:rPr sz="1400" spc="-10" dirty="0">
                <a:solidFill>
                  <a:srgbClr val="E0D6DE"/>
                </a:solidFill>
                <a:latin typeface="Verdana"/>
                <a:cs typeface="Verdana"/>
              </a:rPr>
              <a:t>.</a:t>
            </a:r>
            <a:endParaRPr sz="1400" dirty="0">
              <a:latin typeface="Verdana"/>
              <a:cs typeface="Verdana"/>
            </a:endParaRPr>
          </a:p>
          <a:p>
            <a:pPr>
              <a:lnSpc>
                <a:spcPct val="100000"/>
              </a:lnSpc>
              <a:spcBef>
                <a:spcPts val="50"/>
              </a:spcBef>
            </a:pPr>
            <a:endParaRPr dirty="0">
              <a:latin typeface="Verdana"/>
              <a:cs typeface="Verdana"/>
            </a:endParaRPr>
          </a:p>
          <a:p>
            <a:pPr marL="588645">
              <a:lnSpc>
                <a:spcPct val="100000"/>
              </a:lnSpc>
            </a:pPr>
            <a:r>
              <a:rPr sz="1400" spc="-10" dirty="0">
                <a:solidFill>
                  <a:srgbClr val="E0D6DE"/>
                </a:solidFill>
                <a:latin typeface="Verdana"/>
                <a:cs typeface="Verdana"/>
              </a:rPr>
              <a:t>·</a:t>
            </a:r>
            <a:r>
              <a:rPr sz="1400" spc="-10" dirty="0">
                <a:solidFill>
                  <a:srgbClr val="E0D6DE"/>
                </a:solidFill>
                <a:latin typeface="Arial Black"/>
                <a:cs typeface="Arial Black"/>
              </a:rPr>
              <a:t>Resampling:</a:t>
            </a:r>
            <a:r>
              <a:rPr sz="1400" spc="-105" dirty="0">
                <a:solidFill>
                  <a:srgbClr val="E0D6DE"/>
                </a:solidFill>
                <a:latin typeface="Arial Black"/>
                <a:cs typeface="Arial Black"/>
              </a:rPr>
              <a:t> </a:t>
            </a:r>
            <a:r>
              <a:rPr sz="1400" spc="-65" dirty="0">
                <a:solidFill>
                  <a:srgbClr val="E0D6DE"/>
                </a:solidFill>
                <a:latin typeface="Verdana"/>
                <a:cs typeface="Verdana"/>
              </a:rPr>
              <a:t>Resample</a:t>
            </a:r>
            <a:r>
              <a:rPr sz="1400" spc="-135" dirty="0">
                <a:solidFill>
                  <a:srgbClr val="E0D6DE"/>
                </a:solidFill>
                <a:latin typeface="Verdana"/>
                <a:cs typeface="Verdana"/>
              </a:rPr>
              <a:t> </a:t>
            </a:r>
            <a:r>
              <a:rPr sz="1400" spc="-20" dirty="0">
                <a:solidFill>
                  <a:srgbClr val="E0D6DE"/>
                </a:solidFill>
                <a:latin typeface="Verdana"/>
                <a:cs typeface="Verdana"/>
              </a:rPr>
              <a:t>all</a:t>
            </a:r>
            <a:r>
              <a:rPr sz="1400" spc="-135" dirty="0">
                <a:solidFill>
                  <a:srgbClr val="E0D6DE"/>
                </a:solidFill>
                <a:latin typeface="Verdana"/>
                <a:cs typeface="Verdana"/>
              </a:rPr>
              <a:t> </a:t>
            </a:r>
            <a:r>
              <a:rPr sz="1400" spc="-30" dirty="0">
                <a:solidFill>
                  <a:srgbClr val="E0D6DE"/>
                </a:solidFill>
                <a:latin typeface="Verdana"/>
                <a:cs typeface="Verdana"/>
              </a:rPr>
              <a:t>audio</a:t>
            </a:r>
            <a:r>
              <a:rPr sz="1400" spc="-135" dirty="0">
                <a:solidFill>
                  <a:srgbClr val="E0D6DE"/>
                </a:solidFill>
                <a:latin typeface="Verdana"/>
                <a:cs typeface="Verdana"/>
              </a:rPr>
              <a:t> </a:t>
            </a:r>
            <a:r>
              <a:rPr sz="1400" spc="-40" dirty="0">
                <a:solidFill>
                  <a:srgbClr val="E0D6DE"/>
                </a:solidFill>
                <a:latin typeface="Verdana"/>
                <a:cs typeface="Verdana"/>
              </a:rPr>
              <a:t>files</a:t>
            </a:r>
            <a:r>
              <a:rPr sz="1400" spc="-130" dirty="0">
                <a:solidFill>
                  <a:srgbClr val="E0D6DE"/>
                </a:solidFill>
                <a:latin typeface="Verdana"/>
                <a:cs typeface="Verdana"/>
              </a:rPr>
              <a:t> </a:t>
            </a:r>
            <a:r>
              <a:rPr sz="1400" spc="-35" dirty="0">
                <a:solidFill>
                  <a:srgbClr val="E0D6DE"/>
                </a:solidFill>
                <a:latin typeface="Verdana"/>
                <a:cs typeface="Verdana"/>
              </a:rPr>
              <a:t>to</a:t>
            </a:r>
            <a:r>
              <a:rPr sz="1400" spc="-135" dirty="0">
                <a:solidFill>
                  <a:srgbClr val="E0D6DE"/>
                </a:solidFill>
                <a:latin typeface="Verdana"/>
                <a:cs typeface="Verdana"/>
              </a:rPr>
              <a:t> </a:t>
            </a:r>
            <a:r>
              <a:rPr sz="1400" spc="-65" dirty="0">
                <a:solidFill>
                  <a:srgbClr val="E0D6DE"/>
                </a:solidFill>
                <a:latin typeface="Verdana"/>
                <a:cs typeface="Verdana"/>
              </a:rPr>
              <a:t>a</a:t>
            </a:r>
            <a:r>
              <a:rPr sz="1400" spc="-135" dirty="0">
                <a:solidFill>
                  <a:srgbClr val="E0D6DE"/>
                </a:solidFill>
                <a:latin typeface="Verdana"/>
                <a:cs typeface="Verdana"/>
              </a:rPr>
              <a:t> </a:t>
            </a:r>
            <a:r>
              <a:rPr sz="1400" spc="-50" dirty="0">
                <a:solidFill>
                  <a:srgbClr val="E0D6DE"/>
                </a:solidFill>
                <a:latin typeface="Verdana"/>
                <a:cs typeface="Verdana"/>
              </a:rPr>
              <a:t>common</a:t>
            </a:r>
            <a:r>
              <a:rPr sz="1400" spc="-135" dirty="0">
                <a:solidFill>
                  <a:srgbClr val="E0D6DE"/>
                </a:solidFill>
                <a:latin typeface="Verdana"/>
                <a:cs typeface="Verdana"/>
              </a:rPr>
              <a:t> </a:t>
            </a:r>
            <a:r>
              <a:rPr sz="1400" spc="-50" dirty="0">
                <a:solidFill>
                  <a:srgbClr val="E0D6DE"/>
                </a:solidFill>
                <a:latin typeface="Verdana"/>
                <a:cs typeface="Verdana"/>
              </a:rPr>
              <a:t>sample</a:t>
            </a:r>
            <a:r>
              <a:rPr sz="1400" spc="-135" dirty="0">
                <a:solidFill>
                  <a:srgbClr val="E0D6DE"/>
                </a:solidFill>
                <a:latin typeface="Verdana"/>
                <a:cs typeface="Verdana"/>
              </a:rPr>
              <a:t> </a:t>
            </a:r>
            <a:r>
              <a:rPr sz="1400" spc="-80" dirty="0">
                <a:solidFill>
                  <a:srgbClr val="E0D6DE"/>
                </a:solidFill>
                <a:latin typeface="Verdana"/>
                <a:cs typeface="Verdana"/>
              </a:rPr>
              <a:t>rate</a:t>
            </a:r>
            <a:r>
              <a:rPr sz="1400" spc="-130" dirty="0">
                <a:solidFill>
                  <a:srgbClr val="E0D6DE"/>
                </a:solidFill>
                <a:latin typeface="Verdana"/>
                <a:cs typeface="Verdana"/>
              </a:rPr>
              <a:t> </a:t>
            </a:r>
            <a:r>
              <a:rPr sz="1400" spc="-120" dirty="0">
                <a:solidFill>
                  <a:srgbClr val="E0D6DE"/>
                </a:solidFill>
                <a:latin typeface="Verdana"/>
                <a:cs typeface="Verdana"/>
              </a:rPr>
              <a:t>(e.g.,</a:t>
            </a:r>
            <a:r>
              <a:rPr sz="1400" spc="-135" dirty="0">
                <a:solidFill>
                  <a:srgbClr val="E0D6DE"/>
                </a:solidFill>
                <a:latin typeface="Verdana"/>
                <a:cs typeface="Verdana"/>
              </a:rPr>
              <a:t> </a:t>
            </a:r>
            <a:r>
              <a:rPr sz="1400" spc="-125" dirty="0">
                <a:solidFill>
                  <a:srgbClr val="E0D6DE"/>
                </a:solidFill>
                <a:latin typeface="Verdana"/>
                <a:cs typeface="Verdana"/>
              </a:rPr>
              <a:t>22.05</a:t>
            </a:r>
            <a:r>
              <a:rPr sz="1400" spc="-135" dirty="0">
                <a:solidFill>
                  <a:srgbClr val="E0D6DE"/>
                </a:solidFill>
                <a:latin typeface="Verdana"/>
                <a:cs typeface="Verdana"/>
              </a:rPr>
              <a:t> </a:t>
            </a:r>
            <a:r>
              <a:rPr sz="1400" spc="-10" dirty="0">
                <a:solidFill>
                  <a:srgbClr val="E0D6DE"/>
                </a:solidFill>
                <a:latin typeface="Verdana"/>
                <a:cs typeface="Verdana"/>
              </a:rPr>
              <a:t>kHz).</a:t>
            </a:r>
            <a:endParaRPr sz="1400" dirty="0">
              <a:latin typeface="Verdana"/>
              <a:cs typeface="Verdana"/>
            </a:endParaRPr>
          </a:p>
          <a:p>
            <a:pPr>
              <a:lnSpc>
                <a:spcPct val="100000"/>
              </a:lnSpc>
              <a:spcBef>
                <a:spcPts val="50"/>
              </a:spcBef>
            </a:pPr>
            <a:endParaRPr dirty="0">
              <a:latin typeface="Verdana"/>
              <a:cs typeface="Verdana"/>
            </a:endParaRPr>
          </a:p>
          <a:p>
            <a:pPr marL="588645">
              <a:lnSpc>
                <a:spcPct val="100000"/>
              </a:lnSpc>
            </a:pPr>
            <a:r>
              <a:rPr sz="1400" spc="114" dirty="0">
                <a:solidFill>
                  <a:srgbClr val="E0D6DE"/>
                </a:solidFill>
                <a:latin typeface="Verdana"/>
                <a:cs typeface="Verdana"/>
              </a:rPr>
              <a:t>·</a:t>
            </a:r>
            <a:r>
              <a:rPr sz="1400" spc="114" dirty="0">
                <a:solidFill>
                  <a:srgbClr val="E0D6DE"/>
                </a:solidFill>
                <a:latin typeface="Arial Black"/>
                <a:cs typeface="Arial Black"/>
              </a:rPr>
              <a:t>Mono</a:t>
            </a:r>
            <a:r>
              <a:rPr sz="1400" spc="-120" dirty="0">
                <a:solidFill>
                  <a:srgbClr val="E0D6DE"/>
                </a:solidFill>
                <a:latin typeface="Arial Black"/>
                <a:cs typeface="Arial Black"/>
              </a:rPr>
              <a:t> </a:t>
            </a:r>
            <a:r>
              <a:rPr sz="1400" spc="-80" dirty="0">
                <a:solidFill>
                  <a:srgbClr val="E0D6DE"/>
                </a:solidFill>
                <a:latin typeface="Arial Black"/>
                <a:cs typeface="Arial Black"/>
              </a:rPr>
              <a:t>Conversion:</a:t>
            </a:r>
            <a:r>
              <a:rPr sz="1400" spc="-114" dirty="0">
                <a:solidFill>
                  <a:srgbClr val="E0D6DE"/>
                </a:solidFill>
                <a:latin typeface="Arial Black"/>
                <a:cs typeface="Arial Black"/>
              </a:rPr>
              <a:t> </a:t>
            </a:r>
            <a:r>
              <a:rPr sz="1400" spc="-60" dirty="0">
                <a:solidFill>
                  <a:srgbClr val="E0D6DE"/>
                </a:solidFill>
                <a:latin typeface="Verdana"/>
                <a:cs typeface="Verdana"/>
              </a:rPr>
              <a:t>Convert</a:t>
            </a:r>
            <a:r>
              <a:rPr sz="1400" spc="-145" dirty="0">
                <a:solidFill>
                  <a:srgbClr val="E0D6DE"/>
                </a:solidFill>
                <a:latin typeface="Verdana"/>
                <a:cs typeface="Verdana"/>
              </a:rPr>
              <a:t> </a:t>
            </a:r>
            <a:r>
              <a:rPr sz="1400" spc="-65" dirty="0">
                <a:solidFill>
                  <a:srgbClr val="E0D6DE"/>
                </a:solidFill>
                <a:latin typeface="Verdana"/>
                <a:cs typeface="Verdana"/>
              </a:rPr>
              <a:t>stereo</a:t>
            </a:r>
            <a:r>
              <a:rPr sz="1400" spc="-150" dirty="0">
                <a:solidFill>
                  <a:srgbClr val="E0D6DE"/>
                </a:solidFill>
                <a:latin typeface="Verdana"/>
                <a:cs typeface="Verdana"/>
              </a:rPr>
              <a:t> </a:t>
            </a:r>
            <a:r>
              <a:rPr sz="1400" spc="-60" dirty="0">
                <a:solidFill>
                  <a:srgbClr val="E0D6DE"/>
                </a:solidFill>
                <a:latin typeface="Verdana"/>
                <a:cs typeface="Verdana"/>
              </a:rPr>
              <a:t>tracks</a:t>
            </a:r>
            <a:r>
              <a:rPr sz="1400" spc="-145" dirty="0">
                <a:solidFill>
                  <a:srgbClr val="E0D6DE"/>
                </a:solidFill>
                <a:latin typeface="Verdana"/>
                <a:cs typeface="Verdana"/>
              </a:rPr>
              <a:t> </a:t>
            </a:r>
            <a:r>
              <a:rPr sz="1400" spc="-35" dirty="0">
                <a:solidFill>
                  <a:srgbClr val="E0D6DE"/>
                </a:solidFill>
                <a:latin typeface="Verdana"/>
                <a:cs typeface="Verdana"/>
              </a:rPr>
              <a:t>to</a:t>
            </a:r>
            <a:r>
              <a:rPr sz="1400" spc="-150" dirty="0">
                <a:solidFill>
                  <a:srgbClr val="E0D6DE"/>
                </a:solidFill>
                <a:latin typeface="Verdana"/>
                <a:cs typeface="Verdana"/>
              </a:rPr>
              <a:t> </a:t>
            </a:r>
            <a:r>
              <a:rPr sz="1400" spc="-35" dirty="0">
                <a:solidFill>
                  <a:srgbClr val="E0D6DE"/>
                </a:solidFill>
                <a:latin typeface="Verdana"/>
                <a:cs typeface="Verdana"/>
              </a:rPr>
              <a:t>mono</a:t>
            </a:r>
            <a:r>
              <a:rPr sz="1400" spc="-145" dirty="0">
                <a:solidFill>
                  <a:srgbClr val="E0D6DE"/>
                </a:solidFill>
                <a:latin typeface="Verdana"/>
                <a:cs typeface="Verdana"/>
              </a:rPr>
              <a:t> </a:t>
            </a:r>
            <a:r>
              <a:rPr sz="1400" spc="-35" dirty="0">
                <a:solidFill>
                  <a:srgbClr val="E0D6DE"/>
                </a:solidFill>
                <a:latin typeface="Verdana"/>
                <a:cs typeface="Verdana"/>
              </a:rPr>
              <a:t>to</a:t>
            </a:r>
            <a:r>
              <a:rPr sz="1400" spc="-145" dirty="0">
                <a:solidFill>
                  <a:srgbClr val="E0D6DE"/>
                </a:solidFill>
                <a:latin typeface="Verdana"/>
                <a:cs typeface="Verdana"/>
              </a:rPr>
              <a:t> </a:t>
            </a:r>
            <a:r>
              <a:rPr sz="1400" spc="-60" dirty="0">
                <a:solidFill>
                  <a:srgbClr val="E0D6DE"/>
                </a:solidFill>
                <a:latin typeface="Verdana"/>
                <a:cs typeface="Verdana"/>
              </a:rPr>
              <a:t>reduce</a:t>
            </a:r>
            <a:r>
              <a:rPr sz="1400" spc="-150" dirty="0">
                <a:solidFill>
                  <a:srgbClr val="E0D6DE"/>
                </a:solidFill>
                <a:latin typeface="Verdana"/>
                <a:cs typeface="Verdana"/>
              </a:rPr>
              <a:t> </a:t>
            </a:r>
            <a:r>
              <a:rPr sz="1400" spc="-10" dirty="0">
                <a:solidFill>
                  <a:srgbClr val="E0D6DE"/>
                </a:solidFill>
                <a:latin typeface="Verdana"/>
                <a:cs typeface="Verdana"/>
              </a:rPr>
              <a:t>complexity.</a:t>
            </a:r>
            <a:endParaRPr sz="1400" dirty="0">
              <a:latin typeface="Verdana"/>
              <a:cs typeface="Verdana"/>
            </a:endParaRPr>
          </a:p>
          <a:p>
            <a:pPr>
              <a:lnSpc>
                <a:spcPct val="100000"/>
              </a:lnSpc>
              <a:spcBef>
                <a:spcPts val="50"/>
              </a:spcBef>
            </a:pPr>
            <a:endParaRPr dirty="0">
              <a:latin typeface="Verdana"/>
              <a:cs typeface="Verdana"/>
            </a:endParaRPr>
          </a:p>
          <a:p>
            <a:pPr marL="12700">
              <a:lnSpc>
                <a:spcPct val="100000"/>
              </a:lnSpc>
            </a:pPr>
            <a:r>
              <a:rPr sz="1400" dirty="0">
                <a:solidFill>
                  <a:srgbClr val="E0D6DE"/>
                </a:solidFill>
                <a:latin typeface="Verdana"/>
                <a:cs typeface="Verdana"/>
              </a:rPr>
              <a:t>·</a:t>
            </a:r>
            <a:r>
              <a:rPr sz="1400" dirty="0">
                <a:solidFill>
                  <a:srgbClr val="E0D6DE"/>
                </a:solidFill>
                <a:latin typeface="Arial Black"/>
                <a:cs typeface="Arial Black"/>
              </a:rPr>
              <a:t>Silence</a:t>
            </a:r>
            <a:r>
              <a:rPr sz="1400" spc="-80" dirty="0">
                <a:solidFill>
                  <a:srgbClr val="E0D6DE"/>
                </a:solidFill>
                <a:latin typeface="Arial Black"/>
                <a:cs typeface="Arial Black"/>
              </a:rPr>
              <a:t> </a:t>
            </a:r>
            <a:r>
              <a:rPr sz="1400" spc="-95" dirty="0">
                <a:solidFill>
                  <a:srgbClr val="E0D6DE"/>
                </a:solidFill>
                <a:latin typeface="Arial Black"/>
                <a:cs typeface="Arial Black"/>
              </a:rPr>
              <a:t>Removal</a:t>
            </a:r>
            <a:r>
              <a:rPr sz="1400" spc="-80" dirty="0">
                <a:solidFill>
                  <a:srgbClr val="E0D6DE"/>
                </a:solidFill>
                <a:latin typeface="Arial Black"/>
                <a:cs typeface="Arial Black"/>
              </a:rPr>
              <a:t> </a:t>
            </a:r>
            <a:r>
              <a:rPr sz="1400" spc="-70" dirty="0">
                <a:solidFill>
                  <a:srgbClr val="E0D6DE"/>
                </a:solidFill>
                <a:latin typeface="Arial Black"/>
                <a:cs typeface="Arial Black"/>
              </a:rPr>
              <a:t>and</a:t>
            </a:r>
            <a:r>
              <a:rPr sz="1400" spc="-80" dirty="0">
                <a:solidFill>
                  <a:srgbClr val="E0D6DE"/>
                </a:solidFill>
                <a:latin typeface="Arial Black"/>
                <a:cs typeface="Arial Black"/>
              </a:rPr>
              <a:t> </a:t>
            </a:r>
            <a:r>
              <a:rPr sz="1400" spc="-10" dirty="0">
                <a:solidFill>
                  <a:srgbClr val="E0D6DE"/>
                </a:solidFill>
                <a:latin typeface="Arial Black"/>
                <a:cs typeface="Arial Black"/>
              </a:rPr>
              <a:t>Trimming:</a:t>
            </a:r>
            <a:endParaRPr sz="1400" dirty="0">
              <a:latin typeface="Arial Black"/>
              <a:cs typeface="Arial Black"/>
            </a:endParaRPr>
          </a:p>
          <a:p>
            <a:pPr>
              <a:lnSpc>
                <a:spcPct val="100000"/>
              </a:lnSpc>
              <a:spcBef>
                <a:spcPts val="10"/>
              </a:spcBef>
            </a:pPr>
            <a:endParaRPr sz="1600" dirty="0">
              <a:latin typeface="Arial Black"/>
              <a:cs typeface="Arial Black"/>
            </a:endParaRPr>
          </a:p>
          <a:p>
            <a:pPr marL="588645">
              <a:lnSpc>
                <a:spcPct val="100000"/>
              </a:lnSpc>
            </a:pPr>
            <a:r>
              <a:rPr sz="1400" spc="105" dirty="0">
                <a:solidFill>
                  <a:srgbClr val="E0D6DE"/>
                </a:solidFill>
                <a:latin typeface="Verdana"/>
                <a:cs typeface="Verdana"/>
              </a:rPr>
              <a:t>·Tools</a:t>
            </a:r>
            <a:r>
              <a:rPr sz="1400" spc="-140" dirty="0">
                <a:solidFill>
                  <a:srgbClr val="E0D6DE"/>
                </a:solidFill>
                <a:latin typeface="Verdana"/>
                <a:cs typeface="Verdana"/>
              </a:rPr>
              <a:t> </a:t>
            </a:r>
            <a:r>
              <a:rPr sz="1400" spc="-45" dirty="0">
                <a:solidFill>
                  <a:srgbClr val="E0D6DE"/>
                </a:solidFill>
                <a:latin typeface="Verdana"/>
                <a:cs typeface="Verdana"/>
              </a:rPr>
              <a:t>like</a:t>
            </a:r>
            <a:r>
              <a:rPr sz="1400" spc="-140" dirty="0">
                <a:solidFill>
                  <a:srgbClr val="E0D6DE"/>
                </a:solidFill>
                <a:latin typeface="Verdana"/>
                <a:cs typeface="Verdana"/>
              </a:rPr>
              <a:t> </a:t>
            </a:r>
            <a:r>
              <a:rPr sz="1400" spc="-120" dirty="0">
                <a:solidFill>
                  <a:srgbClr val="E0D6DE"/>
                </a:solidFill>
                <a:latin typeface="Arial Black"/>
                <a:cs typeface="Arial Black"/>
              </a:rPr>
              <a:t>LibROSA</a:t>
            </a:r>
            <a:r>
              <a:rPr sz="1400" spc="-110" dirty="0">
                <a:solidFill>
                  <a:srgbClr val="E0D6DE"/>
                </a:solidFill>
                <a:latin typeface="Arial Black"/>
                <a:cs typeface="Arial Black"/>
              </a:rPr>
              <a:t> </a:t>
            </a:r>
            <a:r>
              <a:rPr sz="1400" spc="-30" dirty="0">
                <a:solidFill>
                  <a:srgbClr val="E0D6DE"/>
                </a:solidFill>
                <a:latin typeface="Verdana"/>
                <a:cs typeface="Verdana"/>
              </a:rPr>
              <a:t>help</a:t>
            </a:r>
            <a:r>
              <a:rPr sz="1400" spc="-140" dirty="0">
                <a:solidFill>
                  <a:srgbClr val="E0D6DE"/>
                </a:solidFill>
                <a:latin typeface="Verdana"/>
                <a:cs typeface="Verdana"/>
              </a:rPr>
              <a:t> </a:t>
            </a:r>
            <a:r>
              <a:rPr sz="1400" spc="-50" dirty="0">
                <a:solidFill>
                  <a:srgbClr val="E0D6DE"/>
                </a:solidFill>
                <a:latin typeface="Verdana"/>
                <a:cs typeface="Verdana"/>
              </a:rPr>
              <a:t>detect</a:t>
            </a:r>
            <a:r>
              <a:rPr sz="1400" spc="-135" dirty="0">
                <a:solidFill>
                  <a:srgbClr val="E0D6DE"/>
                </a:solidFill>
                <a:latin typeface="Verdana"/>
                <a:cs typeface="Verdana"/>
              </a:rPr>
              <a:t> </a:t>
            </a:r>
            <a:r>
              <a:rPr sz="1400" spc="-40" dirty="0">
                <a:solidFill>
                  <a:srgbClr val="E0D6DE"/>
                </a:solidFill>
                <a:latin typeface="Verdana"/>
                <a:cs typeface="Verdana"/>
              </a:rPr>
              <a:t>and</a:t>
            </a:r>
            <a:r>
              <a:rPr sz="1400" spc="-140" dirty="0">
                <a:solidFill>
                  <a:srgbClr val="E0D6DE"/>
                </a:solidFill>
                <a:latin typeface="Verdana"/>
                <a:cs typeface="Verdana"/>
              </a:rPr>
              <a:t> </a:t>
            </a:r>
            <a:r>
              <a:rPr sz="1400" spc="-75" dirty="0">
                <a:solidFill>
                  <a:srgbClr val="E0D6DE"/>
                </a:solidFill>
                <a:latin typeface="Verdana"/>
                <a:cs typeface="Verdana"/>
              </a:rPr>
              <a:t>remove</a:t>
            </a:r>
            <a:r>
              <a:rPr sz="1400" spc="-140" dirty="0">
                <a:solidFill>
                  <a:srgbClr val="E0D6DE"/>
                </a:solidFill>
                <a:latin typeface="Verdana"/>
                <a:cs typeface="Verdana"/>
              </a:rPr>
              <a:t> </a:t>
            </a:r>
            <a:r>
              <a:rPr sz="1400" spc="-40" dirty="0">
                <a:solidFill>
                  <a:srgbClr val="E0D6DE"/>
                </a:solidFill>
                <a:latin typeface="Verdana"/>
                <a:cs typeface="Verdana"/>
              </a:rPr>
              <a:t>silent</a:t>
            </a:r>
            <a:r>
              <a:rPr sz="1400" spc="-140" dirty="0">
                <a:solidFill>
                  <a:srgbClr val="E0D6DE"/>
                </a:solidFill>
                <a:latin typeface="Verdana"/>
                <a:cs typeface="Verdana"/>
              </a:rPr>
              <a:t> </a:t>
            </a:r>
            <a:r>
              <a:rPr sz="1400" spc="-45" dirty="0">
                <a:solidFill>
                  <a:srgbClr val="E0D6DE"/>
                </a:solidFill>
                <a:latin typeface="Verdana"/>
                <a:cs typeface="Verdana"/>
              </a:rPr>
              <a:t>sections</a:t>
            </a:r>
            <a:r>
              <a:rPr sz="1400" spc="-135" dirty="0">
                <a:solidFill>
                  <a:srgbClr val="E0D6DE"/>
                </a:solidFill>
                <a:latin typeface="Verdana"/>
                <a:cs typeface="Verdana"/>
              </a:rPr>
              <a:t> </a:t>
            </a:r>
            <a:r>
              <a:rPr sz="1400" spc="-25" dirty="0">
                <a:solidFill>
                  <a:srgbClr val="E0D6DE"/>
                </a:solidFill>
                <a:latin typeface="Verdana"/>
                <a:cs typeface="Verdana"/>
              </a:rPr>
              <a:t>in</a:t>
            </a:r>
            <a:r>
              <a:rPr sz="1400" spc="-140" dirty="0">
                <a:solidFill>
                  <a:srgbClr val="E0D6DE"/>
                </a:solidFill>
                <a:latin typeface="Verdana"/>
                <a:cs typeface="Verdana"/>
              </a:rPr>
              <a:t> </a:t>
            </a:r>
            <a:r>
              <a:rPr sz="1400" spc="-50" dirty="0">
                <a:solidFill>
                  <a:srgbClr val="E0D6DE"/>
                </a:solidFill>
                <a:latin typeface="Verdana"/>
                <a:cs typeface="Verdana"/>
              </a:rPr>
              <a:t>the</a:t>
            </a:r>
            <a:r>
              <a:rPr sz="1400" spc="-140" dirty="0">
                <a:solidFill>
                  <a:srgbClr val="E0D6DE"/>
                </a:solidFill>
                <a:latin typeface="Verdana"/>
                <a:cs typeface="Verdana"/>
              </a:rPr>
              <a:t> </a:t>
            </a:r>
            <a:r>
              <a:rPr sz="1400" spc="-10" dirty="0">
                <a:solidFill>
                  <a:srgbClr val="E0D6DE"/>
                </a:solidFill>
                <a:latin typeface="Verdana"/>
                <a:cs typeface="Verdana"/>
              </a:rPr>
              <a:t>audio.</a:t>
            </a:r>
            <a:endParaRPr sz="14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6B7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1542</Words>
  <Application>Microsoft Office PowerPoint</Application>
  <PresentationFormat>Custom</PresentationFormat>
  <Paragraphs>179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Arial MT</vt:lpstr>
      <vt:lpstr>Bahnschrift SemiBold</vt:lpstr>
      <vt:lpstr>Bookman Old Style</vt:lpstr>
      <vt:lpstr>Eras Bold ITC</vt:lpstr>
      <vt:lpstr>Verdana</vt:lpstr>
      <vt:lpstr>Wingdings</vt:lpstr>
      <vt:lpstr>Office Theme</vt:lpstr>
      <vt:lpstr>Music Genre Classifier</vt:lpstr>
      <vt:lpstr>Abstract</vt:lpstr>
      <vt:lpstr>Introduction</vt:lpstr>
      <vt:lpstr>Existing Problems</vt:lpstr>
      <vt:lpstr>The proposed solution aims to develop a robust machine learning-based classifier that identifies the genre of music tracks by analyzing their acoustic characteristics. This system will leverage audio preprocessing techniques to extract features such as Mel-Frequency Cepstral Coefficients (MFCCs), chroma features, and spectrograms, which provide insights into timbre, rhythm, and tonal content.  A Convolutional Neural Network (CNN) will serve as the core architecture, given its ability to detect spatial patterns in spectrogram images. For capturing sequential dependencies in music, Recurrent Neural Networks (RNNs) or LSTMs can be integrated into the model. These networks will help handle the temporal structure inherent in musical compositions. Hybrid models combining CNNs and RNNs are proposed for improved performance.  To address challenges such as genre overlap and dataset imbalance, data augmentation (e.g., pitch shifting or time stretching) will be applied. The classifier will be trained on publicly available datasets like GTZAN to ensure reliable performance. Metrics such as accuracy, F1-score, and confusion matrix will be used for evaluation.  The final system is intended to work in real-world applications, such as music streaming platforms and audio library management, facilitating better personalized recommendations and efficient music categorization.</vt:lpstr>
      <vt:lpstr>Technologies Used</vt:lpstr>
      <vt:lpstr>Phase</vt:lpstr>
      <vt:lpstr>Architectural Diagram</vt:lpstr>
      <vt:lpstr>Methodology</vt:lpstr>
      <vt:lpstr>PowerPoint Presentation</vt:lpstr>
      <vt:lpstr>The rise of machine learning in music genre classification</vt:lpstr>
      <vt:lpstr>Feature engineering for music genre classification</vt:lpstr>
      <vt:lpstr>Result</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Classifier</dc:title>
  <dc:creator>Aniket Routray</dc:creator>
  <cp:lastModifiedBy>Microsoft account</cp:lastModifiedBy>
  <cp:revision>5</cp:revision>
  <dcterms:created xsi:type="dcterms:W3CDTF">2024-10-17T15:42:23Z</dcterms:created>
  <dcterms:modified xsi:type="dcterms:W3CDTF">2024-10-20T12:36:26Z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Creator">
    <vt:lpwstr>pdf-lib (https://github.com/Hopding/pdf-lib)</vt:lpwstr>
  </property>
  <property fmtid="{D5CDD505-2E9C-101B-9397-08002B2CF9AE}" pid="4" name="LastSaved">
    <vt:filetime>2024-10-17T00:00:00Z</vt:filetime>
  </property>
  <property fmtid="{D5CDD505-2E9C-101B-9397-08002B2CF9AE}" pid="5" name="Producer">
    <vt:lpwstr>GPL Ghostscript 10.02.0</vt:lpwstr>
  </property>
</Properties>
</file>