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8" r:id="rId4"/>
    <p:sldId id="259" r:id="rId5"/>
    <p:sldId id="260" r:id="rId6"/>
    <p:sldId id="261" r:id="rId7"/>
    <p:sldId id="262" r:id="rId8"/>
    <p:sldId id="264" r:id="rId9"/>
    <p:sldId id="263"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502e5f48-da7f-48ab-b7d1-13ab6d97fc1e}">
          <p14:sldIdLst>
            <p14:sldId id="256"/>
            <p14:sldId id="258"/>
            <p14:sldId id="259"/>
            <p14:sldId id="260"/>
            <p14:sldId id="261"/>
            <p14:sldId id="262"/>
            <p14:sldId id="264"/>
            <p14:sldId id="263"/>
            <p14:sldId id="265"/>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260350"/>
            <a:ext cx="12192000" cy="6597650"/>
          </a:xfrm>
          <a:prstGeom prst="rect">
            <a:avLst/>
          </a:prstGeom>
          <a:noFill/>
          <a:ln w="9525">
            <a:noFill/>
          </a:ln>
        </p:spPr>
      </p:pic>
      <p:sp>
        <p:nvSpPr>
          <p:cNvPr id="2051" name="Rectangle 3"/>
          <p:cNvSpPr>
            <a:spLocks noGrp="1" noChangeArrowheads="1"/>
          </p:cNvSpPr>
          <p:nvPr>
            <p:ph type="ctrTitle"/>
          </p:nvPr>
        </p:nvSpPr>
        <p:spPr>
          <a:xfrm>
            <a:off x="624417" y="620713"/>
            <a:ext cx="10943167" cy="1082675"/>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626533" y="1843088"/>
            <a:ext cx="10949517" cy="981075"/>
          </a:xfrm>
        </p:spPr>
        <p:txBody>
          <a:bodyPr/>
          <a:lstStyle>
            <a:lvl1pPr marL="0" indent="0">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p>
            <a:endParaRPr lang="en-US"/>
          </a:p>
        </p:txBody>
      </p:sp>
      <p:sp>
        <p:nvSpPr>
          <p:cNvPr id="6"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97600" y="1174750"/>
            <a:ext cx="5384800" cy="495300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40317" y="2505075"/>
            <a:ext cx="5158316"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p>
            <a:endParaRPr lang="en-US"/>
          </a:p>
        </p:txBody>
      </p:sp>
      <p:sp>
        <p:nvSpPr>
          <p:cNvPr id="9"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p>
            <a:endParaRPr lang="en-US"/>
          </a:p>
        </p:txBody>
      </p:sp>
      <p:sp>
        <p:nvSpPr>
          <p:cNvPr id="5"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p>
            <a:endParaRPr lang="en-US"/>
          </a:p>
        </p:txBody>
      </p:sp>
      <p:sp>
        <p:nvSpPr>
          <p:cNvPr id="4"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p>
            <a:endParaRPr lang="en-US"/>
          </a:p>
        </p:txBody>
      </p:sp>
      <p:sp>
        <p:nvSpPr>
          <p:cNvPr id="7"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6" name="Picture 2"/>
          <p:cNvPicPr>
            <a:picLocks noChangeAspect="1"/>
          </p:cNvPicPr>
          <p:nvPr/>
        </p:nvPicPr>
        <p:blipFill>
          <a:blip r:embed="rId12"/>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90204" pitchFamily="34" charset="0"/>
          <a:ea typeface="SimSun" pitchFamily="2" charset="-122"/>
        </a:defRPr>
      </a:lvl2pPr>
      <a:lvl3pPr algn="l" rtl="0" fontAlgn="base">
        <a:spcBef>
          <a:spcPct val="0"/>
        </a:spcBef>
        <a:spcAft>
          <a:spcPct val="0"/>
        </a:spcAft>
        <a:defRPr sz="3600">
          <a:solidFill>
            <a:schemeClr val="tx1"/>
          </a:solidFill>
          <a:latin typeface="Arial" panose="020B0604020202090204" pitchFamily="34" charset="0"/>
          <a:ea typeface="SimSun" pitchFamily="2" charset="-122"/>
        </a:defRPr>
      </a:lvl3pPr>
      <a:lvl4pPr algn="l" rtl="0" fontAlgn="base">
        <a:spcBef>
          <a:spcPct val="0"/>
        </a:spcBef>
        <a:spcAft>
          <a:spcPct val="0"/>
        </a:spcAft>
        <a:defRPr sz="3600">
          <a:solidFill>
            <a:schemeClr val="tx1"/>
          </a:solidFill>
          <a:latin typeface="Arial" panose="020B0604020202090204" pitchFamily="34" charset="0"/>
          <a:ea typeface="SimSun" pitchFamily="2" charset="-122"/>
        </a:defRPr>
      </a:lvl4pPr>
      <a:lvl5pPr algn="l" rtl="0" fontAlgn="base">
        <a:spcBef>
          <a:spcPct val="0"/>
        </a:spcBef>
        <a:spcAft>
          <a:spcPct val="0"/>
        </a:spcAft>
        <a:defRPr sz="3600">
          <a:solidFill>
            <a:schemeClr val="tx1"/>
          </a:solidFill>
          <a:latin typeface="Arial" panose="020B0604020202090204" pitchFamily="34" charset="0"/>
          <a:ea typeface="SimSun" pitchFamily="2" charset="-122"/>
        </a:defRPr>
      </a:lvl5pPr>
      <a:lvl6pPr marL="457200" algn="l" rtl="0" fontAlgn="base">
        <a:spcBef>
          <a:spcPct val="0"/>
        </a:spcBef>
        <a:spcAft>
          <a:spcPct val="0"/>
        </a:spcAft>
        <a:defRPr sz="3600">
          <a:solidFill>
            <a:schemeClr val="tx1"/>
          </a:solidFill>
          <a:latin typeface="Arial" panose="020B0604020202090204" pitchFamily="34" charset="0"/>
          <a:ea typeface="SimSun" pitchFamily="2" charset="-122"/>
        </a:defRPr>
      </a:lvl6pPr>
      <a:lvl7pPr marL="914400" algn="l" rtl="0" fontAlgn="base">
        <a:spcBef>
          <a:spcPct val="0"/>
        </a:spcBef>
        <a:spcAft>
          <a:spcPct val="0"/>
        </a:spcAft>
        <a:defRPr sz="3600">
          <a:solidFill>
            <a:schemeClr val="tx1"/>
          </a:solidFill>
          <a:latin typeface="Arial" panose="020B0604020202090204" pitchFamily="34" charset="0"/>
          <a:ea typeface="SimSun" pitchFamily="2" charset="-122"/>
        </a:defRPr>
      </a:lvl7pPr>
      <a:lvl8pPr marL="1371600" algn="l" rtl="0" fontAlgn="base">
        <a:spcBef>
          <a:spcPct val="0"/>
        </a:spcBef>
        <a:spcAft>
          <a:spcPct val="0"/>
        </a:spcAft>
        <a:defRPr sz="3600">
          <a:solidFill>
            <a:schemeClr val="tx1"/>
          </a:solidFill>
          <a:latin typeface="Arial" panose="020B0604020202090204" pitchFamily="34" charset="0"/>
          <a:ea typeface="SimSun" pitchFamily="2" charset="-122"/>
        </a:defRPr>
      </a:lvl8pPr>
      <a:lvl9pPr marL="1828800" algn="l" rtl="0" fontAlgn="base">
        <a:spcBef>
          <a:spcPct val="0"/>
        </a:spcBef>
        <a:spcAft>
          <a:spcPct val="0"/>
        </a:spcAft>
        <a:defRPr sz="3600">
          <a:solidFill>
            <a:schemeClr val="tx1"/>
          </a:solidFill>
          <a:latin typeface="Arial" panose="020B0604020202090204" pitchFamily="34" charset="0"/>
          <a:ea typeface="SimSun"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9.png"/><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idx="4294967295"/>
          </p:nvPr>
        </p:nvSpPr>
        <p:spPr>
          <a:xfrm>
            <a:off x="545465" y="1475105"/>
            <a:ext cx="11090910" cy="1405255"/>
          </a:xfrm>
        </p:spPr>
        <p:txBody>
          <a:bodyPr/>
          <a:p>
            <a:pPr algn="ctr"/>
            <a:r>
              <a:rPr lang="en-US"/>
              <a:t>Human Capital Data Manipulation and Modeling</a:t>
            </a:r>
            <a:endParaRPr lang="en-US"/>
          </a:p>
        </p:txBody>
      </p:sp>
      <p:sp>
        <p:nvSpPr>
          <p:cNvPr id="4" name="Title 1"/>
          <p:cNvSpPr>
            <a:spLocks noGrp="1"/>
          </p:cNvSpPr>
          <p:nvPr/>
        </p:nvSpPr>
        <p:spPr>
          <a:xfrm>
            <a:off x="545465" y="4069080"/>
            <a:ext cx="11646535" cy="1941830"/>
          </a:xfrm>
          <a:prstGeom prst="rect">
            <a:avLst/>
          </a:prstGeom>
          <a:noFill/>
          <a:ln w="9525">
            <a:noFill/>
          </a:ln>
        </p:spPr>
        <p:txBody>
          <a:bodyPr anchor="ctr" anchorCtr="0"/>
          <a:lstStyle>
            <a:lvl1pPr algn="l" rtl="0" fontAlgn="base">
              <a:spcBef>
                <a:spcPct val="0"/>
              </a:spcBef>
              <a:spcAft>
                <a:spcPct val="0"/>
              </a:spcAft>
              <a:defRPr sz="36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90204" pitchFamily="34" charset="0"/>
                <a:ea typeface="SimSun" pitchFamily="2" charset="-122"/>
              </a:defRPr>
            </a:lvl2pPr>
            <a:lvl3pPr algn="l" rtl="0" fontAlgn="base">
              <a:spcBef>
                <a:spcPct val="0"/>
              </a:spcBef>
              <a:spcAft>
                <a:spcPct val="0"/>
              </a:spcAft>
              <a:defRPr sz="3600">
                <a:solidFill>
                  <a:schemeClr val="tx1"/>
                </a:solidFill>
                <a:latin typeface="Arial" panose="020B0604020202090204" pitchFamily="34" charset="0"/>
                <a:ea typeface="SimSun" pitchFamily="2" charset="-122"/>
              </a:defRPr>
            </a:lvl3pPr>
            <a:lvl4pPr algn="l" rtl="0" fontAlgn="base">
              <a:spcBef>
                <a:spcPct val="0"/>
              </a:spcBef>
              <a:spcAft>
                <a:spcPct val="0"/>
              </a:spcAft>
              <a:defRPr sz="3600">
                <a:solidFill>
                  <a:schemeClr val="tx1"/>
                </a:solidFill>
                <a:latin typeface="Arial" panose="020B0604020202090204" pitchFamily="34" charset="0"/>
                <a:ea typeface="SimSun" pitchFamily="2" charset="-122"/>
              </a:defRPr>
            </a:lvl4pPr>
            <a:lvl5pPr algn="l" rtl="0" fontAlgn="base">
              <a:spcBef>
                <a:spcPct val="0"/>
              </a:spcBef>
              <a:spcAft>
                <a:spcPct val="0"/>
              </a:spcAft>
              <a:defRPr sz="3600">
                <a:solidFill>
                  <a:schemeClr val="tx1"/>
                </a:solidFill>
                <a:latin typeface="Arial" panose="020B0604020202090204" pitchFamily="34" charset="0"/>
                <a:ea typeface="SimSun" pitchFamily="2" charset="-122"/>
              </a:defRPr>
            </a:lvl5pPr>
            <a:lvl6pPr marL="457200" algn="l" rtl="0" fontAlgn="base">
              <a:spcBef>
                <a:spcPct val="0"/>
              </a:spcBef>
              <a:spcAft>
                <a:spcPct val="0"/>
              </a:spcAft>
              <a:defRPr sz="3600">
                <a:solidFill>
                  <a:schemeClr val="tx1"/>
                </a:solidFill>
                <a:latin typeface="Arial" panose="020B0604020202090204" pitchFamily="34" charset="0"/>
                <a:ea typeface="SimSun" pitchFamily="2" charset="-122"/>
              </a:defRPr>
            </a:lvl6pPr>
            <a:lvl7pPr marL="914400" algn="l" rtl="0" fontAlgn="base">
              <a:spcBef>
                <a:spcPct val="0"/>
              </a:spcBef>
              <a:spcAft>
                <a:spcPct val="0"/>
              </a:spcAft>
              <a:defRPr sz="3600">
                <a:solidFill>
                  <a:schemeClr val="tx1"/>
                </a:solidFill>
                <a:latin typeface="Arial" panose="020B0604020202090204" pitchFamily="34" charset="0"/>
                <a:ea typeface="SimSun" pitchFamily="2" charset="-122"/>
              </a:defRPr>
            </a:lvl7pPr>
            <a:lvl8pPr marL="1371600" algn="l" rtl="0" fontAlgn="base">
              <a:spcBef>
                <a:spcPct val="0"/>
              </a:spcBef>
              <a:spcAft>
                <a:spcPct val="0"/>
              </a:spcAft>
              <a:defRPr sz="3600">
                <a:solidFill>
                  <a:schemeClr val="tx1"/>
                </a:solidFill>
                <a:latin typeface="Arial" panose="020B0604020202090204" pitchFamily="34" charset="0"/>
                <a:ea typeface="SimSun" pitchFamily="2" charset="-122"/>
              </a:defRPr>
            </a:lvl8pPr>
            <a:lvl9pPr marL="1828800" algn="l" rtl="0" fontAlgn="base">
              <a:spcBef>
                <a:spcPct val="0"/>
              </a:spcBef>
              <a:spcAft>
                <a:spcPct val="0"/>
              </a:spcAft>
              <a:defRPr sz="3600">
                <a:solidFill>
                  <a:schemeClr val="tx1"/>
                </a:solidFill>
                <a:latin typeface="Arial" panose="020B0604020202090204" pitchFamily="34" charset="0"/>
                <a:ea typeface="SimSun" pitchFamily="2" charset="-122"/>
              </a:defRPr>
            </a:lvl9pPr>
          </a:lstStyle>
          <a:p>
            <a:pPr algn="l"/>
            <a:r>
              <a:rPr lang="en-US" sz="2400" b="1">
                <a:latin typeface="Arial Bold" panose="020B0604020202090204" charset="0"/>
                <a:cs typeface="Arial Bold" panose="020B0604020202090204" charset="0"/>
              </a:rPr>
              <a:t>Objective</a:t>
            </a:r>
            <a:r>
              <a:rPr lang="en-US" sz="2400"/>
              <a:t>: </a:t>
            </a:r>
            <a:r>
              <a:rPr lang="en-US" altLang="en-US" sz="2400"/>
              <a:t>Show how raw HR/training data was transformed into a structured data model (facts + dimensions).</a:t>
            </a:r>
            <a:endParaRPr lang="en-US" altLang="en-US" sz="2400"/>
          </a:p>
          <a:p>
            <a:pPr algn="l"/>
            <a:r>
              <a:rPr lang="en-US" altLang="en-US" sz="2400" b="1">
                <a:latin typeface="Arial Bold" panose="020B0604020202090204" charset="0"/>
                <a:cs typeface="Arial Bold" panose="020B0604020202090204" charset="0"/>
              </a:rPr>
              <a:t>Tech stack</a:t>
            </a:r>
            <a:r>
              <a:rPr lang="en-US" altLang="en-US" sz="2400"/>
              <a:t>: Azure Data Factory (ETL orchestration) + PySpark (transformations).</a:t>
            </a:r>
            <a:endParaRPr lang="en-US" altLang="en-US" sz="2400"/>
          </a:p>
          <a:p>
            <a:pPr algn="ctr"/>
            <a:endParaRPr lang="en-US" altLang="en-US"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Box 2"/>
          <p:cNvSpPr txBox="1"/>
          <p:nvPr/>
        </p:nvSpPr>
        <p:spPr>
          <a:xfrm>
            <a:off x="956310" y="813435"/>
            <a:ext cx="10296525" cy="797560"/>
          </a:xfrm>
          <a:prstGeom prst="rect">
            <a:avLst/>
          </a:prstGeom>
          <a:noFill/>
        </p:spPr>
        <p:txBody>
          <a:bodyPr wrap="square" rtlCol="0" anchor="t">
            <a:noAutofit/>
          </a:bodyPr>
          <a:p>
            <a:pPr algn="ctr"/>
            <a:r>
              <a:rPr lang="en-US" sz="3600"/>
              <a:t>Pipeline Orchestation</a:t>
            </a:r>
            <a:endParaRPr lang="en-US" sz="3600"/>
          </a:p>
        </p:txBody>
      </p:sp>
      <p:sp>
        <p:nvSpPr>
          <p:cNvPr id="4" name="Text Box 3"/>
          <p:cNvSpPr txBox="1"/>
          <p:nvPr/>
        </p:nvSpPr>
        <p:spPr>
          <a:xfrm>
            <a:off x="296545" y="4887595"/>
            <a:ext cx="11083290" cy="797560"/>
          </a:xfrm>
          <a:prstGeom prst="rect">
            <a:avLst/>
          </a:prstGeom>
          <a:noFill/>
        </p:spPr>
        <p:txBody>
          <a:bodyPr wrap="square" rtlCol="0" anchor="t">
            <a:noAutofit/>
          </a:bodyPr>
          <a:p>
            <a:pPr algn="l"/>
            <a:r>
              <a:rPr lang="en-US" sz="2400"/>
              <a:t>As a orchestration tool, Azure Data Factory are used, it has been looping multiple data source ingestion and manipulation steps with config table at the beginning and running separate notebooks as part of transformations</a:t>
            </a:r>
            <a:endParaRPr lang="en-US" sz="2400"/>
          </a:p>
        </p:txBody>
      </p:sp>
      <p:pic>
        <p:nvPicPr>
          <p:cNvPr id="5" name="Picture 4" descr="Screenshot 2025-09-14 at 13.48.00"/>
          <p:cNvPicPr>
            <a:picLocks noChangeAspect="1"/>
          </p:cNvPicPr>
          <p:nvPr/>
        </p:nvPicPr>
        <p:blipFill>
          <a:blip r:embed="rId1"/>
          <a:stretch>
            <a:fillRect/>
          </a:stretch>
        </p:blipFill>
        <p:spPr>
          <a:xfrm>
            <a:off x="1797050" y="1519555"/>
            <a:ext cx="7456805" cy="32131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774825" y="520700"/>
            <a:ext cx="9877425" cy="1138555"/>
          </a:xfrm>
          <a:prstGeom prst="rect">
            <a:avLst/>
          </a:prstGeom>
        </p:spPr>
        <p:txBody>
          <a:bodyPr>
            <a:noAutofit/>
          </a:bodyPr>
          <a:p>
            <a:pPr>
              <a:lnSpc>
                <a:spcPts val="1800"/>
              </a:lnSpc>
            </a:pPr>
            <a:r>
              <a:rPr lang="en-US" sz="3600" b="0">
                <a:solidFill>
                  <a:srgbClr val="1F2328"/>
                </a:solidFill>
                <a:latin typeface="+mj-lt"/>
                <a:ea typeface="Menlo" panose="020B0609030804020204"/>
                <a:cs typeface="+mj-lt"/>
              </a:rPr>
              <a:t>Databricks Notebooks Structure</a:t>
            </a:r>
            <a:endParaRPr lang="en-US" sz="3600" b="0">
              <a:solidFill>
                <a:srgbClr val="1F2328"/>
              </a:solidFill>
              <a:latin typeface="+mj-lt"/>
              <a:ea typeface="Menlo" panose="020B0609030804020204"/>
              <a:cs typeface="+mj-lt"/>
            </a:endParaRPr>
          </a:p>
        </p:txBody>
      </p:sp>
      <p:sp>
        <p:nvSpPr>
          <p:cNvPr id="4" name="Text Box 3"/>
          <p:cNvSpPr txBox="1"/>
          <p:nvPr/>
        </p:nvSpPr>
        <p:spPr>
          <a:xfrm>
            <a:off x="6707505" y="1053465"/>
            <a:ext cx="4944745" cy="4571365"/>
          </a:xfrm>
          <a:prstGeom prst="rect">
            <a:avLst/>
          </a:prstGeom>
        </p:spPr>
        <p:txBody>
          <a:bodyPr>
            <a:noAutofit/>
          </a:bodyPr>
          <a:p>
            <a:pPr>
              <a:lnSpc>
                <a:spcPct val="100000"/>
              </a:lnSpc>
            </a:pPr>
            <a:r>
              <a:rPr lang="en-US" sz="2400" b="0">
                <a:solidFill>
                  <a:srgbClr val="1F2328"/>
                </a:solidFill>
                <a:latin typeface="Arial Regular" panose="020B0604020202090204" charset="0"/>
                <a:ea typeface="Menlo" panose="020B0609030804020204"/>
                <a:cs typeface="Arial Regular" panose="020B0604020202090204" charset="0"/>
              </a:rPr>
              <a:t>There are total 6 notebooks, Constants include all the constant value, Util Functions include common python and UDF functions in it.</a:t>
            </a:r>
            <a:endParaRPr lang="en-US" sz="2400" b="0">
              <a:solidFill>
                <a:srgbClr val="1F2328"/>
              </a:solidFill>
              <a:latin typeface="Arial Regular" panose="020B0604020202090204" charset="0"/>
              <a:ea typeface="Menlo" panose="020B0609030804020204"/>
              <a:cs typeface="Arial Regular" panose="020B0604020202090204" charset="0"/>
            </a:endParaRPr>
          </a:p>
          <a:p>
            <a:pPr>
              <a:lnSpc>
                <a:spcPct val="100000"/>
              </a:lnSpc>
            </a:pPr>
            <a:r>
              <a:rPr lang="en-US" sz="2400" b="0">
                <a:solidFill>
                  <a:srgbClr val="1F2328"/>
                </a:solidFill>
                <a:latin typeface="Arial Regular" panose="020B0604020202090204" charset="0"/>
                <a:ea typeface="Menlo" panose="020B0609030804020204"/>
                <a:cs typeface="Arial Regular" panose="020B0604020202090204" charset="0"/>
              </a:rPr>
              <a:t>There are total three dimensions, which are Date, Employee and Training dimensions.</a:t>
            </a:r>
            <a:endParaRPr lang="en-US" sz="2400" b="0">
              <a:solidFill>
                <a:srgbClr val="1F2328"/>
              </a:solidFill>
              <a:latin typeface="Arial Regular" panose="020B0604020202090204" charset="0"/>
              <a:ea typeface="Menlo" panose="020B0609030804020204"/>
              <a:cs typeface="Arial Regular" panose="020B0604020202090204" charset="0"/>
            </a:endParaRPr>
          </a:p>
          <a:p>
            <a:pPr>
              <a:lnSpc>
                <a:spcPct val="100000"/>
              </a:lnSpc>
            </a:pPr>
            <a:r>
              <a:rPr lang="en-US" sz="2400" b="0">
                <a:solidFill>
                  <a:srgbClr val="1F2328"/>
                </a:solidFill>
                <a:latin typeface="Arial Regular" panose="020B0604020202090204" charset="0"/>
                <a:ea typeface="Menlo" panose="020B0609030804020204"/>
                <a:cs typeface="Arial Regular" panose="020B0604020202090204" charset="0"/>
              </a:rPr>
              <a:t>There is only one snapshot fact table to show monthly headcount details with training informations </a:t>
            </a:r>
            <a:endParaRPr lang="en-US" sz="2400" b="0">
              <a:solidFill>
                <a:srgbClr val="1F2328"/>
              </a:solidFill>
              <a:latin typeface="Arial Regular" panose="020B0604020202090204" charset="0"/>
              <a:ea typeface="Menlo" panose="020B0609030804020204"/>
              <a:cs typeface="Arial Regular" panose="020B0604020202090204" charset="0"/>
            </a:endParaRPr>
          </a:p>
          <a:p>
            <a:pPr>
              <a:lnSpc>
                <a:spcPts val="1800"/>
              </a:lnSpc>
            </a:pPr>
            <a:endParaRPr lang="en-US" sz="2400" b="0">
              <a:solidFill>
                <a:srgbClr val="1F2328"/>
              </a:solidFill>
              <a:latin typeface="Arial Regular" panose="020B0604020202090204" charset="0"/>
              <a:ea typeface="Menlo" panose="020B0609030804020204"/>
              <a:cs typeface="Arial Regular" panose="020B0604020202090204" charset="0"/>
            </a:endParaRPr>
          </a:p>
        </p:txBody>
      </p:sp>
      <p:pic>
        <p:nvPicPr>
          <p:cNvPr id="5" name="Picture 4" descr="Screenshot 2025-09-14 at 13.50.23"/>
          <p:cNvPicPr>
            <a:picLocks noChangeAspect="1"/>
          </p:cNvPicPr>
          <p:nvPr/>
        </p:nvPicPr>
        <p:blipFill>
          <a:blip r:embed="rId1"/>
          <a:stretch>
            <a:fillRect/>
          </a:stretch>
        </p:blipFill>
        <p:spPr>
          <a:xfrm>
            <a:off x="1774825" y="1053465"/>
            <a:ext cx="4660265" cy="328803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849630" y="477520"/>
            <a:ext cx="10629900" cy="939165"/>
          </a:xfrm>
          <a:prstGeom prst="rect">
            <a:avLst/>
          </a:prstGeom>
          <a:noFill/>
        </p:spPr>
        <p:txBody>
          <a:bodyPr wrap="square" rtlCol="0" anchor="t">
            <a:noAutofit/>
          </a:bodyPr>
          <a:p>
            <a:pPr algn="ctr"/>
            <a:r>
              <a:rPr lang="en-US" sz="3600"/>
              <a:t>Data Quality and Consistency Check </a:t>
            </a:r>
            <a:endParaRPr lang="en-US" sz="3600"/>
          </a:p>
        </p:txBody>
      </p:sp>
      <p:sp>
        <p:nvSpPr>
          <p:cNvPr id="3" name="Text Box 2"/>
          <p:cNvSpPr txBox="1"/>
          <p:nvPr/>
        </p:nvSpPr>
        <p:spPr>
          <a:xfrm>
            <a:off x="491490" y="4863465"/>
            <a:ext cx="4781550" cy="1106170"/>
          </a:xfrm>
          <a:prstGeom prst="rect">
            <a:avLst/>
          </a:prstGeom>
          <a:noFill/>
        </p:spPr>
        <p:txBody>
          <a:bodyPr wrap="square" rtlCol="0" anchor="t">
            <a:noAutofit/>
          </a:bodyPr>
          <a:p>
            <a:r>
              <a:rPr lang="en-US"/>
              <a:t>There are multiple functions writted to check data quality and consistency, and they are checked as part of notebook and if there are data quality issue data was writted to other delta file with reason</a:t>
            </a:r>
            <a:endParaRPr lang="en-US"/>
          </a:p>
        </p:txBody>
      </p:sp>
      <p:pic>
        <p:nvPicPr>
          <p:cNvPr id="4" name="Picture 3" descr="Screenshot 2025-09-14 at 13.57.02"/>
          <p:cNvPicPr>
            <a:picLocks noChangeAspect="1"/>
          </p:cNvPicPr>
          <p:nvPr/>
        </p:nvPicPr>
        <p:blipFill>
          <a:blip r:embed="rId1"/>
          <a:stretch>
            <a:fillRect/>
          </a:stretch>
        </p:blipFill>
        <p:spPr>
          <a:xfrm>
            <a:off x="490855" y="1170940"/>
            <a:ext cx="4781550" cy="3509645"/>
          </a:xfrm>
          <a:prstGeom prst="rect">
            <a:avLst/>
          </a:prstGeom>
        </p:spPr>
      </p:pic>
      <p:pic>
        <p:nvPicPr>
          <p:cNvPr id="5" name="Picture 4" descr="Screenshot 2025-09-14 at 13.57.17"/>
          <p:cNvPicPr>
            <a:picLocks noChangeAspect="1"/>
          </p:cNvPicPr>
          <p:nvPr/>
        </p:nvPicPr>
        <p:blipFill>
          <a:blip r:embed="rId2"/>
          <a:stretch>
            <a:fillRect/>
          </a:stretch>
        </p:blipFill>
        <p:spPr>
          <a:xfrm>
            <a:off x="5588000" y="1191895"/>
            <a:ext cx="5330825" cy="1106170"/>
          </a:xfrm>
          <a:prstGeom prst="rect">
            <a:avLst/>
          </a:prstGeom>
        </p:spPr>
      </p:pic>
      <p:pic>
        <p:nvPicPr>
          <p:cNvPr id="6" name="Picture 5" descr="Screenshot 2025-09-14 at 13.58.04"/>
          <p:cNvPicPr>
            <a:picLocks noChangeAspect="1"/>
          </p:cNvPicPr>
          <p:nvPr/>
        </p:nvPicPr>
        <p:blipFill>
          <a:blip r:embed="rId3"/>
          <a:stretch>
            <a:fillRect/>
          </a:stretch>
        </p:blipFill>
        <p:spPr>
          <a:xfrm>
            <a:off x="5490845" y="2240915"/>
            <a:ext cx="5529580" cy="356489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908050" y="497205"/>
            <a:ext cx="10787380" cy="861060"/>
          </a:xfrm>
          <a:prstGeom prst="rect">
            <a:avLst/>
          </a:prstGeom>
          <a:noFill/>
        </p:spPr>
        <p:txBody>
          <a:bodyPr wrap="square" rtlCol="0" anchor="t">
            <a:noAutofit/>
          </a:bodyPr>
          <a:p>
            <a:pPr algn="ctr"/>
            <a:r>
              <a:rPr lang="en-US" sz="3600"/>
              <a:t>Data Security</a:t>
            </a:r>
            <a:endParaRPr lang="en-US" sz="3600"/>
          </a:p>
        </p:txBody>
      </p:sp>
      <p:sp>
        <p:nvSpPr>
          <p:cNvPr id="3" name="Text Box 2"/>
          <p:cNvSpPr txBox="1"/>
          <p:nvPr/>
        </p:nvSpPr>
        <p:spPr>
          <a:xfrm>
            <a:off x="396240" y="5118100"/>
            <a:ext cx="11426190" cy="978535"/>
          </a:xfrm>
          <a:prstGeom prst="rect">
            <a:avLst/>
          </a:prstGeom>
          <a:noFill/>
        </p:spPr>
        <p:txBody>
          <a:bodyPr wrap="square" rtlCol="0" anchor="t">
            <a:noAutofit/>
          </a:bodyPr>
          <a:p>
            <a:pPr algn="l"/>
            <a:r>
              <a:rPr lang="en-US" sz="2400"/>
              <a:t>Decryption functions are used to PII columns like performance related informations, thouse columns are encrypted before saving delta lake</a:t>
            </a:r>
            <a:endParaRPr lang="en-US" sz="2400"/>
          </a:p>
        </p:txBody>
      </p:sp>
      <p:pic>
        <p:nvPicPr>
          <p:cNvPr id="4" name="Picture 3" descr="Screenshot 2025-09-14 at 14.06.00"/>
          <p:cNvPicPr>
            <a:picLocks noChangeAspect="1"/>
          </p:cNvPicPr>
          <p:nvPr/>
        </p:nvPicPr>
        <p:blipFill>
          <a:blip r:embed="rId1"/>
          <a:stretch>
            <a:fillRect/>
          </a:stretch>
        </p:blipFill>
        <p:spPr>
          <a:xfrm>
            <a:off x="396240" y="1131570"/>
            <a:ext cx="6091555" cy="3833495"/>
          </a:xfrm>
          <a:prstGeom prst="rect">
            <a:avLst/>
          </a:prstGeom>
        </p:spPr>
      </p:pic>
      <p:pic>
        <p:nvPicPr>
          <p:cNvPr id="5" name="Picture 4" descr="Screenshot 2025-09-14 at 14.06.19"/>
          <p:cNvPicPr>
            <a:picLocks noChangeAspect="1"/>
          </p:cNvPicPr>
          <p:nvPr/>
        </p:nvPicPr>
        <p:blipFill>
          <a:blip r:embed="rId2"/>
          <a:stretch>
            <a:fillRect/>
          </a:stretch>
        </p:blipFill>
        <p:spPr>
          <a:xfrm>
            <a:off x="6607175" y="1131570"/>
            <a:ext cx="5215255" cy="1132205"/>
          </a:xfrm>
          <a:prstGeom prst="rect">
            <a:avLst/>
          </a:prstGeom>
        </p:spPr>
      </p:pic>
      <p:sp>
        <p:nvSpPr>
          <p:cNvPr id="6" name="Text Box 5"/>
          <p:cNvSpPr txBox="1"/>
          <p:nvPr/>
        </p:nvSpPr>
        <p:spPr>
          <a:xfrm>
            <a:off x="6607810" y="2510155"/>
            <a:ext cx="5214620" cy="1132840"/>
          </a:xfrm>
          <a:prstGeom prst="rect">
            <a:avLst/>
          </a:prstGeom>
        </p:spPr>
        <p:txBody>
          <a:bodyPr>
            <a:noAutofit/>
          </a:bodyPr>
          <a:p>
            <a:pPr>
              <a:lnSpc>
                <a:spcPct val="100000"/>
              </a:lnSpc>
            </a:pPr>
            <a:r>
              <a:rPr lang="en-US" sz="2400" b="0">
                <a:solidFill>
                  <a:srgbClr val="3B3B3B"/>
                </a:solidFill>
                <a:latin typeface="Arial Regular" panose="020B0604020202090204" charset="0"/>
                <a:ea typeface="Menlo" panose="020B0609030804020204"/>
                <a:cs typeface="Arial Regular" panose="020B0604020202090204" charset="0"/>
              </a:rPr>
              <a:t>Decription Key stored in key valut secrets instead of storing it files which will be published to git</a:t>
            </a:r>
            <a:endParaRPr lang="en-US" sz="2400" b="0">
              <a:solidFill>
                <a:srgbClr val="3B3B3B"/>
              </a:solidFill>
              <a:latin typeface="Arial Regular" panose="020B0604020202090204" charset="0"/>
              <a:ea typeface="Menlo" panose="020B0609030804020204"/>
              <a:cs typeface="Arial Regular" panose="020B06040202020902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968375" y="417830"/>
            <a:ext cx="9786620" cy="873125"/>
          </a:xfrm>
          <a:prstGeom prst="rect">
            <a:avLst/>
          </a:prstGeom>
          <a:noFill/>
        </p:spPr>
        <p:txBody>
          <a:bodyPr wrap="square" rtlCol="0" anchor="t">
            <a:noAutofit/>
          </a:bodyPr>
          <a:p>
            <a:pPr algn="ctr"/>
            <a:r>
              <a:rPr lang="en-US" sz="3600"/>
              <a:t>Data Transformations</a:t>
            </a:r>
            <a:endParaRPr lang="en-US" sz="3600"/>
          </a:p>
        </p:txBody>
      </p:sp>
      <p:sp>
        <p:nvSpPr>
          <p:cNvPr id="3" name="Text Box 2"/>
          <p:cNvSpPr txBox="1"/>
          <p:nvPr/>
        </p:nvSpPr>
        <p:spPr>
          <a:xfrm>
            <a:off x="782955" y="5437505"/>
            <a:ext cx="10735945" cy="706120"/>
          </a:xfrm>
          <a:prstGeom prst="rect">
            <a:avLst/>
          </a:prstGeom>
          <a:noFill/>
        </p:spPr>
        <p:txBody>
          <a:bodyPr wrap="square" rtlCol="0" anchor="t">
            <a:noAutofit/>
          </a:bodyPr>
          <a:p>
            <a:pPr algn="l"/>
            <a:r>
              <a:rPr lang="en-US" sz="2400"/>
              <a:t>There are functions to add logging columns, casting dates and generating date dimension </a:t>
            </a:r>
            <a:endParaRPr lang="en-US" sz="2400"/>
          </a:p>
        </p:txBody>
      </p:sp>
      <p:pic>
        <p:nvPicPr>
          <p:cNvPr id="4" name="Picture 3" descr="Screenshot 2025-09-14 at 14.10.40"/>
          <p:cNvPicPr>
            <a:picLocks noChangeAspect="1"/>
          </p:cNvPicPr>
          <p:nvPr/>
        </p:nvPicPr>
        <p:blipFill>
          <a:blip r:embed="rId1"/>
          <a:stretch>
            <a:fillRect/>
          </a:stretch>
        </p:blipFill>
        <p:spPr>
          <a:xfrm>
            <a:off x="882015" y="1091565"/>
            <a:ext cx="4690110" cy="1978660"/>
          </a:xfrm>
          <a:prstGeom prst="rect">
            <a:avLst/>
          </a:prstGeom>
        </p:spPr>
      </p:pic>
      <p:pic>
        <p:nvPicPr>
          <p:cNvPr id="5" name="Picture 4" descr="Screenshot 2025-09-14 at 14.10.53"/>
          <p:cNvPicPr>
            <a:picLocks noChangeAspect="1"/>
          </p:cNvPicPr>
          <p:nvPr/>
        </p:nvPicPr>
        <p:blipFill>
          <a:blip r:embed="rId2"/>
          <a:stretch>
            <a:fillRect/>
          </a:stretch>
        </p:blipFill>
        <p:spPr>
          <a:xfrm>
            <a:off x="882015" y="3225800"/>
            <a:ext cx="4666615" cy="2172970"/>
          </a:xfrm>
          <a:prstGeom prst="rect">
            <a:avLst/>
          </a:prstGeom>
        </p:spPr>
      </p:pic>
      <p:pic>
        <p:nvPicPr>
          <p:cNvPr id="6" name="Picture 5" descr="Screenshot 2025-09-14 at 14.11.22"/>
          <p:cNvPicPr>
            <a:picLocks noChangeAspect="1"/>
          </p:cNvPicPr>
          <p:nvPr/>
        </p:nvPicPr>
        <p:blipFill>
          <a:blip r:embed="rId3"/>
          <a:stretch>
            <a:fillRect/>
          </a:stretch>
        </p:blipFill>
        <p:spPr>
          <a:xfrm>
            <a:off x="5771515" y="1091565"/>
            <a:ext cx="5899150" cy="39878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270000" y="526415"/>
            <a:ext cx="8616950" cy="842010"/>
          </a:xfrm>
          <a:prstGeom prst="rect">
            <a:avLst/>
          </a:prstGeom>
          <a:noFill/>
        </p:spPr>
        <p:txBody>
          <a:bodyPr wrap="square" rtlCol="0" anchor="t">
            <a:noAutofit/>
          </a:bodyPr>
          <a:p>
            <a:pPr algn="ctr"/>
            <a:r>
              <a:rPr lang="en-US" sz="3600"/>
              <a:t>Head Count Logic</a:t>
            </a:r>
            <a:endParaRPr lang="en-US" sz="3600"/>
          </a:p>
        </p:txBody>
      </p:sp>
      <p:pic>
        <p:nvPicPr>
          <p:cNvPr id="3" name="Picture 2" descr="Screenshot 2025-09-14 at 14.30.52"/>
          <p:cNvPicPr>
            <a:picLocks noChangeAspect="1"/>
          </p:cNvPicPr>
          <p:nvPr/>
        </p:nvPicPr>
        <p:blipFill>
          <a:blip r:embed="rId1"/>
          <a:stretch>
            <a:fillRect/>
          </a:stretch>
        </p:blipFill>
        <p:spPr>
          <a:xfrm>
            <a:off x="6539865" y="1368425"/>
            <a:ext cx="5125085" cy="3960495"/>
          </a:xfrm>
          <a:prstGeom prst="rect">
            <a:avLst/>
          </a:prstGeom>
        </p:spPr>
      </p:pic>
      <p:pic>
        <p:nvPicPr>
          <p:cNvPr id="4" name="Picture 3" descr="Screenshot 2025-09-14 at 14.30.26"/>
          <p:cNvPicPr>
            <a:picLocks noChangeAspect="1"/>
          </p:cNvPicPr>
          <p:nvPr/>
        </p:nvPicPr>
        <p:blipFill>
          <a:blip r:embed="rId2"/>
          <a:stretch>
            <a:fillRect/>
          </a:stretch>
        </p:blipFill>
        <p:spPr>
          <a:xfrm>
            <a:off x="337185" y="1368425"/>
            <a:ext cx="5551805" cy="2272665"/>
          </a:xfrm>
          <a:prstGeom prst="rect">
            <a:avLst/>
          </a:prstGeom>
        </p:spPr>
      </p:pic>
      <p:pic>
        <p:nvPicPr>
          <p:cNvPr id="5" name="Picture 4" descr="Screenshot 2025-09-14 at 14.30.39"/>
          <p:cNvPicPr>
            <a:picLocks noChangeAspect="1"/>
          </p:cNvPicPr>
          <p:nvPr/>
        </p:nvPicPr>
        <p:blipFill>
          <a:blip r:embed="rId3"/>
          <a:stretch>
            <a:fillRect/>
          </a:stretch>
        </p:blipFill>
        <p:spPr>
          <a:xfrm>
            <a:off x="337185" y="3701415"/>
            <a:ext cx="5551805" cy="2291080"/>
          </a:xfrm>
          <a:prstGeom prst="rect">
            <a:avLst/>
          </a:prstGeom>
        </p:spPr>
      </p:pic>
      <p:sp>
        <p:nvSpPr>
          <p:cNvPr id="6" name="Text Box 5"/>
          <p:cNvSpPr txBox="1"/>
          <p:nvPr/>
        </p:nvSpPr>
        <p:spPr>
          <a:xfrm>
            <a:off x="6445250" y="5379720"/>
            <a:ext cx="5551805" cy="614045"/>
          </a:xfrm>
          <a:prstGeom prst="rect">
            <a:avLst/>
          </a:prstGeom>
          <a:noFill/>
        </p:spPr>
        <p:txBody>
          <a:bodyPr wrap="square" rtlCol="0" anchor="t">
            <a:noAutofit/>
          </a:bodyPr>
          <a:p>
            <a:r>
              <a:rPr lang="en-US"/>
              <a:t>Date and Employee dims  and Traning </a:t>
            </a:r>
            <a:r>
              <a:rPr lang="en-US">
                <a:sym typeface="+mn-ea"/>
              </a:rPr>
              <a:t>are joined and finally only changable fields are selected in fact</a:t>
            </a: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Picture 1"/>
          <p:cNvPicPr>
            <a:picLocks noChangeAspect="1"/>
          </p:cNvPicPr>
          <p:nvPr/>
        </p:nvPicPr>
        <p:blipFill>
          <a:blip r:embed="rId1"/>
          <a:stretch>
            <a:fillRect/>
          </a:stretch>
        </p:blipFill>
        <p:spPr>
          <a:xfrm>
            <a:off x="2663190" y="1219200"/>
            <a:ext cx="6427470" cy="4285615"/>
          </a:xfrm>
          <a:prstGeom prst="rect">
            <a:avLst/>
          </a:prstGeom>
        </p:spPr>
      </p:pic>
      <p:sp>
        <p:nvSpPr>
          <p:cNvPr id="3" name="Text Box 2"/>
          <p:cNvSpPr txBox="1"/>
          <p:nvPr/>
        </p:nvSpPr>
        <p:spPr>
          <a:xfrm>
            <a:off x="2663825" y="499745"/>
            <a:ext cx="6480175" cy="833120"/>
          </a:xfrm>
          <a:prstGeom prst="rect">
            <a:avLst/>
          </a:prstGeom>
          <a:noFill/>
        </p:spPr>
        <p:txBody>
          <a:bodyPr wrap="square" rtlCol="0" anchor="t">
            <a:noAutofit/>
          </a:bodyPr>
          <a:p>
            <a:pPr algn="ctr"/>
            <a:r>
              <a:rPr lang="en-US" sz="3600"/>
              <a:t>Data Model Diagram</a:t>
            </a:r>
            <a:endParaRPr lang="en-US" sz="360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765810" y="540385"/>
            <a:ext cx="10049510" cy="830580"/>
          </a:xfrm>
          <a:prstGeom prst="rect">
            <a:avLst/>
          </a:prstGeom>
          <a:noFill/>
        </p:spPr>
        <p:txBody>
          <a:bodyPr wrap="square" rtlCol="0" anchor="t">
            <a:noAutofit/>
          </a:bodyPr>
          <a:p>
            <a:pPr algn="ctr"/>
            <a:r>
              <a:rPr lang="en-US" sz="3600"/>
              <a:t>Link for Resources</a:t>
            </a:r>
            <a:endParaRPr lang="en-US" sz="3600"/>
          </a:p>
        </p:txBody>
      </p:sp>
      <p:sp>
        <p:nvSpPr>
          <p:cNvPr id="3" name="Text Box 2"/>
          <p:cNvSpPr txBox="1"/>
          <p:nvPr/>
        </p:nvSpPr>
        <p:spPr>
          <a:xfrm>
            <a:off x="845820" y="1370965"/>
            <a:ext cx="10473690" cy="503555"/>
          </a:xfrm>
          <a:prstGeom prst="rect">
            <a:avLst/>
          </a:prstGeom>
          <a:noFill/>
        </p:spPr>
        <p:txBody>
          <a:bodyPr wrap="square" rtlCol="0" anchor="t">
            <a:noAutofit/>
          </a:bodyPr>
          <a:p>
            <a:r>
              <a:rPr lang="en-US" sz="2400"/>
              <a:t>Link for Github Repo:</a:t>
            </a:r>
            <a:r>
              <a:rPr lang="en-US"/>
              <a:t> </a:t>
            </a:r>
            <a:r>
              <a:rPr lang="en-US" altLang="en-US"/>
              <a:t>https://github.com/MurodjonErgashov/assignment</a:t>
            </a:r>
            <a:endParaRPr lang="en-US" altLang="en-US"/>
          </a:p>
        </p:txBody>
      </p:sp>
      <p:sp>
        <p:nvSpPr>
          <p:cNvPr id="4" name="Text Box 3"/>
          <p:cNvSpPr txBox="1"/>
          <p:nvPr/>
        </p:nvSpPr>
        <p:spPr>
          <a:xfrm>
            <a:off x="3083560" y="3974465"/>
            <a:ext cx="6967855" cy="830580"/>
          </a:xfrm>
          <a:prstGeom prst="rect">
            <a:avLst/>
          </a:prstGeom>
          <a:noFill/>
        </p:spPr>
        <p:txBody>
          <a:bodyPr wrap="square" rtlCol="0" anchor="t">
            <a:noAutofit/>
          </a:bodyPr>
          <a:p>
            <a:r>
              <a:rPr lang="en-US" altLang="en-US" sz="3600"/>
              <a:t>Thank you for your attention</a:t>
            </a:r>
            <a:r>
              <a:rPr lang="en-US" altLang="en-US"/>
              <a:t>.</a:t>
            </a:r>
            <a:endParaRPr lang="en-US" altLang="en-US"/>
          </a:p>
        </p:txBody>
      </p:sp>
    </p:spTree>
  </p:cSld>
  <p:clrMapOvr>
    <a:masterClrMapping/>
  </p:clrMapOvr>
</p:sld>
</file>

<file path=ppt/theme/theme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90204" pitchFamily="34" charset="0"/>
            <a:ea typeface="SimSun"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90204" pitchFamily="34" charset="0"/>
            <a:ea typeface="SimSun"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1660</Words>
  <Application>WPS Spreadsheets</Application>
  <PresentationFormat>Widescreen</PresentationFormat>
  <Paragraphs>43</Paragraphs>
  <Slides>9</Slides>
  <Notes>0</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9</vt:i4>
      </vt:variant>
    </vt:vector>
  </HeadingPairs>
  <TitlesOfParts>
    <vt:vector size="29" baseType="lpstr">
      <vt:lpstr>Arial</vt:lpstr>
      <vt:lpstr>SimSun</vt:lpstr>
      <vt:lpstr>Wingdings</vt:lpstr>
      <vt:lpstr>Arial Unicode MS</vt:lpstr>
      <vt:lpstr>Calibri Light</vt:lpstr>
      <vt:lpstr>Helvetica Neue</vt:lpstr>
      <vt:lpstr>Calibri</vt:lpstr>
      <vt:lpstr>Microsoft YaHei</vt:lpstr>
      <vt:lpstr>汉仪旗黑</vt:lpstr>
      <vt:lpstr>宋体-简</vt:lpstr>
      <vt:lpstr>Arial Bold</vt:lpstr>
      <vt:lpstr>SimSun</vt:lpstr>
      <vt:lpstr>Menlo</vt:lpstr>
      <vt:lpstr>Lava Kannada Regular</vt:lpstr>
      <vt:lpstr>Lava Telugu Regular</vt:lpstr>
      <vt:lpstr>Maku Regular</vt:lpstr>
      <vt:lpstr>Malayalam MN Regular</vt:lpstr>
      <vt:lpstr>Arial Regular</vt:lpstr>
      <vt:lpstr>Lao Sangam MN</vt:lpstr>
      <vt:lpstr>Orange Waves</vt:lpstr>
      <vt:lpstr>Human Capital Data Ingestion and Modeling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Capital Data Manipulation and Modeling</dc:title>
  <dc:creator>murodjonergashov</dc:creator>
  <cp:lastModifiedBy>murodjonergashov</cp:lastModifiedBy>
  <cp:revision>2</cp:revision>
  <dcterms:created xsi:type="dcterms:W3CDTF">2025-09-14T10:39:16Z</dcterms:created>
  <dcterms:modified xsi:type="dcterms:W3CDTF">2025-09-14T10:39:16Z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75E5BBCC3B1FD1247787C6681DBF4C5E_41</vt:lpwstr>
  </property>
  <property fmtid="{D5CDD505-2E9C-101B-9397-08002B2CF9AE}" pid="3" name="KSOProductBuildVer">
    <vt:lpwstr>1033-6.13.1.8710</vt:lpwstr>
  </property>
</Properties>
</file>