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67" r:id="rId2"/>
    <p:sldId id="257" r:id="rId3"/>
    <p:sldId id="266" r:id="rId4"/>
    <p:sldId id="262" r:id="rId5"/>
    <p:sldId id="263" r:id="rId6"/>
    <p:sldId id="264" r:id="rId7"/>
    <p:sldId id="265" r:id="rId8"/>
    <p:sldId id="258" r:id="rId9"/>
    <p:sldId id="261" r:id="rId1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0019" autoAdjust="0"/>
    <p:restoredTop sz="94660"/>
  </p:normalViewPr>
  <p:slideViewPr>
    <p:cSldViewPr snapToGrid="0">
      <p:cViewPr varScale="1">
        <p:scale>
          <a:sx n="64" d="100"/>
          <a:sy n="64" d="100"/>
        </p:scale>
        <p:origin x="90" y="343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a:xfrm>
            <a:off x="3962399" y="5870575"/>
            <a:ext cx="4893958" cy="377825"/>
          </a:xfrm>
        </p:spPr>
        <p:txBody>
          <a:bodyPr/>
          <a:lstStyle/>
          <a:p>
            <a:endParaRPr lang="en-US"/>
          </a:p>
        </p:txBody>
      </p:sp>
      <p:sp>
        <p:nvSpPr>
          <p:cNvPr id="6" name="Slide Number Placeholder 5"/>
          <p:cNvSpPr>
            <a:spLocks noGrp="1"/>
          </p:cNvSpPr>
          <p:nvPr>
            <p:ph type="sldNum" sz="quarter" idx="12"/>
          </p:nvPr>
        </p:nvSpPr>
        <p:spPr>
          <a:xfrm>
            <a:off x="10608958" y="5870575"/>
            <a:ext cx="551167" cy="377825"/>
          </a:xfrm>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1780770349"/>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1FD17-EA90-49F0-BF23-D6BD183A1BEF}"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1985239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1234828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6" name="Picture 1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5" name="TextBox 14"/>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1" name="TextBox 10"/>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2"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361394417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388912002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215942999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389403653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
        <p:nvSpPr>
          <p:cNvPr id="8" name="Title 1"/>
          <p:cNvSpPr>
            <a:spLocks noGrp="1"/>
          </p:cNvSpPr>
          <p:nvPr>
            <p:ph type="title"/>
          </p:nvPr>
        </p:nvSpPr>
        <p:spPr>
          <a:xfrm>
            <a:off x="685801" y="609600"/>
            <a:ext cx="10131425" cy="1456267"/>
          </a:xfrm>
        </p:spPr>
        <p:txBody>
          <a:bodyPr/>
          <a:lstStyle/>
          <a:p>
            <a:r>
              <a:rPr lang="en-US"/>
              <a:t>Click to edit Master title style</a:t>
            </a:r>
            <a:endParaRPr lang="en-US" dirty="0"/>
          </a:p>
        </p:txBody>
      </p:sp>
    </p:spTree>
    <p:extLst>
      <p:ext uri="{BB962C8B-B14F-4D97-AF65-F5344CB8AC3E}">
        <p14:creationId xmlns:p14="http://schemas.microsoft.com/office/powerpoint/2010/main" val="282104006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49876518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304806726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6501FD17-EA90-49F0-BF23-D6BD183A1BEF}" type="datetimeFigureOut">
              <a:rPr lang="en-US" smtClean="0"/>
              <a:t>8/17/2025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13892300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501FD17-EA90-49F0-BF23-D6BD183A1BEF}"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368646362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501FD17-EA90-49F0-BF23-D6BD183A1BEF}" type="datetimeFigureOut">
              <a:rPr lang="en-US" smtClean="0"/>
              <a:t>8/17/2025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52267942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6501FD17-EA90-49F0-BF23-D6BD183A1BEF}" type="datetimeFigureOut">
              <a:rPr lang="en-US" smtClean="0"/>
              <a:t>8/17/2025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283406587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6501FD17-EA90-49F0-BF23-D6BD183A1BEF}" type="datetimeFigureOut">
              <a:rPr lang="en-US" smtClean="0"/>
              <a:t>8/17/2025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23228665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1FD17-EA90-49F0-BF23-D6BD183A1BEF}"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14415763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6501FD17-EA90-49F0-BF23-D6BD183A1BEF}" type="datetimeFigureOut">
              <a:rPr lang="en-US" smtClean="0"/>
              <a:t>8/17/2025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5902DF9-364A-4E72-BB6E-35AEE4B539B5}" type="slidenum">
              <a:rPr lang="en-US" smtClean="0"/>
              <a:t>‹#›</a:t>
            </a:fld>
            <a:endParaRPr lang="en-US"/>
          </a:p>
        </p:txBody>
      </p:sp>
    </p:spTree>
    <p:extLst>
      <p:ext uri="{BB962C8B-B14F-4D97-AF65-F5344CB8AC3E}">
        <p14:creationId xmlns:p14="http://schemas.microsoft.com/office/powerpoint/2010/main" val="211318215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501FD17-EA90-49F0-BF23-D6BD183A1BEF}" type="datetimeFigureOut">
              <a:rPr lang="en-US" smtClean="0"/>
              <a:t>8/17/2025</a:t>
            </a:fld>
            <a:endParaRPr lang="en-US"/>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35902DF9-364A-4E72-BB6E-35AEE4B539B5}" type="slidenum">
              <a:rPr lang="en-US" smtClean="0"/>
              <a:t>‹#›</a:t>
            </a:fld>
            <a:endParaRPr lang="en-US"/>
          </a:p>
        </p:txBody>
      </p:sp>
    </p:spTree>
    <p:extLst>
      <p:ext uri="{BB962C8B-B14F-4D97-AF65-F5344CB8AC3E}">
        <p14:creationId xmlns:p14="http://schemas.microsoft.com/office/powerpoint/2010/main" val="2903358210"/>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atlassian.com/agile/value-stream-management" TargetMode="External"/><Relationship Id="rId2" Type="http://schemas.openxmlformats.org/officeDocument/2006/relationships/hyperlink" Target="https://www.ibm.com/think/topics/value-stream-management" TargetMode="External"/><Relationship Id="rId1" Type="http://schemas.openxmlformats.org/officeDocument/2006/relationships/slideLayout" Target="../slideLayouts/slideLayout2.xml"/><Relationship Id="rId4" Type="http://schemas.openxmlformats.org/officeDocument/2006/relationships/hyperlink" Target="https://www.nist.gov/mep/value-stream-mapping"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D47537-FF66-72F0-E4CB-17739AA11FB9}"/>
              </a:ext>
            </a:extLst>
          </p:cNvPr>
          <p:cNvSpPr>
            <a:spLocks noGrp="1"/>
          </p:cNvSpPr>
          <p:nvPr>
            <p:ph type="title"/>
          </p:nvPr>
        </p:nvSpPr>
        <p:spPr>
          <a:xfrm>
            <a:off x="943131" y="1324495"/>
            <a:ext cx="10515600" cy="3667229"/>
          </a:xfrm>
        </p:spPr>
        <p:txBody>
          <a:bodyPr>
            <a:normAutofit/>
          </a:bodyPr>
          <a:lstStyle/>
          <a:p>
            <a:r>
              <a:rPr lang="en-US" sz="5400" dirty="0"/>
              <a:t>Tabari Harvey, Module 1.2 Assignment, CSD380</a:t>
            </a:r>
          </a:p>
        </p:txBody>
      </p:sp>
    </p:spTree>
    <p:extLst>
      <p:ext uri="{BB962C8B-B14F-4D97-AF65-F5344CB8AC3E}">
        <p14:creationId xmlns:p14="http://schemas.microsoft.com/office/powerpoint/2010/main" val="399307382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7A1092-D44C-F83C-5D19-3E52BBD86225}"/>
              </a:ext>
            </a:extLst>
          </p:cNvPr>
          <p:cNvSpPr>
            <a:spLocks noGrp="1"/>
          </p:cNvSpPr>
          <p:nvPr>
            <p:ph type="title"/>
          </p:nvPr>
        </p:nvSpPr>
        <p:spPr/>
        <p:txBody>
          <a:bodyPr/>
          <a:lstStyle/>
          <a:p>
            <a:r>
              <a:rPr lang="en-US" dirty="0"/>
              <a:t>Technology Value Stream	</a:t>
            </a:r>
          </a:p>
        </p:txBody>
      </p:sp>
      <p:sp>
        <p:nvSpPr>
          <p:cNvPr id="3" name="Content Placeholder 2">
            <a:extLst>
              <a:ext uri="{FF2B5EF4-FFF2-40B4-BE49-F238E27FC236}">
                <a16:creationId xmlns:a16="http://schemas.microsoft.com/office/drawing/2014/main" id="{77DB5B57-2288-714A-A4C3-054C93CE8C85}"/>
              </a:ext>
            </a:extLst>
          </p:cNvPr>
          <p:cNvSpPr>
            <a:spLocks noGrp="1"/>
          </p:cNvSpPr>
          <p:nvPr>
            <p:ph idx="1"/>
          </p:nvPr>
        </p:nvSpPr>
        <p:spPr/>
        <p:txBody>
          <a:bodyPr/>
          <a:lstStyle/>
          <a:p>
            <a:r>
              <a:rPr lang="en-US" dirty="0"/>
              <a:t>This is when a business forms ideas to make technology that will bring value to a customer. </a:t>
            </a:r>
          </a:p>
          <a:p>
            <a:r>
              <a:rPr lang="en-US" dirty="0"/>
              <a:t>Also consists of the Value Stream Management style</a:t>
            </a:r>
          </a:p>
          <a:p>
            <a:r>
              <a:rPr lang="en-US" dirty="0"/>
              <a:t>Value Stream Mapping</a:t>
            </a:r>
          </a:p>
          <a:p>
            <a:endParaRPr lang="en-US" dirty="0"/>
          </a:p>
        </p:txBody>
      </p:sp>
    </p:spTree>
    <p:extLst>
      <p:ext uri="{BB962C8B-B14F-4D97-AF65-F5344CB8AC3E}">
        <p14:creationId xmlns:p14="http://schemas.microsoft.com/office/powerpoint/2010/main" val="3546422900"/>
      </p:ext>
    </p:extLst>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5359FC-5639-4C05-0F5E-9CC0A892A918}"/>
              </a:ext>
            </a:extLst>
          </p:cNvPr>
          <p:cNvSpPr>
            <a:spLocks noGrp="1"/>
          </p:cNvSpPr>
          <p:nvPr>
            <p:ph type="title"/>
          </p:nvPr>
        </p:nvSpPr>
        <p:spPr/>
        <p:txBody>
          <a:bodyPr/>
          <a:lstStyle/>
          <a:p>
            <a:r>
              <a:rPr lang="en-US" dirty="0"/>
              <a:t>Value Stream Management	</a:t>
            </a:r>
          </a:p>
        </p:txBody>
      </p:sp>
      <p:sp>
        <p:nvSpPr>
          <p:cNvPr id="3" name="Content Placeholder 2">
            <a:extLst>
              <a:ext uri="{FF2B5EF4-FFF2-40B4-BE49-F238E27FC236}">
                <a16:creationId xmlns:a16="http://schemas.microsoft.com/office/drawing/2014/main" id="{92182B55-6D9B-8AAD-8D74-D67CEEC40177}"/>
              </a:ext>
            </a:extLst>
          </p:cNvPr>
          <p:cNvSpPr>
            <a:spLocks noGrp="1"/>
          </p:cNvSpPr>
          <p:nvPr>
            <p:ph idx="1"/>
          </p:nvPr>
        </p:nvSpPr>
        <p:spPr/>
        <p:txBody>
          <a:bodyPr/>
          <a:lstStyle/>
          <a:p>
            <a:r>
              <a:rPr lang="en-US" dirty="0"/>
              <a:t>The Atlassian describes value stream management as, “A set of practices that improve the way teams deliver high-quality customer experiences. VSM focuses on two things – how quickly customer –requested features or updates are delivered and whether the customer realizes the value from those changes.” </a:t>
            </a:r>
          </a:p>
        </p:txBody>
      </p:sp>
    </p:spTree>
    <p:extLst>
      <p:ext uri="{BB962C8B-B14F-4D97-AF65-F5344CB8AC3E}">
        <p14:creationId xmlns:p14="http://schemas.microsoft.com/office/powerpoint/2010/main" val="2792215332"/>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8747A-AB3D-B492-FF1F-D000F3F562E5}"/>
              </a:ext>
            </a:extLst>
          </p:cNvPr>
          <p:cNvSpPr>
            <a:spLocks noGrp="1"/>
          </p:cNvSpPr>
          <p:nvPr>
            <p:ph type="title"/>
          </p:nvPr>
        </p:nvSpPr>
        <p:spPr/>
        <p:txBody>
          <a:bodyPr/>
          <a:lstStyle/>
          <a:p>
            <a:r>
              <a:rPr lang="en-US" dirty="0"/>
              <a:t>Value Stream Mapping</a:t>
            </a:r>
          </a:p>
        </p:txBody>
      </p:sp>
      <p:sp>
        <p:nvSpPr>
          <p:cNvPr id="3" name="Content Placeholder 2">
            <a:extLst>
              <a:ext uri="{FF2B5EF4-FFF2-40B4-BE49-F238E27FC236}">
                <a16:creationId xmlns:a16="http://schemas.microsoft.com/office/drawing/2014/main" id="{4EEF93BD-555D-7B3C-653A-79D8F1A7B828}"/>
              </a:ext>
            </a:extLst>
          </p:cNvPr>
          <p:cNvSpPr>
            <a:spLocks noGrp="1"/>
          </p:cNvSpPr>
          <p:nvPr>
            <p:ph idx="1"/>
          </p:nvPr>
        </p:nvSpPr>
        <p:spPr/>
        <p:txBody>
          <a:bodyPr/>
          <a:lstStyle/>
          <a:p>
            <a:r>
              <a:rPr lang="en-US" dirty="0"/>
              <a:t>The visual aspect of a value stream is done through here. It is a technique that is done by understanding and displaying the steps needed to take, bringing the product to the customer. Basically this is a giant blueprint of the plan for a customer. </a:t>
            </a:r>
          </a:p>
        </p:txBody>
      </p:sp>
    </p:spTree>
    <p:extLst>
      <p:ext uri="{BB962C8B-B14F-4D97-AF65-F5344CB8AC3E}">
        <p14:creationId xmlns:p14="http://schemas.microsoft.com/office/powerpoint/2010/main" val="3350920403"/>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Placeholder 7">
            <a:extLst>
              <a:ext uri="{FF2B5EF4-FFF2-40B4-BE49-F238E27FC236}">
                <a16:creationId xmlns:a16="http://schemas.microsoft.com/office/drawing/2014/main" id="{BB7C79E5-7A43-8814-1B94-37EA498B3262}"/>
              </a:ext>
            </a:extLst>
          </p:cNvPr>
          <p:cNvPicPr>
            <a:picLocks noGrp="1" noChangeAspect="1"/>
          </p:cNvPicPr>
          <p:nvPr>
            <p:ph type="pic" idx="1"/>
          </p:nvPr>
        </p:nvPicPr>
        <p:blipFill>
          <a:blip r:embed="rId2">
            <a:extLst>
              <a:ext uri="{28A0092B-C50C-407E-A947-70E740481C1C}">
                <a14:useLocalDpi xmlns:a14="http://schemas.microsoft.com/office/drawing/2010/main" val="0"/>
              </a:ext>
            </a:extLst>
          </a:blip>
          <a:srcRect l="3588" r="3588"/>
          <a:stretch>
            <a:fillRect/>
          </a:stretch>
        </p:blipFill>
        <p:spPr>
          <a:xfrm>
            <a:off x="1049311" y="1049312"/>
            <a:ext cx="10777928" cy="5808688"/>
          </a:xfrm>
        </p:spPr>
      </p:pic>
      <p:sp>
        <p:nvSpPr>
          <p:cNvPr id="6" name="Text Placeholder 5">
            <a:extLst>
              <a:ext uri="{FF2B5EF4-FFF2-40B4-BE49-F238E27FC236}">
                <a16:creationId xmlns:a16="http://schemas.microsoft.com/office/drawing/2014/main" id="{DAFC3BF2-1404-F37B-D4E4-2829FB0782FD}"/>
              </a:ext>
            </a:extLst>
          </p:cNvPr>
          <p:cNvSpPr>
            <a:spLocks noGrp="1"/>
          </p:cNvSpPr>
          <p:nvPr>
            <p:ph type="body" sz="half" idx="2"/>
          </p:nvPr>
        </p:nvSpPr>
        <p:spPr>
          <a:xfrm>
            <a:off x="285152" y="168639"/>
            <a:ext cx="3932237" cy="1270417"/>
          </a:xfrm>
        </p:spPr>
        <p:txBody>
          <a:bodyPr>
            <a:normAutofit/>
          </a:bodyPr>
          <a:lstStyle/>
          <a:p>
            <a:r>
              <a:rPr lang="en-US" sz="3200" dirty="0"/>
              <a:t>This is an example of a Value Stream Map</a:t>
            </a:r>
          </a:p>
        </p:txBody>
      </p:sp>
    </p:spTree>
    <p:extLst>
      <p:ext uri="{BB962C8B-B14F-4D97-AF65-F5344CB8AC3E}">
        <p14:creationId xmlns:p14="http://schemas.microsoft.com/office/powerpoint/2010/main" val="3465329702"/>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A49900-12B1-D730-7037-FC442399E16C}"/>
              </a:ext>
            </a:extLst>
          </p:cNvPr>
          <p:cNvSpPr>
            <a:spLocks noGrp="1"/>
          </p:cNvSpPr>
          <p:nvPr>
            <p:ph type="title"/>
          </p:nvPr>
        </p:nvSpPr>
        <p:spPr/>
        <p:txBody>
          <a:bodyPr/>
          <a:lstStyle/>
          <a:p>
            <a:r>
              <a:rPr lang="en-US" dirty="0"/>
              <a:t>Lead Time vs. Processing Time</a:t>
            </a:r>
          </a:p>
        </p:txBody>
      </p:sp>
      <p:sp>
        <p:nvSpPr>
          <p:cNvPr id="3" name="Content Placeholder 2">
            <a:extLst>
              <a:ext uri="{FF2B5EF4-FFF2-40B4-BE49-F238E27FC236}">
                <a16:creationId xmlns:a16="http://schemas.microsoft.com/office/drawing/2014/main" id="{4AB7091D-570C-5DD4-9D00-1AE810960573}"/>
              </a:ext>
            </a:extLst>
          </p:cNvPr>
          <p:cNvSpPr>
            <a:spLocks noGrp="1"/>
          </p:cNvSpPr>
          <p:nvPr>
            <p:ph idx="1"/>
          </p:nvPr>
        </p:nvSpPr>
        <p:spPr/>
        <p:txBody>
          <a:bodyPr/>
          <a:lstStyle/>
          <a:p>
            <a:r>
              <a:rPr lang="en-US" dirty="0"/>
              <a:t>The lead time is when the total time registered from a task request to the delivery of the task. The measurement from when a client requests a new feature, to when its’ full deployment. </a:t>
            </a:r>
          </a:p>
          <a:p>
            <a:r>
              <a:rPr lang="en-US" dirty="0"/>
              <a:t>Processing time or cycle time is the time it takes for a task. This is from start to finish. The time frame in this does not include any que times prior to the task getting started. </a:t>
            </a:r>
          </a:p>
        </p:txBody>
      </p:sp>
    </p:spTree>
    <p:extLst>
      <p:ext uri="{BB962C8B-B14F-4D97-AF65-F5344CB8AC3E}">
        <p14:creationId xmlns:p14="http://schemas.microsoft.com/office/powerpoint/2010/main" val="2041719457"/>
      </p:ext>
    </p:extLst>
  </p:cSld>
  <p:clrMapOvr>
    <a:masterClrMapping/>
  </p:clrMapOvr>
  <mc:AlternateContent xmlns:mc="http://schemas.openxmlformats.org/markup-compatibility/2006">
    <mc:Choice xmlns:p14="http://schemas.microsoft.com/office/powerpoint/2010/main" Requires="p14">
      <p:transition p14:dur="100">
        <p:cut/>
      </p:transition>
    </mc:Choice>
    <mc:Fallback>
      <p:transition>
        <p:cut/>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7EDAA-287D-A6F4-6D60-DBE32F12FA3D}"/>
              </a:ext>
            </a:extLst>
          </p:cNvPr>
          <p:cNvSpPr>
            <a:spLocks noGrp="1"/>
          </p:cNvSpPr>
          <p:nvPr>
            <p:ph type="title"/>
          </p:nvPr>
        </p:nvSpPr>
        <p:spPr/>
        <p:txBody>
          <a:bodyPr/>
          <a:lstStyle/>
          <a:p>
            <a:r>
              <a:rPr lang="en-US" dirty="0"/>
              <a:t>The Common Scenario: Deployment Lead Times Requiring Months</a:t>
            </a:r>
          </a:p>
        </p:txBody>
      </p:sp>
      <p:sp>
        <p:nvSpPr>
          <p:cNvPr id="3" name="Content Placeholder 2">
            <a:extLst>
              <a:ext uri="{FF2B5EF4-FFF2-40B4-BE49-F238E27FC236}">
                <a16:creationId xmlns:a16="http://schemas.microsoft.com/office/drawing/2014/main" id="{7962F741-4624-8330-024E-EEF4917E7BF7}"/>
              </a:ext>
            </a:extLst>
          </p:cNvPr>
          <p:cNvSpPr>
            <a:spLocks noGrp="1"/>
          </p:cNvSpPr>
          <p:nvPr>
            <p:ph idx="1"/>
          </p:nvPr>
        </p:nvSpPr>
        <p:spPr/>
        <p:txBody>
          <a:bodyPr/>
          <a:lstStyle/>
          <a:p>
            <a:r>
              <a:rPr lang="en-US" dirty="0"/>
              <a:t>For large organizations to small teams, deployment of a product can take months on that completion. This happens more often on large productions because of several issues. Integration test environments are scarce, production environments have large lead times, and manual testing is heavily relied on. </a:t>
            </a:r>
          </a:p>
          <a:p>
            <a:r>
              <a:rPr lang="en-US" dirty="0"/>
              <a:t>Sadly, it is up to a few that are working on these products to take risks and maintain the flow of the development cycle. Which is also possible for the end result to make an unfinished product because of the risks taken, and the organization of the value streams. </a:t>
            </a:r>
          </a:p>
        </p:txBody>
      </p:sp>
    </p:spTree>
    <p:extLst>
      <p:ext uri="{BB962C8B-B14F-4D97-AF65-F5344CB8AC3E}">
        <p14:creationId xmlns:p14="http://schemas.microsoft.com/office/powerpoint/2010/main" val="1750302660"/>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2000">
        <p15:prstTrans prst="fallOver"/>
      </p:transition>
    </mc:Choice>
    <mc:Fallback>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AA542B-6D32-E803-8EED-0014174FD2F7}"/>
              </a:ext>
            </a:extLst>
          </p:cNvPr>
          <p:cNvSpPr>
            <a:spLocks noGrp="1"/>
          </p:cNvSpPr>
          <p:nvPr>
            <p:ph type="title"/>
          </p:nvPr>
        </p:nvSpPr>
        <p:spPr/>
        <p:txBody>
          <a:bodyPr/>
          <a:lstStyle/>
          <a:p>
            <a:r>
              <a:rPr lang="en-US" dirty="0"/>
              <a:t>Our DevOps Ideal: Deployment Lead Times of Minutes</a:t>
            </a:r>
          </a:p>
        </p:txBody>
      </p:sp>
      <p:sp>
        <p:nvSpPr>
          <p:cNvPr id="3" name="Content Placeholder 2">
            <a:extLst>
              <a:ext uri="{FF2B5EF4-FFF2-40B4-BE49-F238E27FC236}">
                <a16:creationId xmlns:a16="http://schemas.microsoft.com/office/drawing/2014/main" id="{E88FFBC4-9C0C-40D0-933D-D151EC1AC0BE}"/>
              </a:ext>
            </a:extLst>
          </p:cNvPr>
          <p:cNvSpPr>
            <a:spLocks noGrp="1"/>
          </p:cNvSpPr>
          <p:nvPr>
            <p:ph idx="1"/>
          </p:nvPr>
        </p:nvSpPr>
        <p:spPr/>
        <p:txBody>
          <a:bodyPr/>
          <a:lstStyle/>
          <a:p>
            <a:r>
              <a:rPr lang="en-US" dirty="0"/>
              <a:t>DevOps are able to update or create new code in production with little to no delay. This is through feedback on their work that comes 24/7. Code is checked through a repository with automated testing. </a:t>
            </a:r>
          </a:p>
          <a:p>
            <a:r>
              <a:rPr lang="en-US" dirty="0"/>
              <a:t>When a small team can work smoothly this is due to the organizational structure built around for small teams to work with no large interruptions, typically for large-entities. </a:t>
            </a:r>
          </a:p>
        </p:txBody>
      </p:sp>
    </p:spTree>
    <p:extLst>
      <p:ext uri="{BB962C8B-B14F-4D97-AF65-F5344CB8AC3E}">
        <p14:creationId xmlns:p14="http://schemas.microsoft.com/office/powerpoint/2010/main" val="2480301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3250">
        <p15:prstTrans prst="origami"/>
      </p:transition>
    </mc:Choice>
    <mc:Fallback>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F5851B-7F7D-8438-2E09-94F00C9959D5}"/>
              </a:ext>
            </a:extLst>
          </p:cNvPr>
          <p:cNvSpPr>
            <a:spLocks noGrp="1"/>
          </p:cNvSpPr>
          <p:nvPr>
            <p:ph type="title"/>
          </p:nvPr>
        </p:nvSpPr>
        <p:spPr/>
        <p:txBody>
          <a:bodyPr/>
          <a:lstStyle/>
          <a:p>
            <a:r>
              <a:rPr lang="en-US" dirty="0"/>
              <a:t>Works Cited</a:t>
            </a:r>
          </a:p>
        </p:txBody>
      </p:sp>
      <p:sp>
        <p:nvSpPr>
          <p:cNvPr id="3" name="Content Placeholder 2">
            <a:extLst>
              <a:ext uri="{FF2B5EF4-FFF2-40B4-BE49-F238E27FC236}">
                <a16:creationId xmlns:a16="http://schemas.microsoft.com/office/drawing/2014/main" id="{C22AE3AD-CC36-AD94-B62C-B7D5BC8BDEE8}"/>
              </a:ext>
            </a:extLst>
          </p:cNvPr>
          <p:cNvSpPr>
            <a:spLocks noGrp="1"/>
          </p:cNvSpPr>
          <p:nvPr>
            <p:ph idx="1"/>
          </p:nvPr>
        </p:nvSpPr>
        <p:spPr/>
        <p:txBody>
          <a:bodyPr/>
          <a:lstStyle/>
          <a:p>
            <a:r>
              <a:rPr lang="en-US" dirty="0"/>
              <a:t>https://biztechmagazine.com/article/2023/02/what-value-stream-management-and-how-can-it-benefit-it-leaders-perfcon</a:t>
            </a:r>
          </a:p>
          <a:p>
            <a:r>
              <a:rPr lang="en-US" dirty="0"/>
              <a:t> </a:t>
            </a:r>
            <a:r>
              <a:rPr lang="en-US" dirty="0">
                <a:hlinkClick r:id="rId2"/>
              </a:rPr>
              <a:t>https://www.ibm.com/think/topics/value-stream-management</a:t>
            </a:r>
            <a:endParaRPr lang="en-US" dirty="0"/>
          </a:p>
          <a:p>
            <a:r>
              <a:rPr lang="en-US" dirty="0">
                <a:hlinkClick r:id="rId3"/>
              </a:rPr>
              <a:t>https://www.atlassian.com/agile/value-stream-management</a:t>
            </a:r>
            <a:r>
              <a:rPr lang="en-US" dirty="0"/>
              <a:t> </a:t>
            </a:r>
          </a:p>
          <a:p>
            <a:r>
              <a:rPr lang="en-US" dirty="0">
                <a:hlinkClick r:id="rId4"/>
              </a:rPr>
              <a:t>https://www.nist.gov/mep/value-stream-mapping</a:t>
            </a:r>
            <a:endParaRPr lang="en-US" dirty="0"/>
          </a:p>
          <a:p>
            <a:r>
              <a:rPr lang="en-US" dirty="0"/>
              <a:t>https://itrevolution.com/articles/cycle-time-vs-lead-time/</a:t>
            </a:r>
          </a:p>
        </p:txBody>
      </p:sp>
    </p:spTree>
    <p:extLst>
      <p:ext uri="{BB962C8B-B14F-4D97-AF65-F5344CB8AC3E}">
        <p14:creationId xmlns:p14="http://schemas.microsoft.com/office/powerpoint/2010/main" val="747515603"/>
      </p:ext>
    </p:extLst>
  </p:cSld>
  <p:clrMapOvr>
    <a:masterClrMapping/>
  </p:clrMapOvr>
  <mc:AlternateContent xmlns:mc="http://schemas.openxmlformats.org/markup-compatibility/2006">
    <mc:Choice xmlns:p15="http://schemas.microsoft.com/office/powerpoint/2012/main" Requires="p15">
      <p:transition xmlns:p14="http://schemas.microsoft.com/office/powerpoint/2010/main" spd="slow" p14:dur="1250">
        <p15:prstTrans prst="airplane"/>
      </p:transition>
    </mc:Choice>
    <mc:Fallback>
      <p:transition spd="slow">
        <p:fade/>
      </p:transition>
    </mc:Fallback>
  </mc:AlternateContent>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18276C"/>
      </a:dk2>
      <a:lt2>
        <a:srgbClr val="EBEBEB"/>
      </a:lt2>
      <a:accent1>
        <a:srgbClr val="AC3EC1"/>
      </a:accent1>
      <a:accent2>
        <a:srgbClr val="477BD1"/>
      </a:accent2>
      <a:accent3>
        <a:srgbClr val="46B298"/>
      </a:accent3>
      <a:accent4>
        <a:srgbClr val="90BA4C"/>
      </a:accent4>
      <a:accent5>
        <a:srgbClr val="DD9D31"/>
      </a:accent5>
      <a:accent6>
        <a:srgbClr val="E25247"/>
      </a:accent6>
      <a:hlink>
        <a:srgbClr val="C573D2"/>
      </a:hlink>
      <a:folHlink>
        <a:srgbClr val="CCAEE8"/>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docProps/app.xml><?xml version="1.0" encoding="utf-8"?>
<Properties xmlns="http://schemas.openxmlformats.org/officeDocument/2006/extended-properties" xmlns:vt="http://schemas.openxmlformats.org/officeDocument/2006/docPropsVTypes">
  <Template>TM03457452[[fn=Celestial]]</Template>
  <TotalTime>361</TotalTime>
  <Words>488</Words>
  <Application>Microsoft Office PowerPoint</Application>
  <PresentationFormat>Widescreen</PresentationFormat>
  <Paragraphs>25</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Calibri Light</vt:lpstr>
      <vt:lpstr>Celestial</vt:lpstr>
      <vt:lpstr>Tabari Harvey, Module 1.2 Assignment, CSD380</vt:lpstr>
      <vt:lpstr>Technology Value Stream </vt:lpstr>
      <vt:lpstr>Value Stream Management </vt:lpstr>
      <vt:lpstr>Value Stream Mapping</vt:lpstr>
      <vt:lpstr>PowerPoint Presentation</vt:lpstr>
      <vt:lpstr>Lead Time vs. Processing Time</vt:lpstr>
      <vt:lpstr>The Common Scenario: Deployment Lead Times Requiring Months</vt:lpstr>
      <vt:lpstr>Our DevOps Ideal: Deployment Lead Times of Minutes</vt:lpstr>
      <vt:lpstr>Works Cited</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Tabari Harvey</dc:creator>
  <cp:lastModifiedBy>Tabari Harvey</cp:lastModifiedBy>
  <cp:revision>24</cp:revision>
  <dcterms:created xsi:type="dcterms:W3CDTF">2025-08-16T22:44:26Z</dcterms:created>
  <dcterms:modified xsi:type="dcterms:W3CDTF">2025-08-18T01:23:20Z</dcterms:modified>
</cp:coreProperties>
</file>