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2" r:id="rId7"/>
    <p:sldId id="263" r:id="rId8"/>
    <p:sldId id="264" r:id="rId9"/>
    <p:sldId id="260"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50" autoAdjust="0"/>
    <p:restoredTop sz="94660"/>
  </p:normalViewPr>
  <p:slideViewPr>
    <p:cSldViewPr snapToGrid="0">
      <p:cViewPr varScale="1">
        <p:scale>
          <a:sx n="64" d="100"/>
          <a:sy n="64" d="100"/>
        </p:scale>
        <p:origin x="90" y="3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0AF56F0B-2F6A-4DC9-A745-64F42CCF2998}" type="datetimeFigureOut">
              <a:rPr lang="en-US" smtClean="0"/>
              <a:t>9/28/2025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9ADD5506-98DE-4499-8FBE-3CCEBD8818A5}" type="slidenum">
              <a:rPr lang="en-US" smtClean="0"/>
              <a:t>‹#›</a:t>
            </a:fld>
            <a:endParaRPr lang="en-US"/>
          </a:p>
        </p:txBody>
      </p:sp>
    </p:spTree>
    <p:extLst>
      <p:ext uri="{BB962C8B-B14F-4D97-AF65-F5344CB8AC3E}">
        <p14:creationId xmlns:p14="http://schemas.microsoft.com/office/powerpoint/2010/main" val="26611399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F56F0B-2F6A-4DC9-A745-64F42CCF2998}" type="datetimeFigureOut">
              <a:rPr lang="en-US" smtClean="0"/>
              <a:t>9/28/2025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D5506-98DE-4499-8FBE-3CCEBD8818A5}" type="slidenum">
              <a:rPr lang="en-US" smtClean="0"/>
              <a:t>‹#›</a:t>
            </a:fld>
            <a:endParaRPr lang="en-US"/>
          </a:p>
        </p:txBody>
      </p:sp>
    </p:spTree>
    <p:extLst>
      <p:ext uri="{BB962C8B-B14F-4D97-AF65-F5344CB8AC3E}">
        <p14:creationId xmlns:p14="http://schemas.microsoft.com/office/powerpoint/2010/main" val="29549580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F56F0B-2F6A-4DC9-A745-64F42CCF2998}" type="datetimeFigureOut">
              <a:rPr lang="en-US" smtClean="0"/>
              <a:t>9/28/2025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D5506-98DE-4499-8FBE-3CCEBD8818A5}" type="slidenum">
              <a:rPr lang="en-US" smtClean="0"/>
              <a:t>‹#›</a:t>
            </a:fld>
            <a:endParaRPr lang="en-US"/>
          </a:p>
        </p:txBody>
      </p:sp>
    </p:spTree>
    <p:extLst>
      <p:ext uri="{BB962C8B-B14F-4D97-AF65-F5344CB8AC3E}">
        <p14:creationId xmlns:p14="http://schemas.microsoft.com/office/powerpoint/2010/main" val="2974371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F56F0B-2F6A-4DC9-A745-64F42CCF2998}" type="datetimeFigureOut">
              <a:rPr lang="en-US" smtClean="0"/>
              <a:t>9/28/2025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D5506-98DE-4499-8FBE-3CCEBD8818A5}"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1148918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F56F0B-2F6A-4DC9-A745-64F42CCF2998}" type="datetimeFigureOut">
              <a:rPr lang="en-US" smtClean="0"/>
              <a:t>9/28/2025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D5506-98DE-4499-8FBE-3CCEBD8818A5}" type="slidenum">
              <a:rPr lang="en-US" smtClean="0"/>
              <a:t>‹#›</a:t>
            </a:fld>
            <a:endParaRPr lang="en-US"/>
          </a:p>
        </p:txBody>
      </p:sp>
    </p:spTree>
    <p:extLst>
      <p:ext uri="{BB962C8B-B14F-4D97-AF65-F5344CB8AC3E}">
        <p14:creationId xmlns:p14="http://schemas.microsoft.com/office/powerpoint/2010/main" val="37979973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AF56F0B-2F6A-4DC9-A745-64F42CCF2998}" type="datetimeFigureOut">
              <a:rPr lang="en-US" smtClean="0"/>
              <a:t>9/28/2025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DD5506-98DE-4499-8FBE-3CCEBD8818A5}" type="slidenum">
              <a:rPr lang="en-US" smtClean="0"/>
              <a:t>‹#›</a:t>
            </a:fld>
            <a:endParaRPr lang="en-US"/>
          </a:p>
        </p:txBody>
      </p:sp>
    </p:spTree>
    <p:extLst>
      <p:ext uri="{BB962C8B-B14F-4D97-AF65-F5344CB8AC3E}">
        <p14:creationId xmlns:p14="http://schemas.microsoft.com/office/powerpoint/2010/main" val="2675643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AF56F0B-2F6A-4DC9-A745-64F42CCF2998}" type="datetimeFigureOut">
              <a:rPr lang="en-US" smtClean="0"/>
              <a:t>9/28/2025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DD5506-98DE-4499-8FBE-3CCEBD8818A5}" type="slidenum">
              <a:rPr lang="en-US" smtClean="0"/>
              <a:t>‹#›</a:t>
            </a:fld>
            <a:endParaRPr lang="en-US"/>
          </a:p>
        </p:txBody>
      </p:sp>
    </p:spTree>
    <p:extLst>
      <p:ext uri="{BB962C8B-B14F-4D97-AF65-F5344CB8AC3E}">
        <p14:creationId xmlns:p14="http://schemas.microsoft.com/office/powerpoint/2010/main" val="340161820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F56F0B-2F6A-4DC9-A745-64F42CCF2998}"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D5506-98DE-4499-8FBE-3CCEBD8818A5}" type="slidenum">
              <a:rPr lang="en-US" smtClean="0"/>
              <a:t>‹#›</a:t>
            </a:fld>
            <a:endParaRPr lang="en-US"/>
          </a:p>
        </p:txBody>
      </p:sp>
    </p:spTree>
    <p:extLst>
      <p:ext uri="{BB962C8B-B14F-4D97-AF65-F5344CB8AC3E}">
        <p14:creationId xmlns:p14="http://schemas.microsoft.com/office/powerpoint/2010/main" val="23381026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F56F0B-2F6A-4DC9-A745-64F42CCF2998}"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D5506-98DE-4499-8FBE-3CCEBD8818A5}" type="slidenum">
              <a:rPr lang="en-US" smtClean="0"/>
              <a:t>‹#›</a:t>
            </a:fld>
            <a:endParaRPr lang="en-US"/>
          </a:p>
        </p:txBody>
      </p:sp>
    </p:spTree>
    <p:extLst>
      <p:ext uri="{BB962C8B-B14F-4D97-AF65-F5344CB8AC3E}">
        <p14:creationId xmlns:p14="http://schemas.microsoft.com/office/powerpoint/2010/main" val="29744575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F56F0B-2F6A-4DC9-A745-64F42CCF2998}"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D5506-98DE-4499-8FBE-3CCEBD8818A5}" type="slidenum">
              <a:rPr lang="en-US" smtClean="0"/>
              <a:t>‹#›</a:t>
            </a:fld>
            <a:endParaRPr lang="en-US"/>
          </a:p>
        </p:txBody>
      </p:sp>
    </p:spTree>
    <p:extLst>
      <p:ext uri="{BB962C8B-B14F-4D97-AF65-F5344CB8AC3E}">
        <p14:creationId xmlns:p14="http://schemas.microsoft.com/office/powerpoint/2010/main" val="3578048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AF56F0B-2F6A-4DC9-A745-64F42CCF2998}" type="datetimeFigureOut">
              <a:rPr lang="en-US" smtClean="0"/>
              <a:t>9/28/2025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ADD5506-98DE-4499-8FBE-3CCEBD8818A5}" type="slidenum">
              <a:rPr lang="en-US" smtClean="0"/>
              <a:t>‹#›</a:t>
            </a:fld>
            <a:endParaRPr lang="en-US"/>
          </a:p>
        </p:txBody>
      </p:sp>
    </p:spTree>
    <p:extLst>
      <p:ext uri="{BB962C8B-B14F-4D97-AF65-F5344CB8AC3E}">
        <p14:creationId xmlns:p14="http://schemas.microsoft.com/office/powerpoint/2010/main" val="30487486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AF56F0B-2F6A-4DC9-A745-64F42CCF2998}" type="datetimeFigureOut">
              <a:rPr lang="en-US" smtClean="0"/>
              <a:t>9/28/2025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D5506-98DE-4499-8FBE-3CCEBD8818A5}" type="slidenum">
              <a:rPr lang="en-US" smtClean="0"/>
              <a:t>‹#›</a:t>
            </a:fld>
            <a:endParaRPr lang="en-US"/>
          </a:p>
        </p:txBody>
      </p:sp>
    </p:spTree>
    <p:extLst>
      <p:ext uri="{BB962C8B-B14F-4D97-AF65-F5344CB8AC3E}">
        <p14:creationId xmlns:p14="http://schemas.microsoft.com/office/powerpoint/2010/main" val="957660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AF56F0B-2F6A-4DC9-A745-64F42CCF2998}" type="datetimeFigureOut">
              <a:rPr lang="en-US" smtClean="0"/>
              <a:t>9/28/2025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ADD5506-98DE-4499-8FBE-3CCEBD8818A5}" type="slidenum">
              <a:rPr lang="en-US" smtClean="0"/>
              <a:t>‹#›</a:t>
            </a:fld>
            <a:endParaRPr lang="en-US"/>
          </a:p>
        </p:txBody>
      </p:sp>
    </p:spTree>
    <p:extLst>
      <p:ext uri="{BB962C8B-B14F-4D97-AF65-F5344CB8AC3E}">
        <p14:creationId xmlns:p14="http://schemas.microsoft.com/office/powerpoint/2010/main" val="1333192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AF56F0B-2F6A-4DC9-A745-64F42CCF2998}" type="datetimeFigureOut">
              <a:rPr lang="en-US" smtClean="0"/>
              <a:t>9/28/2025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ADD5506-98DE-4499-8FBE-3CCEBD8818A5}" type="slidenum">
              <a:rPr lang="en-US" smtClean="0"/>
              <a:t>‹#›</a:t>
            </a:fld>
            <a:endParaRPr lang="en-US"/>
          </a:p>
        </p:txBody>
      </p:sp>
    </p:spTree>
    <p:extLst>
      <p:ext uri="{BB962C8B-B14F-4D97-AF65-F5344CB8AC3E}">
        <p14:creationId xmlns:p14="http://schemas.microsoft.com/office/powerpoint/2010/main" val="1948017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F56F0B-2F6A-4DC9-A745-64F42CCF2998}" type="datetimeFigureOut">
              <a:rPr lang="en-US" smtClean="0"/>
              <a:t>9/28/2025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ADD5506-98DE-4499-8FBE-3CCEBD8818A5}" type="slidenum">
              <a:rPr lang="en-US" smtClean="0"/>
              <a:t>‹#›</a:t>
            </a:fld>
            <a:endParaRPr lang="en-US"/>
          </a:p>
        </p:txBody>
      </p:sp>
    </p:spTree>
    <p:extLst>
      <p:ext uri="{BB962C8B-B14F-4D97-AF65-F5344CB8AC3E}">
        <p14:creationId xmlns:p14="http://schemas.microsoft.com/office/powerpoint/2010/main" val="1109151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F56F0B-2F6A-4DC9-A745-64F42CCF2998}" type="datetimeFigureOut">
              <a:rPr lang="en-US" smtClean="0"/>
              <a:t>9/28/2025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D5506-98DE-4499-8FBE-3CCEBD8818A5}" type="slidenum">
              <a:rPr lang="en-US" smtClean="0"/>
              <a:t>‹#›</a:t>
            </a:fld>
            <a:endParaRPr lang="en-US"/>
          </a:p>
        </p:txBody>
      </p:sp>
    </p:spTree>
    <p:extLst>
      <p:ext uri="{BB962C8B-B14F-4D97-AF65-F5344CB8AC3E}">
        <p14:creationId xmlns:p14="http://schemas.microsoft.com/office/powerpoint/2010/main" val="3145942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AF56F0B-2F6A-4DC9-A745-64F42CCF2998}" type="datetimeFigureOut">
              <a:rPr lang="en-US" smtClean="0"/>
              <a:t>9/28/2025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ADD5506-98DE-4499-8FBE-3CCEBD8818A5}" type="slidenum">
              <a:rPr lang="en-US" smtClean="0"/>
              <a:t>‹#›</a:t>
            </a:fld>
            <a:endParaRPr lang="en-US"/>
          </a:p>
        </p:txBody>
      </p:sp>
    </p:spTree>
    <p:extLst>
      <p:ext uri="{BB962C8B-B14F-4D97-AF65-F5344CB8AC3E}">
        <p14:creationId xmlns:p14="http://schemas.microsoft.com/office/powerpoint/2010/main" val="287385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AF56F0B-2F6A-4DC9-A745-64F42CCF2998}" type="datetimeFigureOut">
              <a:rPr lang="en-US" smtClean="0"/>
              <a:t>9/28/2025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ADD5506-98DE-4499-8FBE-3CCEBD8818A5}" type="slidenum">
              <a:rPr lang="en-US" smtClean="0"/>
              <a:t>‹#›</a:t>
            </a:fld>
            <a:endParaRPr lang="en-US"/>
          </a:p>
        </p:txBody>
      </p:sp>
    </p:spTree>
    <p:extLst>
      <p:ext uri="{BB962C8B-B14F-4D97-AF65-F5344CB8AC3E}">
        <p14:creationId xmlns:p14="http://schemas.microsoft.com/office/powerpoint/2010/main" val="410415135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pacelift.io/blog/devops-challenges" TargetMode="External"/><Relationship Id="rId2" Type="http://schemas.openxmlformats.org/officeDocument/2006/relationships/hyperlink" Target="https://sematext.com/blog/devops-challenge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70091-1900-6D74-D0FB-31DD62B13E4B}"/>
              </a:ext>
            </a:extLst>
          </p:cNvPr>
          <p:cNvSpPr>
            <a:spLocks noGrp="1"/>
          </p:cNvSpPr>
          <p:nvPr>
            <p:ph type="ctrTitle"/>
          </p:nvPr>
        </p:nvSpPr>
        <p:spPr/>
        <p:txBody>
          <a:bodyPr/>
          <a:lstStyle/>
          <a:p>
            <a:r>
              <a:rPr lang="en-US" dirty="0"/>
              <a:t>Tabari Harvey	</a:t>
            </a:r>
          </a:p>
        </p:txBody>
      </p:sp>
      <p:sp>
        <p:nvSpPr>
          <p:cNvPr id="3" name="Subtitle 2">
            <a:extLst>
              <a:ext uri="{FF2B5EF4-FFF2-40B4-BE49-F238E27FC236}">
                <a16:creationId xmlns:a16="http://schemas.microsoft.com/office/drawing/2014/main" id="{05F51E9A-7C4D-AC35-7651-9C1012D250A6}"/>
              </a:ext>
            </a:extLst>
          </p:cNvPr>
          <p:cNvSpPr>
            <a:spLocks noGrp="1"/>
          </p:cNvSpPr>
          <p:nvPr>
            <p:ph type="subTitle" idx="1"/>
          </p:nvPr>
        </p:nvSpPr>
        <p:spPr/>
        <p:txBody>
          <a:bodyPr>
            <a:normAutofit fontScale="92500" lnSpcReduction="10000"/>
          </a:bodyPr>
          <a:lstStyle/>
          <a:p>
            <a:r>
              <a:rPr lang="en-US" sz="4800" dirty="0"/>
              <a:t>Module 9.2 Assignment</a:t>
            </a:r>
          </a:p>
          <a:p>
            <a:r>
              <a:rPr lang="en-US" sz="4800" dirty="0"/>
              <a:t>CSD380</a:t>
            </a:r>
          </a:p>
        </p:txBody>
      </p:sp>
    </p:spTree>
    <p:extLst>
      <p:ext uri="{BB962C8B-B14F-4D97-AF65-F5344CB8AC3E}">
        <p14:creationId xmlns:p14="http://schemas.microsoft.com/office/powerpoint/2010/main" val="3016359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632AC-FB3D-D0D7-3654-C54EE4F260A7}"/>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42867846-C46A-8E59-893E-D0847D9FD917}"/>
              </a:ext>
            </a:extLst>
          </p:cNvPr>
          <p:cNvSpPr>
            <a:spLocks noGrp="1"/>
          </p:cNvSpPr>
          <p:nvPr>
            <p:ph idx="1"/>
          </p:nvPr>
        </p:nvSpPr>
        <p:spPr/>
        <p:txBody>
          <a:bodyPr/>
          <a:lstStyle/>
          <a:p>
            <a:r>
              <a:rPr lang="en-US" dirty="0">
                <a:hlinkClick r:id="rId2"/>
              </a:rPr>
              <a:t>https://sematext.com/blog/devops-challenges/</a:t>
            </a:r>
            <a:r>
              <a:rPr lang="en-US" dirty="0"/>
              <a:t> </a:t>
            </a:r>
          </a:p>
          <a:p>
            <a:r>
              <a:rPr lang="en-US" dirty="0">
                <a:hlinkClick r:id="rId3"/>
              </a:rPr>
              <a:t>https://spacelift.io/blog/devops-challenges</a:t>
            </a:r>
            <a:r>
              <a:rPr lang="en-US" dirty="0"/>
              <a:t> </a:t>
            </a:r>
          </a:p>
        </p:txBody>
      </p:sp>
    </p:spTree>
    <p:extLst>
      <p:ext uri="{BB962C8B-B14F-4D97-AF65-F5344CB8AC3E}">
        <p14:creationId xmlns:p14="http://schemas.microsoft.com/office/powerpoint/2010/main" val="365760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C0C7-16AF-6455-9D56-5B7F3E538CE9}"/>
              </a:ext>
            </a:extLst>
          </p:cNvPr>
          <p:cNvSpPr>
            <a:spLocks noGrp="1"/>
          </p:cNvSpPr>
          <p:nvPr>
            <p:ph type="title"/>
          </p:nvPr>
        </p:nvSpPr>
        <p:spPr/>
        <p:txBody>
          <a:bodyPr/>
          <a:lstStyle/>
          <a:p>
            <a:r>
              <a:rPr lang="en-US" dirty="0"/>
              <a:t>Selecting the Right DevOps Metrics</a:t>
            </a:r>
          </a:p>
        </p:txBody>
      </p:sp>
      <p:sp>
        <p:nvSpPr>
          <p:cNvPr id="3" name="Content Placeholder 2">
            <a:extLst>
              <a:ext uri="{FF2B5EF4-FFF2-40B4-BE49-F238E27FC236}">
                <a16:creationId xmlns:a16="http://schemas.microsoft.com/office/drawing/2014/main" id="{F718053F-1429-3450-83BB-5060B4C960BD}"/>
              </a:ext>
            </a:extLst>
          </p:cNvPr>
          <p:cNvSpPr>
            <a:spLocks noGrp="1"/>
          </p:cNvSpPr>
          <p:nvPr>
            <p:ph idx="1"/>
          </p:nvPr>
        </p:nvSpPr>
        <p:spPr/>
        <p:txBody>
          <a:bodyPr/>
          <a:lstStyle/>
          <a:p>
            <a:r>
              <a:rPr lang="en-US" dirty="0"/>
              <a:t>Wide range of DevOps metrics available</a:t>
            </a:r>
          </a:p>
          <a:p>
            <a:r>
              <a:rPr lang="en-US" dirty="0"/>
              <a:t>Not all metrics apply to every organization </a:t>
            </a:r>
          </a:p>
          <a:p>
            <a:r>
              <a:rPr lang="en-US" dirty="0"/>
              <a:t>Hard to identify which metrics are most valuable</a:t>
            </a:r>
          </a:p>
        </p:txBody>
      </p:sp>
    </p:spTree>
    <p:extLst>
      <p:ext uri="{BB962C8B-B14F-4D97-AF65-F5344CB8AC3E}">
        <p14:creationId xmlns:p14="http://schemas.microsoft.com/office/powerpoint/2010/main" val="26437048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9C4D7-7928-BE2C-F784-0FBE39D3344C}"/>
              </a:ext>
            </a:extLst>
          </p:cNvPr>
          <p:cNvSpPr>
            <a:spLocks noGrp="1"/>
          </p:cNvSpPr>
          <p:nvPr>
            <p:ph type="title"/>
          </p:nvPr>
        </p:nvSpPr>
        <p:spPr/>
        <p:txBody>
          <a:bodyPr/>
          <a:lstStyle/>
          <a:p>
            <a:r>
              <a:rPr lang="en-US" dirty="0"/>
              <a:t> Selecting Metrics</a:t>
            </a:r>
          </a:p>
        </p:txBody>
      </p:sp>
      <p:sp>
        <p:nvSpPr>
          <p:cNvPr id="3" name="Content Placeholder 2">
            <a:extLst>
              <a:ext uri="{FF2B5EF4-FFF2-40B4-BE49-F238E27FC236}">
                <a16:creationId xmlns:a16="http://schemas.microsoft.com/office/drawing/2014/main" id="{651D9653-D009-74E7-9D14-B379A70C946F}"/>
              </a:ext>
            </a:extLst>
          </p:cNvPr>
          <p:cNvSpPr>
            <a:spLocks noGrp="1"/>
          </p:cNvSpPr>
          <p:nvPr>
            <p:ph idx="1"/>
          </p:nvPr>
        </p:nvSpPr>
        <p:spPr/>
        <p:txBody>
          <a:bodyPr/>
          <a:lstStyle/>
          <a:p>
            <a:r>
              <a:rPr lang="en-US" dirty="0"/>
              <a:t>Adopt a data-driven approach</a:t>
            </a:r>
          </a:p>
          <a:p>
            <a:r>
              <a:rPr lang="en-US" dirty="0"/>
              <a:t>Use analytics dashboards to visualize patterns</a:t>
            </a:r>
          </a:p>
          <a:p>
            <a:r>
              <a:rPr lang="en-US" dirty="0"/>
              <a:t>Focus on bottlenecks and improvement areas</a:t>
            </a:r>
          </a:p>
          <a:p>
            <a:endParaRPr lang="en-US" dirty="0"/>
          </a:p>
        </p:txBody>
      </p:sp>
    </p:spTree>
    <p:extLst>
      <p:ext uri="{BB962C8B-B14F-4D97-AF65-F5344CB8AC3E}">
        <p14:creationId xmlns:p14="http://schemas.microsoft.com/office/powerpoint/2010/main" val="2946186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9609B-CED0-7956-DD74-5A3E3C259E5E}"/>
              </a:ext>
            </a:extLst>
          </p:cNvPr>
          <p:cNvSpPr>
            <a:spLocks noGrp="1"/>
          </p:cNvSpPr>
          <p:nvPr>
            <p:ph type="title"/>
          </p:nvPr>
        </p:nvSpPr>
        <p:spPr/>
        <p:txBody>
          <a:bodyPr/>
          <a:lstStyle/>
          <a:p>
            <a:r>
              <a:rPr lang="en-US" dirty="0"/>
              <a:t>Security in DevOps</a:t>
            </a:r>
          </a:p>
        </p:txBody>
      </p:sp>
      <p:sp>
        <p:nvSpPr>
          <p:cNvPr id="3" name="Content Placeholder 2">
            <a:extLst>
              <a:ext uri="{FF2B5EF4-FFF2-40B4-BE49-F238E27FC236}">
                <a16:creationId xmlns:a16="http://schemas.microsoft.com/office/drawing/2014/main" id="{58553190-5974-FE6A-8A1A-79819C1F8089}"/>
              </a:ext>
            </a:extLst>
          </p:cNvPr>
          <p:cNvSpPr>
            <a:spLocks noGrp="1"/>
          </p:cNvSpPr>
          <p:nvPr>
            <p:ph idx="1"/>
          </p:nvPr>
        </p:nvSpPr>
        <p:spPr/>
        <p:txBody>
          <a:bodyPr/>
          <a:lstStyle/>
          <a:p>
            <a:r>
              <a:rPr lang="en-US" dirty="0"/>
              <a:t>Traditional security slows down rapid releases</a:t>
            </a:r>
          </a:p>
          <a:p>
            <a:r>
              <a:rPr lang="en-US" dirty="0"/>
              <a:t>Continuous delivery = frequent deployments</a:t>
            </a:r>
          </a:p>
          <a:p>
            <a:r>
              <a:rPr lang="en-US" dirty="0"/>
              <a:t>Security often added too late in the cycle</a:t>
            </a:r>
          </a:p>
        </p:txBody>
      </p:sp>
    </p:spTree>
    <p:extLst>
      <p:ext uri="{BB962C8B-B14F-4D97-AF65-F5344CB8AC3E}">
        <p14:creationId xmlns:p14="http://schemas.microsoft.com/office/powerpoint/2010/main" val="2520033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03500-8E86-D93D-CDE9-B6EC543BBFC1}"/>
              </a:ext>
            </a:extLst>
          </p:cNvPr>
          <p:cNvSpPr>
            <a:spLocks noGrp="1"/>
          </p:cNvSpPr>
          <p:nvPr>
            <p:ph type="title"/>
          </p:nvPr>
        </p:nvSpPr>
        <p:spPr/>
        <p:txBody>
          <a:bodyPr/>
          <a:lstStyle/>
          <a:p>
            <a:r>
              <a:rPr lang="en-US" dirty="0"/>
              <a:t>Decision Paralysis</a:t>
            </a:r>
          </a:p>
        </p:txBody>
      </p:sp>
      <p:sp>
        <p:nvSpPr>
          <p:cNvPr id="3" name="Content Placeholder 2">
            <a:extLst>
              <a:ext uri="{FF2B5EF4-FFF2-40B4-BE49-F238E27FC236}">
                <a16:creationId xmlns:a16="http://schemas.microsoft.com/office/drawing/2014/main" id="{71C5541B-0E0D-85AB-0B1B-F760A78465F0}"/>
              </a:ext>
            </a:extLst>
          </p:cNvPr>
          <p:cNvSpPr>
            <a:spLocks noGrp="1"/>
          </p:cNvSpPr>
          <p:nvPr>
            <p:ph idx="1"/>
          </p:nvPr>
        </p:nvSpPr>
        <p:spPr/>
        <p:txBody>
          <a:bodyPr/>
          <a:lstStyle/>
          <a:p>
            <a:r>
              <a:rPr lang="en-US" dirty="0"/>
              <a:t>Too many tool choices (AWS, GCP, Azure; Terraform, Ansible, </a:t>
            </a:r>
            <a:r>
              <a:rPr lang="en-US" dirty="0" err="1"/>
              <a:t>Pulumi</a:t>
            </a:r>
            <a:r>
              <a:rPr lang="en-US" dirty="0"/>
              <a:t>)</a:t>
            </a:r>
          </a:p>
          <a:p>
            <a:r>
              <a:rPr lang="en-US" dirty="0"/>
              <a:t>Inefficiency, duplicate tools, higher costs</a:t>
            </a:r>
          </a:p>
          <a:p>
            <a:r>
              <a:rPr lang="en-US" dirty="0"/>
              <a:t>Slowdowns, complexity</a:t>
            </a:r>
          </a:p>
        </p:txBody>
      </p:sp>
    </p:spTree>
    <p:extLst>
      <p:ext uri="{BB962C8B-B14F-4D97-AF65-F5344CB8AC3E}">
        <p14:creationId xmlns:p14="http://schemas.microsoft.com/office/powerpoint/2010/main" val="3701378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625B5-79F5-EED3-4024-33975B451B5B}"/>
              </a:ext>
            </a:extLst>
          </p:cNvPr>
          <p:cNvSpPr>
            <a:spLocks noGrp="1"/>
          </p:cNvSpPr>
          <p:nvPr>
            <p:ph type="title"/>
          </p:nvPr>
        </p:nvSpPr>
        <p:spPr/>
        <p:txBody>
          <a:bodyPr/>
          <a:lstStyle/>
          <a:p>
            <a:r>
              <a:rPr lang="en-US" dirty="0"/>
              <a:t>Roadblocks to Access</a:t>
            </a:r>
          </a:p>
        </p:txBody>
      </p:sp>
      <p:sp>
        <p:nvSpPr>
          <p:cNvPr id="3" name="Content Placeholder 2">
            <a:extLst>
              <a:ext uri="{FF2B5EF4-FFF2-40B4-BE49-F238E27FC236}">
                <a16:creationId xmlns:a16="http://schemas.microsoft.com/office/drawing/2014/main" id="{188FBDF2-DCD3-C911-D051-8DEEE4248411}"/>
              </a:ext>
            </a:extLst>
          </p:cNvPr>
          <p:cNvSpPr>
            <a:spLocks noGrp="1"/>
          </p:cNvSpPr>
          <p:nvPr>
            <p:ph idx="1"/>
          </p:nvPr>
        </p:nvSpPr>
        <p:spPr/>
        <p:txBody>
          <a:bodyPr/>
          <a:lstStyle/>
          <a:p>
            <a:r>
              <a:rPr lang="en-US" dirty="0"/>
              <a:t>Developers struggle with tool access</a:t>
            </a:r>
          </a:p>
          <a:p>
            <a:r>
              <a:rPr lang="en-US" dirty="0"/>
              <a:t>Inconvenient interfaces</a:t>
            </a:r>
          </a:p>
          <a:p>
            <a:r>
              <a:rPr lang="en-US" dirty="0"/>
              <a:t>Incorrect permissions</a:t>
            </a:r>
          </a:p>
          <a:p>
            <a:r>
              <a:rPr lang="en-US" dirty="0"/>
              <a:t>Missing documentation</a:t>
            </a:r>
          </a:p>
        </p:txBody>
      </p:sp>
    </p:spTree>
    <p:extLst>
      <p:ext uri="{BB962C8B-B14F-4D97-AF65-F5344CB8AC3E}">
        <p14:creationId xmlns:p14="http://schemas.microsoft.com/office/powerpoint/2010/main" val="4286993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DB7E0-5A46-E01E-1C91-97B2DD60D1C0}"/>
              </a:ext>
            </a:extLst>
          </p:cNvPr>
          <p:cNvSpPr>
            <a:spLocks noGrp="1"/>
          </p:cNvSpPr>
          <p:nvPr>
            <p:ph type="title"/>
          </p:nvPr>
        </p:nvSpPr>
        <p:spPr/>
        <p:txBody>
          <a:bodyPr/>
          <a:lstStyle/>
          <a:p>
            <a:r>
              <a:rPr lang="en-US" dirty="0"/>
              <a:t>Poor Visibility</a:t>
            </a:r>
          </a:p>
        </p:txBody>
      </p:sp>
      <p:sp>
        <p:nvSpPr>
          <p:cNvPr id="3" name="Content Placeholder 2">
            <a:extLst>
              <a:ext uri="{FF2B5EF4-FFF2-40B4-BE49-F238E27FC236}">
                <a16:creationId xmlns:a16="http://schemas.microsoft.com/office/drawing/2014/main" id="{CE187CC0-AB5B-2425-07DC-198D996EC346}"/>
              </a:ext>
            </a:extLst>
          </p:cNvPr>
          <p:cNvSpPr>
            <a:spLocks noGrp="1"/>
          </p:cNvSpPr>
          <p:nvPr>
            <p:ph idx="1"/>
          </p:nvPr>
        </p:nvSpPr>
        <p:spPr/>
        <p:txBody>
          <a:bodyPr/>
          <a:lstStyle/>
          <a:p>
            <a:r>
              <a:rPr lang="en-US" dirty="0"/>
              <a:t>DevOps spans many systems which becomes hard to track</a:t>
            </a:r>
          </a:p>
          <a:p>
            <a:r>
              <a:rPr lang="en-US" dirty="0"/>
              <a:t>With no monitoring, it is hard to diagnose issues</a:t>
            </a:r>
          </a:p>
          <a:p>
            <a:r>
              <a:rPr lang="en-US" dirty="0"/>
              <a:t>Difficult to improve</a:t>
            </a:r>
          </a:p>
          <a:p>
            <a:r>
              <a:rPr lang="en-US" dirty="0"/>
              <a:t>Blind spots</a:t>
            </a:r>
          </a:p>
        </p:txBody>
      </p:sp>
    </p:spTree>
    <p:extLst>
      <p:ext uri="{BB962C8B-B14F-4D97-AF65-F5344CB8AC3E}">
        <p14:creationId xmlns:p14="http://schemas.microsoft.com/office/powerpoint/2010/main" val="34618584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11D2-B8DD-3F52-EEB9-842617C0ACCC}"/>
              </a:ext>
            </a:extLst>
          </p:cNvPr>
          <p:cNvSpPr>
            <a:spLocks noGrp="1"/>
          </p:cNvSpPr>
          <p:nvPr>
            <p:ph type="title"/>
          </p:nvPr>
        </p:nvSpPr>
        <p:spPr/>
        <p:txBody>
          <a:bodyPr/>
          <a:lstStyle/>
          <a:p>
            <a:r>
              <a:rPr lang="en-US" dirty="0"/>
              <a:t>Governance and Compliance</a:t>
            </a:r>
          </a:p>
        </p:txBody>
      </p:sp>
      <p:sp>
        <p:nvSpPr>
          <p:cNvPr id="3" name="Content Placeholder 2">
            <a:extLst>
              <a:ext uri="{FF2B5EF4-FFF2-40B4-BE49-F238E27FC236}">
                <a16:creationId xmlns:a16="http://schemas.microsoft.com/office/drawing/2014/main" id="{96F40545-7BFF-4D84-F920-22350F512823}"/>
              </a:ext>
            </a:extLst>
          </p:cNvPr>
          <p:cNvSpPr>
            <a:spLocks noGrp="1"/>
          </p:cNvSpPr>
          <p:nvPr>
            <p:ph idx="1"/>
          </p:nvPr>
        </p:nvSpPr>
        <p:spPr/>
        <p:txBody>
          <a:bodyPr/>
          <a:lstStyle/>
          <a:p>
            <a:r>
              <a:rPr lang="en-US" dirty="0"/>
              <a:t>Freedom to innovate compared to security controls </a:t>
            </a:r>
          </a:p>
          <a:p>
            <a:r>
              <a:rPr lang="en-US" dirty="0"/>
              <a:t>Bad governance: Security gaps</a:t>
            </a:r>
          </a:p>
          <a:p>
            <a:r>
              <a:rPr lang="en-US" dirty="0"/>
              <a:t>Regulatory penalties </a:t>
            </a:r>
          </a:p>
          <a:p>
            <a:r>
              <a:rPr lang="en-US" dirty="0"/>
              <a:t>Slows delivery</a:t>
            </a:r>
          </a:p>
        </p:txBody>
      </p:sp>
    </p:spTree>
    <p:extLst>
      <p:ext uri="{BB962C8B-B14F-4D97-AF65-F5344CB8AC3E}">
        <p14:creationId xmlns:p14="http://schemas.microsoft.com/office/powerpoint/2010/main" val="3874423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E6CABF-9919-0925-4A39-59D043066E3C}"/>
              </a:ext>
            </a:extLst>
          </p:cNvPr>
          <p:cNvSpPr>
            <a:spLocks noGrp="1"/>
          </p:cNvSpPr>
          <p:nvPr>
            <p:ph type="title"/>
          </p:nvPr>
        </p:nvSpPr>
        <p:spPr/>
        <p:txBody>
          <a:bodyPr/>
          <a:lstStyle/>
          <a:p>
            <a:r>
              <a:rPr lang="en-US" dirty="0"/>
              <a:t>Solution</a:t>
            </a:r>
          </a:p>
        </p:txBody>
      </p:sp>
      <p:pic>
        <p:nvPicPr>
          <p:cNvPr id="8" name="Picture Placeholder 7">
            <a:extLst>
              <a:ext uri="{FF2B5EF4-FFF2-40B4-BE49-F238E27FC236}">
                <a16:creationId xmlns:a16="http://schemas.microsoft.com/office/drawing/2014/main" id="{F5C9C515-A7FF-8388-9994-8268BE15DC2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8993" r="28993"/>
          <a:stretch>
            <a:fillRect/>
          </a:stretch>
        </p:blipFill>
        <p:spPr/>
      </p:pic>
      <p:sp>
        <p:nvSpPr>
          <p:cNvPr id="6" name="Text Placeholder 5">
            <a:extLst>
              <a:ext uri="{FF2B5EF4-FFF2-40B4-BE49-F238E27FC236}">
                <a16:creationId xmlns:a16="http://schemas.microsoft.com/office/drawing/2014/main" id="{8EED0483-C321-2247-0C86-9D57978AE746}"/>
              </a:ext>
            </a:extLst>
          </p:cNvPr>
          <p:cNvSpPr>
            <a:spLocks noGrp="1"/>
          </p:cNvSpPr>
          <p:nvPr>
            <p:ph type="body" sz="half" idx="2"/>
          </p:nvPr>
        </p:nvSpPr>
        <p:spPr/>
        <p:txBody>
          <a:bodyPr/>
          <a:lstStyle/>
          <a:p>
            <a:r>
              <a:rPr lang="en-US" sz="2000" dirty="0"/>
              <a:t>“One of the key principles here is “shifting left,” which brings security tasks into the earlier phases of your process instead of leaving them for the end. Doing so not only helps identify potential vulnerabilities sooner but also ensures that protection is continuous throughout the entire software delivery lifecycle” (Walker, Sep 2025)</a:t>
            </a:r>
          </a:p>
          <a:p>
            <a:endParaRPr lang="en-US" dirty="0"/>
          </a:p>
        </p:txBody>
      </p:sp>
    </p:spTree>
    <p:extLst>
      <p:ext uri="{BB962C8B-B14F-4D97-AF65-F5344CB8AC3E}">
        <p14:creationId xmlns:p14="http://schemas.microsoft.com/office/powerpoint/2010/main" val="20685136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38</TotalTime>
  <Words>244</Words>
  <Application>Microsoft Office PowerPoint</Application>
  <PresentationFormat>Widescreen</PresentationFormat>
  <Paragraphs>39</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Tw Cen MT</vt:lpstr>
      <vt:lpstr>Circuit</vt:lpstr>
      <vt:lpstr>Tabari Harvey </vt:lpstr>
      <vt:lpstr>Selecting the Right DevOps Metrics</vt:lpstr>
      <vt:lpstr> Selecting Metrics</vt:lpstr>
      <vt:lpstr>Security in DevOps</vt:lpstr>
      <vt:lpstr>Decision Paralysis</vt:lpstr>
      <vt:lpstr>Roadblocks to Access</vt:lpstr>
      <vt:lpstr>Poor Visibility</vt:lpstr>
      <vt:lpstr>Governance and Compliance</vt:lpstr>
      <vt:lpstr>Solution</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Tabari Harvey</dc:creator>
  <cp:lastModifiedBy>Tabari Harvey</cp:lastModifiedBy>
  <cp:revision>5</cp:revision>
  <dcterms:created xsi:type="dcterms:W3CDTF">2025-09-29T00:59:18Z</dcterms:created>
  <dcterms:modified xsi:type="dcterms:W3CDTF">2025-09-29T01:37:27Z</dcterms:modified>
</cp:coreProperties>
</file>