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7" r:id="rId2"/>
    <p:sldId id="273" r:id="rId3"/>
    <p:sldId id="270" r:id="rId4"/>
    <p:sldId id="269" r:id="rId5"/>
    <p:sldId id="274" r:id="rId6"/>
    <p:sldId id="268" r:id="rId7"/>
    <p:sldId id="263" r:id="rId8"/>
    <p:sldId id="264" r:id="rId9"/>
    <p:sldId id="275" r:id="rId10"/>
    <p:sldId id="265" r:id="rId11"/>
    <p:sldId id="272" r:id="rId12"/>
    <p:sldId id="271" r:id="rId13"/>
  </p:sldIdLst>
  <p:sldSz cx="9144000" cy="5143500" type="screen16x9"/>
  <p:notesSz cx="6858000" cy="9144000"/>
  <p:embeddedFontLst>
    <p:embeddedFont>
      <p:font typeface="Arial Rounded MT Bold" panose="020F0704030504030204" pitchFamily="34" charset="0"/>
      <p:regular r:id="rId15"/>
    </p:embeddedFont>
    <p:embeddedFont>
      <p:font typeface="Oswald" panose="020B0604020202020204" charset="0"/>
      <p:regular r:id="rId16"/>
      <p:bold r:id="rId17"/>
    </p:embeddedFont>
    <p:embeddedFont>
      <p:font typeface="Source Code Pro" panose="020B0604020202020204"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59E003C-0040-4CED-A0DD-60C412E30749}">
  <a:tblStyle styleId="{759E003C-0040-4CED-A0DD-60C412E3074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FD457138-F89E-4DF8-A802-C606AB40DD28}" styleName="Table_1">
    <a:wholeTbl>
      <a:tcTxStyle>
        <a:font>
          <a:latin typeface="Arial"/>
          <a:ea typeface="Arial"/>
          <a:cs typeface="Arial"/>
        </a:font>
        <a:srgbClr val="000000"/>
      </a:tcTxStyle>
      <a:tcStyle>
        <a:tcBdr>
          <a:left>
            <a:ln w="12700" cap="flat" cmpd="sng">
              <a:solidFill>
                <a:srgbClr val="000000"/>
              </a:solidFill>
              <a:prstDash val="solid"/>
              <a:round/>
              <a:headEnd type="none" w="sm" len="sm"/>
              <a:tailEnd type="none" w="sm" len="sm"/>
            </a:ln>
          </a:left>
          <a:right>
            <a:ln w="12700" cap="flat" cmpd="sng">
              <a:solidFill>
                <a:srgbClr val="000000"/>
              </a:solidFill>
              <a:prstDash val="solid"/>
              <a:round/>
              <a:headEnd type="none" w="sm" len="sm"/>
              <a:tailEnd type="none" w="sm" len="sm"/>
            </a:ln>
          </a:right>
          <a:top>
            <a:ln w="12700" cap="flat" cmpd="sng">
              <a:solidFill>
                <a:srgbClr val="000000"/>
              </a:solidFill>
              <a:prstDash val="solid"/>
              <a:round/>
              <a:headEnd type="none" w="sm" len="sm"/>
              <a:tailEnd type="none" w="sm" len="sm"/>
            </a:ln>
          </a:top>
          <a:bottom>
            <a:ln w="12700" cap="flat" cmpd="sng">
              <a:solidFill>
                <a:srgbClr val="000000"/>
              </a:solidFill>
              <a:prstDash val="solid"/>
              <a:round/>
              <a:headEnd type="none" w="sm" len="sm"/>
              <a:tailEnd type="none" w="sm" len="sm"/>
            </a:ln>
          </a:bottom>
          <a:insideH>
            <a:ln w="12700" cap="flat" cmpd="sng">
              <a:solidFill>
                <a:srgbClr val="000000"/>
              </a:solidFill>
              <a:prstDash val="solid"/>
              <a:round/>
              <a:headEnd type="none" w="sm" len="sm"/>
              <a:tailEnd type="none" w="sm" len="sm"/>
            </a:ln>
          </a:insideH>
          <a:insideV>
            <a:ln w="12700"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2" d="100"/>
          <a:sy n="92" d="100"/>
        </p:scale>
        <p:origin x="756" y="6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1b2863160f4_0_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1b2863160f4_0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1b2863160f4_0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1b2863160f4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1b2863160f4_0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1b2863160f4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541220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1b2863160f4_0_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1b2863160f4_0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140925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1b2863160f4_0_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1b2863160f4_0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193592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1b2863160f4_0_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1b2863160f4_0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118458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1b2863160f4_0_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1b2863160f4_0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087752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1b2863160f4_0_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1b2863160f4_0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153947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1b2863160f4_0_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1b2863160f4_0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254961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1b2863160f4_0_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1b2863160f4_0_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1b2863160f4_0_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1b2863160f4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1b2863160f4_0_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1b2863160f4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494818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p:nvPr/>
        </p:nvSpPr>
        <p:spPr>
          <a:xfrm>
            <a:off x="0" y="1567350"/>
            <a:ext cx="9144000" cy="2008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txBox="1">
            <a:spLocks noGrp="1"/>
          </p:cNvSpPr>
          <p:nvPr>
            <p:ph type="title"/>
          </p:nvPr>
        </p:nvSpPr>
        <p:spPr>
          <a:xfrm>
            <a:off x="430800" y="1889700"/>
            <a:ext cx="8282400" cy="15165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3600"/>
              <a:buNone/>
              <a:defRPr sz="3600">
                <a:solidFill>
                  <a:schemeClr val="lt1"/>
                </a:solidFill>
              </a:defRPr>
            </a:lvl1pPr>
            <a:lvl2pPr lvl="1" algn="ctr">
              <a:spcBef>
                <a:spcPts val="0"/>
              </a:spcBef>
              <a:spcAft>
                <a:spcPts val="0"/>
              </a:spcAft>
              <a:buClr>
                <a:schemeClr val="lt1"/>
              </a:buClr>
              <a:buSzPts val="3600"/>
              <a:buNone/>
              <a:defRPr sz="3600">
                <a:solidFill>
                  <a:schemeClr val="lt1"/>
                </a:solidFill>
              </a:defRPr>
            </a:lvl2pPr>
            <a:lvl3pPr lvl="2" algn="ctr">
              <a:spcBef>
                <a:spcPts val="0"/>
              </a:spcBef>
              <a:spcAft>
                <a:spcPts val="0"/>
              </a:spcAft>
              <a:buClr>
                <a:schemeClr val="lt1"/>
              </a:buClr>
              <a:buSzPts val="3600"/>
              <a:buNone/>
              <a:defRPr sz="3600">
                <a:solidFill>
                  <a:schemeClr val="lt1"/>
                </a:solidFill>
              </a:defRPr>
            </a:lvl3pPr>
            <a:lvl4pPr lvl="3" algn="ctr">
              <a:spcBef>
                <a:spcPts val="0"/>
              </a:spcBef>
              <a:spcAft>
                <a:spcPts val="0"/>
              </a:spcAft>
              <a:buClr>
                <a:schemeClr val="lt1"/>
              </a:buClr>
              <a:buSzPts val="3600"/>
              <a:buNone/>
              <a:defRPr sz="3600">
                <a:solidFill>
                  <a:schemeClr val="lt1"/>
                </a:solidFill>
              </a:defRPr>
            </a:lvl4pPr>
            <a:lvl5pPr lvl="4" algn="ctr">
              <a:spcBef>
                <a:spcPts val="0"/>
              </a:spcBef>
              <a:spcAft>
                <a:spcPts val="0"/>
              </a:spcAft>
              <a:buClr>
                <a:schemeClr val="lt1"/>
              </a:buClr>
              <a:buSzPts val="3600"/>
              <a:buNone/>
              <a:defRPr sz="3600">
                <a:solidFill>
                  <a:schemeClr val="lt1"/>
                </a:solidFill>
              </a:defRPr>
            </a:lvl5pPr>
            <a:lvl6pPr lvl="5" algn="ctr">
              <a:spcBef>
                <a:spcPts val="0"/>
              </a:spcBef>
              <a:spcAft>
                <a:spcPts val="0"/>
              </a:spcAft>
              <a:buClr>
                <a:schemeClr val="lt1"/>
              </a:buClr>
              <a:buSzPts val="3600"/>
              <a:buNone/>
              <a:defRPr sz="3600">
                <a:solidFill>
                  <a:schemeClr val="lt1"/>
                </a:solidFill>
              </a:defRPr>
            </a:lvl6pPr>
            <a:lvl7pPr lvl="6" algn="ctr">
              <a:spcBef>
                <a:spcPts val="0"/>
              </a:spcBef>
              <a:spcAft>
                <a:spcPts val="0"/>
              </a:spcAft>
              <a:buClr>
                <a:schemeClr val="lt1"/>
              </a:buClr>
              <a:buSzPts val="3600"/>
              <a:buNone/>
              <a:defRPr sz="3600">
                <a:solidFill>
                  <a:schemeClr val="lt1"/>
                </a:solidFill>
              </a:defRPr>
            </a:lvl7pPr>
            <a:lvl8pPr lvl="7" algn="ctr">
              <a:spcBef>
                <a:spcPts val="0"/>
              </a:spcBef>
              <a:spcAft>
                <a:spcPts val="0"/>
              </a:spcAft>
              <a:buClr>
                <a:schemeClr val="lt1"/>
              </a:buClr>
              <a:buSzPts val="3600"/>
              <a:buNone/>
              <a:defRPr sz="3600">
                <a:solidFill>
                  <a:schemeClr val="lt1"/>
                </a:solidFill>
              </a:defRPr>
            </a:lvl8pPr>
            <a:lvl9pPr lvl="8" algn="ctr">
              <a:spcBef>
                <a:spcPts val="0"/>
              </a:spcBef>
              <a:spcAft>
                <a:spcPts val="0"/>
              </a:spcAft>
              <a:buClr>
                <a:schemeClr val="lt1"/>
              </a:buClr>
              <a:buSzPts val="3600"/>
              <a:buNone/>
              <a:defRPr sz="3600">
                <a:solidFill>
                  <a:schemeClr val="lt1"/>
                </a:solidFill>
              </a:defRPr>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
        <p:nvSpPr>
          <p:cNvPr id="57" name="Google Shape;57;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cxnSp>
        <p:nvCxnSpPr>
          <p:cNvPr id="20" name="Google Shape;20;p4"/>
          <p:cNvCxnSpPr/>
          <p:nvPr/>
        </p:nvCxnSpPr>
        <p:spPr>
          <a:xfrm>
            <a:off x="429200" y="1275577"/>
            <a:ext cx="614100" cy="0"/>
          </a:xfrm>
          <a:prstGeom prst="straightConnector1">
            <a:avLst/>
          </a:prstGeom>
          <a:noFill/>
          <a:ln w="19050" cap="flat" cmpd="sng">
            <a:solidFill>
              <a:schemeClr val="dk2"/>
            </a:solidFill>
            <a:prstDash val="lgDash"/>
            <a:round/>
            <a:headEnd type="none" w="sm" len="sm"/>
            <a:tailEnd type="none" w="sm" len="sm"/>
          </a:ln>
        </p:spPr>
      </p:cxnSp>
      <p:sp>
        <p:nvSpPr>
          <p:cNvPr id="21" name="Google Shape;21;p4"/>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468825"/>
            <a:ext cx="8520600" cy="30999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3" name="Google Shape;23;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cxnSp>
        <p:nvCxnSpPr>
          <p:cNvPr id="25" name="Google Shape;25;p5"/>
          <p:cNvCxnSpPr/>
          <p:nvPr/>
        </p:nvCxnSpPr>
        <p:spPr>
          <a:xfrm>
            <a:off x="429200" y="1275577"/>
            <a:ext cx="614100" cy="0"/>
          </a:xfrm>
          <a:prstGeom prst="straightConnector1">
            <a:avLst/>
          </a:prstGeom>
          <a:noFill/>
          <a:ln w="19050" cap="flat" cmpd="sng">
            <a:solidFill>
              <a:schemeClr val="dk2"/>
            </a:solidFill>
            <a:prstDash val="lgDash"/>
            <a:round/>
            <a:headEnd type="none" w="sm" len="sm"/>
            <a:tailEnd type="none" w="sm" len="sm"/>
          </a:ln>
        </p:spPr>
      </p:cxnSp>
      <p:sp>
        <p:nvSpPr>
          <p:cNvPr id="26" name="Google Shape;26;p5"/>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7" name="Google Shape;27;p5"/>
          <p:cNvSpPr txBox="1">
            <a:spLocks noGrp="1"/>
          </p:cNvSpPr>
          <p:nvPr>
            <p:ph type="body" idx="1"/>
          </p:nvPr>
        </p:nvSpPr>
        <p:spPr>
          <a:xfrm>
            <a:off x="311700" y="1468825"/>
            <a:ext cx="3999900" cy="30999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8" name="Google Shape;28;p5"/>
          <p:cNvSpPr txBox="1">
            <a:spLocks noGrp="1"/>
          </p:cNvSpPr>
          <p:nvPr>
            <p:ph type="body" idx="2"/>
          </p:nvPr>
        </p:nvSpPr>
        <p:spPr>
          <a:xfrm>
            <a:off x="4832400" y="1468825"/>
            <a:ext cx="3999900" cy="30999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9" name="Google Shape;29;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6"/>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2" name="Google Shape;32;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3"/>
        <p:cNvGrpSpPr/>
        <p:nvPr/>
      </p:nvGrpSpPr>
      <p:grpSpPr>
        <a:xfrm>
          <a:off x="0" y="0"/>
          <a:ext cx="0" cy="0"/>
          <a:chOff x="0" y="0"/>
          <a:chExt cx="0" cy="0"/>
        </a:xfrm>
      </p:grpSpPr>
      <p:cxnSp>
        <p:nvCxnSpPr>
          <p:cNvPr id="34" name="Google Shape;34;p7"/>
          <p:cNvCxnSpPr/>
          <p:nvPr/>
        </p:nvCxnSpPr>
        <p:spPr>
          <a:xfrm>
            <a:off x="418675" y="1457787"/>
            <a:ext cx="614100" cy="0"/>
          </a:xfrm>
          <a:prstGeom prst="straightConnector1">
            <a:avLst/>
          </a:prstGeom>
          <a:noFill/>
          <a:ln w="19050" cap="flat" cmpd="sng">
            <a:solidFill>
              <a:schemeClr val="dk2"/>
            </a:solidFill>
            <a:prstDash val="lgDash"/>
            <a:round/>
            <a:headEnd type="none" w="sm" len="sm"/>
            <a:tailEnd type="none" w="sm" len="sm"/>
          </a:ln>
        </p:spPr>
      </p:cxnSp>
      <p:sp>
        <p:nvSpPr>
          <p:cNvPr id="35" name="Google Shape;35;p7"/>
          <p:cNvSpPr txBox="1">
            <a:spLocks noGrp="1"/>
          </p:cNvSpPr>
          <p:nvPr>
            <p:ph type="title"/>
          </p:nvPr>
        </p:nvSpPr>
        <p:spPr>
          <a:xfrm>
            <a:off x="311700" y="6318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6" name="Google Shape;36;p7"/>
          <p:cNvSpPr txBox="1">
            <a:spLocks noGrp="1"/>
          </p:cNvSpPr>
          <p:nvPr>
            <p:ph type="body" idx="1"/>
          </p:nvPr>
        </p:nvSpPr>
        <p:spPr>
          <a:xfrm>
            <a:off x="311700" y="1618204"/>
            <a:ext cx="2808000" cy="29508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7" name="Google Shape;37;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8"/>
        <p:cNvGrpSpPr/>
        <p:nvPr/>
      </p:nvGrpSpPr>
      <p:grpSpPr>
        <a:xfrm>
          <a:off x="0" y="0"/>
          <a:ext cx="0" cy="0"/>
          <a:chOff x="0" y="0"/>
          <a:chExt cx="0" cy="0"/>
        </a:xfrm>
      </p:grpSpPr>
      <p:sp>
        <p:nvSpPr>
          <p:cNvPr id="39" name="Google Shape;39;p8"/>
          <p:cNvSpPr txBox="1">
            <a:spLocks noGrp="1"/>
          </p:cNvSpPr>
          <p:nvPr>
            <p:ph type="title"/>
          </p:nvPr>
        </p:nvSpPr>
        <p:spPr>
          <a:xfrm>
            <a:off x="490250" y="528900"/>
            <a:ext cx="5678100" cy="40857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5400"/>
              <a:buNone/>
              <a:defRPr sz="5400">
                <a:solidFill>
                  <a:schemeClr val="lt1"/>
                </a:solidFill>
              </a:defRPr>
            </a:lvl1pPr>
            <a:lvl2pPr lvl="1">
              <a:spcBef>
                <a:spcPts val="0"/>
              </a:spcBef>
              <a:spcAft>
                <a:spcPts val="0"/>
              </a:spcAft>
              <a:buClr>
                <a:schemeClr val="lt1"/>
              </a:buClr>
              <a:buSzPts val="5400"/>
              <a:buNone/>
              <a:defRPr sz="5400">
                <a:solidFill>
                  <a:schemeClr val="lt1"/>
                </a:solidFill>
              </a:defRPr>
            </a:lvl2pPr>
            <a:lvl3pPr lvl="2">
              <a:spcBef>
                <a:spcPts val="0"/>
              </a:spcBef>
              <a:spcAft>
                <a:spcPts val="0"/>
              </a:spcAft>
              <a:buClr>
                <a:schemeClr val="lt1"/>
              </a:buClr>
              <a:buSzPts val="5400"/>
              <a:buNone/>
              <a:defRPr sz="5400">
                <a:solidFill>
                  <a:schemeClr val="lt1"/>
                </a:solidFill>
              </a:defRPr>
            </a:lvl3pPr>
            <a:lvl4pPr lvl="3">
              <a:spcBef>
                <a:spcPts val="0"/>
              </a:spcBef>
              <a:spcAft>
                <a:spcPts val="0"/>
              </a:spcAft>
              <a:buClr>
                <a:schemeClr val="lt1"/>
              </a:buClr>
              <a:buSzPts val="5400"/>
              <a:buNone/>
              <a:defRPr sz="5400">
                <a:solidFill>
                  <a:schemeClr val="lt1"/>
                </a:solidFill>
              </a:defRPr>
            </a:lvl4pPr>
            <a:lvl5pPr lvl="4">
              <a:spcBef>
                <a:spcPts val="0"/>
              </a:spcBef>
              <a:spcAft>
                <a:spcPts val="0"/>
              </a:spcAft>
              <a:buClr>
                <a:schemeClr val="lt1"/>
              </a:buClr>
              <a:buSzPts val="5400"/>
              <a:buNone/>
              <a:defRPr sz="5400">
                <a:solidFill>
                  <a:schemeClr val="lt1"/>
                </a:solidFill>
              </a:defRPr>
            </a:lvl5pPr>
            <a:lvl6pPr lvl="5">
              <a:spcBef>
                <a:spcPts val="0"/>
              </a:spcBef>
              <a:spcAft>
                <a:spcPts val="0"/>
              </a:spcAft>
              <a:buClr>
                <a:schemeClr val="lt1"/>
              </a:buClr>
              <a:buSzPts val="5400"/>
              <a:buNone/>
              <a:defRPr sz="5400">
                <a:solidFill>
                  <a:schemeClr val="lt1"/>
                </a:solidFill>
              </a:defRPr>
            </a:lvl6pPr>
            <a:lvl7pPr lvl="6">
              <a:spcBef>
                <a:spcPts val="0"/>
              </a:spcBef>
              <a:spcAft>
                <a:spcPts val="0"/>
              </a:spcAft>
              <a:buClr>
                <a:schemeClr val="lt1"/>
              </a:buClr>
              <a:buSzPts val="5400"/>
              <a:buNone/>
              <a:defRPr sz="5400">
                <a:solidFill>
                  <a:schemeClr val="lt1"/>
                </a:solidFill>
              </a:defRPr>
            </a:lvl7pPr>
            <a:lvl8pPr lvl="7">
              <a:spcBef>
                <a:spcPts val="0"/>
              </a:spcBef>
              <a:spcAft>
                <a:spcPts val="0"/>
              </a:spcAft>
              <a:buClr>
                <a:schemeClr val="lt1"/>
              </a:buClr>
              <a:buSzPts val="5400"/>
              <a:buNone/>
              <a:defRPr sz="5400">
                <a:solidFill>
                  <a:schemeClr val="lt1"/>
                </a:solidFill>
              </a:defRPr>
            </a:lvl8pPr>
            <a:lvl9pPr lvl="8">
              <a:spcBef>
                <a:spcPts val="0"/>
              </a:spcBef>
              <a:spcAft>
                <a:spcPts val="0"/>
              </a:spcAft>
              <a:buClr>
                <a:schemeClr val="lt1"/>
              </a:buClr>
              <a:buSzPts val="5400"/>
              <a:buNone/>
              <a:defRPr sz="5400">
                <a:solidFill>
                  <a:schemeClr val="lt1"/>
                </a:solidFill>
              </a:defRPr>
            </a:lvl9pPr>
          </a:lstStyle>
          <a:p>
            <a:endParaRPr/>
          </a:p>
        </p:txBody>
      </p:sp>
      <p:sp>
        <p:nvSpPr>
          <p:cNvPr id="40" name="Google Shape;4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1"/>
        </a:solidFill>
        <a:effectLst/>
      </p:bgPr>
    </p:bg>
    <p:spTree>
      <p:nvGrpSpPr>
        <p:cNvPr id="1" name="Shape 41"/>
        <p:cNvGrpSpPr/>
        <p:nvPr/>
      </p:nvGrpSpPr>
      <p:grpSpPr>
        <a:xfrm>
          <a:off x="0" y="0"/>
          <a:ext cx="0" cy="0"/>
          <a:chOff x="0" y="0"/>
          <a:chExt cx="0" cy="0"/>
        </a:xfrm>
      </p:grpSpPr>
      <p:sp>
        <p:nvSpPr>
          <p:cNvPr id="42" name="Google Shape;42;p9"/>
          <p:cNvSpPr/>
          <p:nvPr/>
        </p:nvSpPr>
        <p:spPr>
          <a:xfrm>
            <a:off x="4572000" y="175"/>
            <a:ext cx="4572000" cy="5143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3" name="Google Shape;43;p9"/>
          <p:cNvCxnSpPr/>
          <p:nvPr/>
        </p:nvCxnSpPr>
        <p:spPr>
          <a:xfrm>
            <a:off x="5029675" y="4495500"/>
            <a:ext cx="577200" cy="0"/>
          </a:xfrm>
          <a:prstGeom prst="straightConnector1">
            <a:avLst/>
          </a:prstGeom>
          <a:noFill/>
          <a:ln w="19050" cap="flat" cmpd="sng">
            <a:solidFill>
              <a:schemeClr val="dk1"/>
            </a:solidFill>
            <a:prstDash val="lgDash"/>
            <a:round/>
            <a:headEnd type="none" w="sm" len="sm"/>
            <a:tailEnd type="none" w="sm" len="sm"/>
          </a:ln>
        </p:spPr>
      </p:cxnSp>
      <p:sp>
        <p:nvSpPr>
          <p:cNvPr id="44" name="Google Shape;44;p9"/>
          <p:cNvSpPr txBox="1">
            <a:spLocks noGrp="1"/>
          </p:cNvSpPr>
          <p:nvPr>
            <p:ph type="title"/>
          </p:nvPr>
        </p:nvSpPr>
        <p:spPr>
          <a:xfrm>
            <a:off x="265500" y="1078750"/>
            <a:ext cx="4045200" cy="17892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1"/>
              </a:buClr>
              <a:buSzPts val="4600"/>
              <a:buNone/>
              <a:defRPr sz="4600">
                <a:solidFill>
                  <a:schemeClr val="lt1"/>
                </a:solidFill>
              </a:defRPr>
            </a:lvl1pPr>
            <a:lvl2pPr lvl="1" algn="ctr">
              <a:spcBef>
                <a:spcPts val="0"/>
              </a:spcBef>
              <a:spcAft>
                <a:spcPts val="0"/>
              </a:spcAft>
              <a:buClr>
                <a:schemeClr val="lt1"/>
              </a:buClr>
              <a:buSzPts val="4600"/>
              <a:buNone/>
              <a:defRPr sz="4600">
                <a:solidFill>
                  <a:schemeClr val="lt1"/>
                </a:solidFill>
              </a:defRPr>
            </a:lvl2pPr>
            <a:lvl3pPr lvl="2" algn="ctr">
              <a:spcBef>
                <a:spcPts val="0"/>
              </a:spcBef>
              <a:spcAft>
                <a:spcPts val="0"/>
              </a:spcAft>
              <a:buClr>
                <a:schemeClr val="lt1"/>
              </a:buClr>
              <a:buSzPts val="4600"/>
              <a:buNone/>
              <a:defRPr sz="4600">
                <a:solidFill>
                  <a:schemeClr val="lt1"/>
                </a:solidFill>
              </a:defRPr>
            </a:lvl3pPr>
            <a:lvl4pPr lvl="3" algn="ctr">
              <a:spcBef>
                <a:spcPts val="0"/>
              </a:spcBef>
              <a:spcAft>
                <a:spcPts val="0"/>
              </a:spcAft>
              <a:buClr>
                <a:schemeClr val="lt1"/>
              </a:buClr>
              <a:buSzPts val="4600"/>
              <a:buNone/>
              <a:defRPr sz="4600">
                <a:solidFill>
                  <a:schemeClr val="lt1"/>
                </a:solidFill>
              </a:defRPr>
            </a:lvl4pPr>
            <a:lvl5pPr lvl="4" algn="ctr">
              <a:spcBef>
                <a:spcPts val="0"/>
              </a:spcBef>
              <a:spcAft>
                <a:spcPts val="0"/>
              </a:spcAft>
              <a:buClr>
                <a:schemeClr val="lt1"/>
              </a:buClr>
              <a:buSzPts val="4600"/>
              <a:buNone/>
              <a:defRPr sz="4600">
                <a:solidFill>
                  <a:schemeClr val="lt1"/>
                </a:solidFill>
              </a:defRPr>
            </a:lvl5pPr>
            <a:lvl6pPr lvl="5" algn="ctr">
              <a:spcBef>
                <a:spcPts val="0"/>
              </a:spcBef>
              <a:spcAft>
                <a:spcPts val="0"/>
              </a:spcAft>
              <a:buClr>
                <a:schemeClr val="lt1"/>
              </a:buClr>
              <a:buSzPts val="4600"/>
              <a:buNone/>
              <a:defRPr sz="4600">
                <a:solidFill>
                  <a:schemeClr val="lt1"/>
                </a:solidFill>
              </a:defRPr>
            </a:lvl6pPr>
            <a:lvl7pPr lvl="6" algn="ctr">
              <a:spcBef>
                <a:spcPts val="0"/>
              </a:spcBef>
              <a:spcAft>
                <a:spcPts val="0"/>
              </a:spcAft>
              <a:buClr>
                <a:schemeClr val="lt1"/>
              </a:buClr>
              <a:buSzPts val="4600"/>
              <a:buNone/>
              <a:defRPr sz="4600">
                <a:solidFill>
                  <a:schemeClr val="lt1"/>
                </a:solidFill>
              </a:defRPr>
            </a:lvl7pPr>
            <a:lvl8pPr lvl="7" algn="ctr">
              <a:spcBef>
                <a:spcPts val="0"/>
              </a:spcBef>
              <a:spcAft>
                <a:spcPts val="0"/>
              </a:spcAft>
              <a:buClr>
                <a:schemeClr val="lt1"/>
              </a:buClr>
              <a:buSzPts val="4600"/>
              <a:buNone/>
              <a:defRPr sz="4600">
                <a:solidFill>
                  <a:schemeClr val="lt1"/>
                </a:solidFill>
              </a:defRPr>
            </a:lvl8pPr>
            <a:lvl9pPr lvl="8" algn="ctr">
              <a:spcBef>
                <a:spcPts val="0"/>
              </a:spcBef>
              <a:spcAft>
                <a:spcPts val="0"/>
              </a:spcAft>
              <a:buClr>
                <a:schemeClr val="lt1"/>
              </a:buClr>
              <a:buSzPts val="4600"/>
              <a:buNone/>
              <a:defRPr sz="4600">
                <a:solidFill>
                  <a:schemeClr val="lt1"/>
                </a:solidFill>
              </a:defRPr>
            </a:lvl9pPr>
          </a:lstStyle>
          <a:p>
            <a:endParaRPr/>
          </a:p>
        </p:txBody>
      </p:sp>
      <p:sp>
        <p:nvSpPr>
          <p:cNvPr id="45" name="Google Shape;45;p9"/>
          <p:cNvSpPr txBox="1">
            <a:spLocks noGrp="1"/>
          </p:cNvSpPr>
          <p:nvPr>
            <p:ph type="subTitle" idx="1"/>
          </p:nvPr>
        </p:nvSpPr>
        <p:spPr>
          <a:xfrm>
            <a:off x="265500" y="29214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lt1"/>
              </a:buClr>
              <a:buSzPts val="1900"/>
              <a:buNone/>
              <a:defRPr sz="1900">
                <a:solidFill>
                  <a:schemeClr val="lt1"/>
                </a:solidFill>
              </a:defRPr>
            </a:lvl1pPr>
            <a:lvl2pPr lvl="1" algn="ctr">
              <a:lnSpc>
                <a:spcPct val="100000"/>
              </a:lnSpc>
              <a:spcBef>
                <a:spcPts val="0"/>
              </a:spcBef>
              <a:spcAft>
                <a:spcPts val="0"/>
              </a:spcAft>
              <a:buClr>
                <a:schemeClr val="lt1"/>
              </a:buClr>
              <a:buSzPts val="1900"/>
              <a:buNone/>
              <a:defRPr sz="1900">
                <a:solidFill>
                  <a:schemeClr val="lt1"/>
                </a:solidFill>
              </a:defRPr>
            </a:lvl2pPr>
            <a:lvl3pPr lvl="2" algn="ctr">
              <a:lnSpc>
                <a:spcPct val="100000"/>
              </a:lnSpc>
              <a:spcBef>
                <a:spcPts val="0"/>
              </a:spcBef>
              <a:spcAft>
                <a:spcPts val="0"/>
              </a:spcAft>
              <a:buClr>
                <a:schemeClr val="lt1"/>
              </a:buClr>
              <a:buSzPts val="1900"/>
              <a:buNone/>
              <a:defRPr sz="1900">
                <a:solidFill>
                  <a:schemeClr val="lt1"/>
                </a:solidFill>
              </a:defRPr>
            </a:lvl3pPr>
            <a:lvl4pPr lvl="3" algn="ctr">
              <a:lnSpc>
                <a:spcPct val="100000"/>
              </a:lnSpc>
              <a:spcBef>
                <a:spcPts val="0"/>
              </a:spcBef>
              <a:spcAft>
                <a:spcPts val="0"/>
              </a:spcAft>
              <a:buClr>
                <a:schemeClr val="lt1"/>
              </a:buClr>
              <a:buSzPts val="1900"/>
              <a:buNone/>
              <a:defRPr sz="1900">
                <a:solidFill>
                  <a:schemeClr val="lt1"/>
                </a:solidFill>
              </a:defRPr>
            </a:lvl4pPr>
            <a:lvl5pPr lvl="4" algn="ctr">
              <a:lnSpc>
                <a:spcPct val="100000"/>
              </a:lnSpc>
              <a:spcBef>
                <a:spcPts val="0"/>
              </a:spcBef>
              <a:spcAft>
                <a:spcPts val="0"/>
              </a:spcAft>
              <a:buClr>
                <a:schemeClr val="lt1"/>
              </a:buClr>
              <a:buSzPts val="1900"/>
              <a:buNone/>
              <a:defRPr sz="1900">
                <a:solidFill>
                  <a:schemeClr val="lt1"/>
                </a:solidFill>
              </a:defRPr>
            </a:lvl5pPr>
            <a:lvl6pPr lvl="5" algn="ctr">
              <a:lnSpc>
                <a:spcPct val="100000"/>
              </a:lnSpc>
              <a:spcBef>
                <a:spcPts val="0"/>
              </a:spcBef>
              <a:spcAft>
                <a:spcPts val="0"/>
              </a:spcAft>
              <a:buClr>
                <a:schemeClr val="lt1"/>
              </a:buClr>
              <a:buSzPts val="1900"/>
              <a:buNone/>
              <a:defRPr sz="1900">
                <a:solidFill>
                  <a:schemeClr val="lt1"/>
                </a:solidFill>
              </a:defRPr>
            </a:lvl6pPr>
            <a:lvl7pPr lvl="6" algn="ctr">
              <a:lnSpc>
                <a:spcPct val="100000"/>
              </a:lnSpc>
              <a:spcBef>
                <a:spcPts val="0"/>
              </a:spcBef>
              <a:spcAft>
                <a:spcPts val="0"/>
              </a:spcAft>
              <a:buClr>
                <a:schemeClr val="lt1"/>
              </a:buClr>
              <a:buSzPts val="1900"/>
              <a:buNone/>
              <a:defRPr sz="1900">
                <a:solidFill>
                  <a:schemeClr val="lt1"/>
                </a:solidFill>
              </a:defRPr>
            </a:lvl7pPr>
            <a:lvl8pPr lvl="7" algn="ctr">
              <a:lnSpc>
                <a:spcPct val="100000"/>
              </a:lnSpc>
              <a:spcBef>
                <a:spcPts val="0"/>
              </a:spcBef>
              <a:spcAft>
                <a:spcPts val="0"/>
              </a:spcAft>
              <a:buClr>
                <a:schemeClr val="lt1"/>
              </a:buClr>
              <a:buSzPts val="1900"/>
              <a:buNone/>
              <a:defRPr sz="1900">
                <a:solidFill>
                  <a:schemeClr val="lt1"/>
                </a:solidFill>
              </a:defRPr>
            </a:lvl8pPr>
            <a:lvl9pPr lvl="8" algn="ctr">
              <a:lnSpc>
                <a:spcPct val="100000"/>
              </a:lnSpc>
              <a:spcBef>
                <a:spcPts val="0"/>
              </a:spcBef>
              <a:spcAft>
                <a:spcPts val="0"/>
              </a:spcAft>
              <a:buClr>
                <a:schemeClr val="lt1"/>
              </a:buClr>
              <a:buSzPts val="1900"/>
              <a:buNone/>
              <a:defRPr sz="1900">
                <a:solidFill>
                  <a:schemeClr val="lt1"/>
                </a:solidFill>
              </a:defRPr>
            </a:lvl9pPr>
          </a:lstStyle>
          <a:p>
            <a:endParaRPr/>
          </a:p>
        </p:txBody>
      </p:sp>
      <p:sp>
        <p:nvSpPr>
          <p:cNvPr id="46" name="Google Shape;46;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7" name="Google Shape;47;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100"/>
              <a:buFont typeface="Oswald"/>
              <a:buNone/>
              <a:defRPr sz="2100">
                <a:latin typeface="Oswald"/>
                <a:ea typeface="Oswald"/>
                <a:cs typeface="Oswald"/>
                <a:sym typeface="Oswald"/>
              </a:defRPr>
            </a:lvl1pPr>
          </a:lstStyle>
          <a:p>
            <a:endParaRPr/>
          </a:p>
        </p:txBody>
      </p:sp>
      <p:sp>
        <p:nvSpPr>
          <p:cNvPr id="50" name="Google Shape;50;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1"/>
        <p:cNvGrpSpPr/>
        <p:nvPr/>
      </p:nvGrpSpPr>
      <p:grpSpPr>
        <a:xfrm>
          <a:off x="0" y="0"/>
          <a:ext cx="0" cy="0"/>
          <a:chOff x="0" y="0"/>
          <a:chExt cx="0" cy="0"/>
        </a:xfrm>
      </p:grpSpPr>
      <p:cxnSp>
        <p:nvCxnSpPr>
          <p:cNvPr id="52" name="Google Shape;52;p11"/>
          <p:cNvCxnSpPr/>
          <p:nvPr/>
        </p:nvCxnSpPr>
        <p:spPr>
          <a:xfrm>
            <a:off x="413275" y="2988275"/>
            <a:ext cx="910500" cy="0"/>
          </a:xfrm>
          <a:prstGeom prst="straightConnector1">
            <a:avLst/>
          </a:prstGeom>
          <a:noFill/>
          <a:ln w="28575" cap="flat" cmpd="sng">
            <a:solidFill>
              <a:schemeClr val="dk1"/>
            </a:solidFill>
            <a:prstDash val="lgDash"/>
            <a:round/>
            <a:headEnd type="none" w="sm" len="sm"/>
            <a:tailEnd type="none" w="sm" len="sm"/>
          </a:ln>
        </p:spPr>
      </p:cxnSp>
      <p:sp>
        <p:nvSpPr>
          <p:cNvPr id="53" name="Google Shape;53;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spcBef>
                <a:spcPts val="0"/>
              </a:spcBef>
              <a:spcAft>
                <a:spcPts val="0"/>
              </a:spcAft>
              <a:buSzPts val="12000"/>
              <a:buNone/>
              <a:defRPr sz="12000"/>
            </a:lvl1pPr>
            <a:lvl2pPr lvl="1">
              <a:spcBef>
                <a:spcPts val="0"/>
              </a:spcBef>
              <a:spcAft>
                <a:spcPts val="0"/>
              </a:spcAft>
              <a:buSzPts val="12000"/>
              <a:buNone/>
              <a:defRPr sz="12000"/>
            </a:lvl2pPr>
            <a:lvl3pPr lvl="2">
              <a:spcBef>
                <a:spcPts val="0"/>
              </a:spcBef>
              <a:spcAft>
                <a:spcPts val="0"/>
              </a:spcAft>
              <a:buSzPts val="12000"/>
              <a:buNone/>
              <a:defRPr sz="12000"/>
            </a:lvl3pPr>
            <a:lvl4pPr lvl="3">
              <a:spcBef>
                <a:spcPts val="0"/>
              </a:spcBef>
              <a:spcAft>
                <a:spcPts val="0"/>
              </a:spcAft>
              <a:buSzPts val="12000"/>
              <a:buNone/>
              <a:defRPr sz="12000"/>
            </a:lvl4pPr>
            <a:lvl5pPr lvl="4">
              <a:spcBef>
                <a:spcPts val="0"/>
              </a:spcBef>
              <a:spcAft>
                <a:spcPts val="0"/>
              </a:spcAft>
              <a:buSzPts val="12000"/>
              <a:buNone/>
              <a:defRPr sz="12000"/>
            </a:lvl5pPr>
            <a:lvl6pPr lvl="5">
              <a:spcBef>
                <a:spcPts val="0"/>
              </a:spcBef>
              <a:spcAft>
                <a:spcPts val="0"/>
              </a:spcAft>
              <a:buSzPts val="12000"/>
              <a:buNone/>
              <a:defRPr sz="12000"/>
            </a:lvl6pPr>
            <a:lvl7pPr lvl="6">
              <a:spcBef>
                <a:spcPts val="0"/>
              </a:spcBef>
              <a:spcAft>
                <a:spcPts val="0"/>
              </a:spcAft>
              <a:buSzPts val="12000"/>
              <a:buNone/>
              <a:defRPr sz="12000"/>
            </a:lvl7pPr>
            <a:lvl8pPr lvl="7">
              <a:spcBef>
                <a:spcPts val="0"/>
              </a:spcBef>
              <a:spcAft>
                <a:spcPts val="0"/>
              </a:spcAft>
              <a:buSzPts val="12000"/>
              <a:buNone/>
              <a:defRPr sz="12000"/>
            </a:lvl8pPr>
            <a:lvl9pPr lvl="8">
              <a:spcBef>
                <a:spcPts val="0"/>
              </a:spcBef>
              <a:spcAft>
                <a:spcPts val="0"/>
              </a:spcAft>
              <a:buSzPts val="12000"/>
              <a:buNone/>
              <a:defRPr sz="12000"/>
            </a:lvl9pPr>
          </a:lstStyle>
          <a:p>
            <a:r>
              <a:t>xx%</a:t>
            </a:r>
          </a:p>
        </p:txBody>
      </p:sp>
      <p:sp>
        <p:nvSpPr>
          <p:cNvPr id="54" name="Google Shape;54;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55" name="Google Shape;55;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dern-writer">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372500"/>
            <a:ext cx="8520600" cy="733500"/>
          </a:xfrm>
          <a:prstGeom prst="rect">
            <a:avLst/>
          </a:prstGeom>
          <a:noFill/>
          <a:ln>
            <a:noFill/>
          </a:ln>
        </p:spPr>
        <p:txBody>
          <a:bodyPr spcFirstLastPara="1" wrap="square" lIns="91425" tIns="91425" rIns="91425" bIns="91425" anchor="b" anchorCtr="0">
            <a:normAutofit/>
          </a:bodyPr>
          <a:lstStyle>
            <a:lvl1pPr lv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1pPr>
            <a:lvl2pPr lvl="1">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2pPr>
            <a:lvl3pPr lvl="2">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3pPr>
            <a:lvl4pPr lvl="3">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4pPr>
            <a:lvl5pPr lvl="4">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5pPr>
            <a:lvl6pPr lvl="5">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6pPr>
            <a:lvl7pPr lvl="6">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7pPr>
            <a:lvl8pPr lvl="7">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8pPr>
            <a:lvl9pPr lvl="8">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311700" y="1468825"/>
            <a:ext cx="8520600" cy="30999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marL="914400" lvl="1"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marL="1371600" lvl="2"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marL="1828800" lvl="3"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marL="2286000" lvl="4"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marL="2743200" lvl="5"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marL="3200400" lvl="6"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marL="3657600" lvl="7"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marL="4114800" lvl="8"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Source Code Pro"/>
                <a:ea typeface="Source Code Pro"/>
                <a:cs typeface="Source Code Pro"/>
                <a:sym typeface="Source Code Pro"/>
              </a:defRPr>
            </a:lvl1pPr>
            <a:lvl2pPr lvl="1" algn="r">
              <a:buNone/>
              <a:defRPr sz="1000">
                <a:solidFill>
                  <a:schemeClr val="dk2"/>
                </a:solidFill>
                <a:latin typeface="Source Code Pro"/>
                <a:ea typeface="Source Code Pro"/>
                <a:cs typeface="Source Code Pro"/>
                <a:sym typeface="Source Code Pro"/>
              </a:defRPr>
            </a:lvl2pPr>
            <a:lvl3pPr lvl="2" algn="r">
              <a:buNone/>
              <a:defRPr sz="1000">
                <a:solidFill>
                  <a:schemeClr val="dk2"/>
                </a:solidFill>
                <a:latin typeface="Source Code Pro"/>
                <a:ea typeface="Source Code Pro"/>
                <a:cs typeface="Source Code Pro"/>
                <a:sym typeface="Source Code Pro"/>
              </a:defRPr>
            </a:lvl3pPr>
            <a:lvl4pPr lvl="3" algn="r">
              <a:buNone/>
              <a:defRPr sz="1000">
                <a:solidFill>
                  <a:schemeClr val="dk2"/>
                </a:solidFill>
                <a:latin typeface="Source Code Pro"/>
                <a:ea typeface="Source Code Pro"/>
                <a:cs typeface="Source Code Pro"/>
                <a:sym typeface="Source Code Pro"/>
              </a:defRPr>
            </a:lvl4pPr>
            <a:lvl5pPr lvl="4" algn="r">
              <a:buNone/>
              <a:defRPr sz="1000">
                <a:solidFill>
                  <a:schemeClr val="dk2"/>
                </a:solidFill>
                <a:latin typeface="Source Code Pro"/>
                <a:ea typeface="Source Code Pro"/>
                <a:cs typeface="Source Code Pro"/>
                <a:sym typeface="Source Code Pro"/>
              </a:defRPr>
            </a:lvl5pPr>
            <a:lvl6pPr lvl="5" algn="r">
              <a:buNone/>
              <a:defRPr sz="1000">
                <a:solidFill>
                  <a:schemeClr val="dk2"/>
                </a:solidFill>
                <a:latin typeface="Source Code Pro"/>
                <a:ea typeface="Source Code Pro"/>
                <a:cs typeface="Source Code Pro"/>
                <a:sym typeface="Source Code Pro"/>
              </a:defRPr>
            </a:lvl6pPr>
            <a:lvl7pPr lvl="6" algn="r">
              <a:buNone/>
              <a:defRPr sz="1000">
                <a:solidFill>
                  <a:schemeClr val="dk2"/>
                </a:solidFill>
                <a:latin typeface="Source Code Pro"/>
                <a:ea typeface="Source Code Pro"/>
                <a:cs typeface="Source Code Pro"/>
                <a:sym typeface="Source Code Pro"/>
              </a:defRPr>
            </a:lvl7pPr>
            <a:lvl8pPr lvl="7" algn="r">
              <a:buNone/>
              <a:defRPr sz="1000">
                <a:solidFill>
                  <a:schemeClr val="dk2"/>
                </a:solidFill>
                <a:latin typeface="Source Code Pro"/>
                <a:ea typeface="Source Code Pro"/>
                <a:cs typeface="Source Code Pro"/>
                <a:sym typeface="Source Code Pro"/>
              </a:defRPr>
            </a:lvl8pPr>
            <a:lvl9pPr lvl="8" algn="r">
              <a:buNone/>
              <a:defRPr sz="1000">
                <a:solidFill>
                  <a:schemeClr val="dk2"/>
                </a:solidFill>
                <a:latin typeface="Source Code Pro"/>
                <a:ea typeface="Source Code Pro"/>
                <a:cs typeface="Source Code Pro"/>
                <a:sym typeface="Source Code Pr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4.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 name="TextBox 5">
            <a:extLst>
              <a:ext uri="{FF2B5EF4-FFF2-40B4-BE49-F238E27FC236}">
                <a16:creationId xmlns:a16="http://schemas.microsoft.com/office/drawing/2014/main" id="{9B559FFC-080D-40B2-A224-1581280E392C}"/>
              </a:ext>
            </a:extLst>
          </p:cNvPr>
          <p:cNvSpPr txBox="1"/>
          <p:nvPr/>
        </p:nvSpPr>
        <p:spPr>
          <a:xfrm>
            <a:off x="518726" y="3236443"/>
            <a:ext cx="1528284" cy="539371"/>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0" indent="0">
              <a:buSzPts val="3000"/>
              <a:buNone/>
              <a:defRPr sz="1600">
                <a:latin typeface="Arial Rounded MT Bold" panose="020F0704030504030204" pitchFamily="34" charset="0"/>
                <a:sym typeface="Oswald"/>
              </a:defRPr>
            </a:lvl1pPr>
            <a:lvl2pPr>
              <a:buClr>
                <a:schemeClr val="dk2"/>
              </a:buClr>
              <a:buSzPts val="3000"/>
              <a:buFont typeface="Oswald"/>
              <a:buNone/>
              <a:defRPr sz="3000">
                <a:solidFill>
                  <a:schemeClr val="dk2"/>
                </a:solidFill>
                <a:latin typeface="Oswald"/>
                <a:ea typeface="Oswald"/>
                <a:cs typeface="Oswald"/>
                <a:sym typeface="Oswald"/>
              </a:defRPr>
            </a:lvl2pPr>
            <a:lvl3pPr>
              <a:buClr>
                <a:schemeClr val="dk2"/>
              </a:buClr>
              <a:buSzPts val="3000"/>
              <a:buFont typeface="Oswald"/>
              <a:buNone/>
              <a:defRPr sz="3000">
                <a:solidFill>
                  <a:schemeClr val="dk2"/>
                </a:solidFill>
                <a:latin typeface="Oswald"/>
                <a:ea typeface="Oswald"/>
                <a:cs typeface="Oswald"/>
                <a:sym typeface="Oswald"/>
              </a:defRPr>
            </a:lvl3pPr>
            <a:lvl4pPr>
              <a:buClr>
                <a:schemeClr val="dk2"/>
              </a:buClr>
              <a:buSzPts val="3000"/>
              <a:buFont typeface="Oswald"/>
              <a:buNone/>
              <a:defRPr sz="3000">
                <a:solidFill>
                  <a:schemeClr val="dk2"/>
                </a:solidFill>
                <a:latin typeface="Oswald"/>
                <a:ea typeface="Oswald"/>
                <a:cs typeface="Oswald"/>
                <a:sym typeface="Oswald"/>
              </a:defRPr>
            </a:lvl4pPr>
            <a:lvl5pPr>
              <a:buClr>
                <a:schemeClr val="dk2"/>
              </a:buClr>
              <a:buSzPts val="3000"/>
              <a:buFont typeface="Oswald"/>
              <a:buNone/>
              <a:defRPr sz="3000">
                <a:solidFill>
                  <a:schemeClr val="dk2"/>
                </a:solidFill>
                <a:latin typeface="Oswald"/>
                <a:ea typeface="Oswald"/>
                <a:cs typeface="Oswald"/>
                <a:sym typeface="Oswald"/>
              </a:defRPr>
            </a:lvl5pPr>
            <a:lvl6pPr>
              <a:buClr>
                <a:schemeClr val="dk2"/>
              </a:buClr>
              <a:buSzPts val="3000"/>
              <a:buFont typeface="Oswald"/>
              <a:buNone/>
              <a:defRPr sz="3000">
                <a:solidFill>
                  <a:schemeClr val="dk2"/>
                </a:solidFill>
                <a:latin typeface="Oswald"/>
                <a:ea typeface="Oswald"/>
                <a:cs typeface="Oswald"/>
                <a:sym typeface="Oswald"/>
              </a:defRPr>
            </a:lvl6pPr>
            <a:lvl7pPr>
              <a:buClr>
                <a:schemeClr val="dk2"/>
              </a:buClr>
              <a:buSzPts val="3000"/>
              <a:buFont typeface="Oswald"/>
              <a:buNone/>
              <a:defRPr sz="3000">
                <a:solidFill>
                  <a:schemeClr val="dk2"/>
                </a:solidFill>
                <a:latin typeface="Oswald"/>
                <a:ea typeface="Oswald"/>
                <a:cs typeface="Oswald"/>
                <a:sym typeface="Oswald"/>
              </a:defRPr>
            </a:lvl7pPr>
            <a:lvl8pPr>
              <a:buClr>
                <a:schemeClr val="dk2"/>
              </a:buClr>
              <a:buSzPts val="3000"/>
              <a:buFont typeface="Oswald"/>
              <a:buNone/>
              <a:defRPr sz="3000">
                <a:solidFill>
                  <a:schemeClr val="dk2"/>
                </a:solidFill>
                <a:latin typeface="Oswald"/>
                <a:ea typeface="Oswald"/>
                <a:cs typeface="Oswald"/>
                <a:sym typeface="Oswald"/>
              </a:defRPr>
            </a:lvl8pPr>
            <a:lvl9pPr>
              <a:buClr>
                <a:schemeClr val="dk2"/>
              </a:buClr>
              <a:buSzPts val="3000"/>
              <a:buFont typeface="Oswald"/>
              <a:buNone/>
              <a:defRPr sz="3000">
                <a:solidFill>
                  <a:schemeClr val="dk2"/>
                </a:solidFill>
                <a:latin typeface="Oswald"/>
                <a:ea typeface="Oswald"/>
                <a:cs typeface="Oswald"/>
                <a:sym typeface="Oswald"/>
              </a:defRPr>
            </a:lvl9pPr>
          </a:lstStyle>
          <a:p>
            <a:r>
              <a:rPr lang="en-US" sz="1100" dirty="0"/>
              <a:t>Presented by: </a:t>
            </a:r>
            <a:r>
              <a:rPr lang="en-US" sz="1100" dirty="0"/>
              <a:t>Murphy</a:t>
            </a:r>
            <a:r>
              <a:rPr lang="en-US" sz="1100" dirty="0"/>
              <a:t> Ogbeide</a:t>
            </a:r>
            <a:endParaRPr lang="en-GB" sz="1100" dirty="0"/>
          </a:p>
        </p:txBody>
      </p:sp>
      <p:sp>
        <p:nvSpPr>
          <p:cNvPr id="7" name="Google Shape;68;p14">
            <a:extLst>
              <a:ext uri="{FF2B5EF4-FFF2-40B4-BE49-F238E27FC236}">
                <a16:creationId xmlns:a16="http://schemas.microsoft.com/office/drawing/2014/main" id="{08DDE61F-9A64-426A-9858-F16D2CFB3529}"/>
              </a:ext>
            </a:extLst>
          </p:cNvPr>
          <p:cNvSpPr txBox="1">
            <a:spLocks noGrp="1"/>
          </p:cNvSpPr>
          <p:nvPr>
            <p:ph type="title"/>
          </p:nvPr>
        </p:nvSpPr>
        <p:spPr>
          <a:xfrm>
            <a:off x="518726" y="1818409"/>
            <a:ext cx="3263566" cy="1418034"/>
          </a:xfrm>
          <a:prstGeom prst="rect">
            <a:avLst/>
          </a:prstGeom>
        </p:spPr>
        <p:txBody>
          <a:bodyPr spcFirstLastPara="1" wrap="square" lIns="91425" tIns="91425" rIns="91425" bIns="91425" anchor="b" anchorCtr="0">
            <a:noAutofit/>
          </a:bodyPr>
          <a:lstStyle/>
          <a:p>
            <a:pPr marL="0" lvl="0" indent="0">
              <a:buClr>
                <a:srgbClr val="000000"/>
              </a:buClr>
              <a:buFont typeface="Arial"/>
              <a:buNone/>
            </a:pPr>
            <a:r>
              <a:rPr lang="en-GB" sz="1600" dirty="0">
                <a:solidFill>
                  <a:srgbClr val="000000"/>
                </a:solidFill>
                <a:latin typeface="Arial Rounded MT Bold" panose="020F0704030504030204" pitchFamily="34" charset="0"/>
                <a:ea typeface="Arial"/>
                <a:cs typeface="Arial"/>
                <a:sym typeface="Times New Roman"/>
              </a:rPr>
              <a:t>Project Title:</a:t>
            </a:r>
            <a:br>
              <a:rPr lang="en-GB" sz="1600" dirty="0">
                <a:solidFill>
                  <a:srgbClr val="000000"/>
                </a:solidFill>
                <a:latin typeface="Arial Rounded MT Bold" panose="020F0704030504030204" pitchFamily="34" charset="0"/>
                <a:ea typeface="Arial"/>
                <a:cs typeface="Arial"/>
                <a:sym typeface="Times New Roman"/>
              </a:rPr>
            </a:br>
            <a:r>
              <a:rPr lang="en-GB" sz="1600" dirty="0">
                <a:solidFill>
                  <a:srgbClr val="000000"/>
                </a:solidFill>
                <a:latin typeface="Arial Rounded MT Bold" panose="020F0704030504030204" pitchFamily="34" charset="0"/>
                <a:ea typeface="Arial"/>
                <a:cs typeface="Arial"/>
                <a:sym typeface="Times New Roman"/>
              </a:rPr>
              <a:t>The </a:t>
            </a:r>
            <a:r>
              <a:rPr lang="en-GB" sz="1600" dirty="0">
                <a:solidFill>
                  <a:srgbClr val="000000"/>
                </a:solidFill>
                <a:latin typeface="Arial Rounded MT Bold" panose="020F0704030504030204" pitchFamily="34" charset="0"/>
                <a:ea typeface="Arial"/>
                <a:cs typeface="Arial"/>
                <a:sym typeface="Times New Roman"/>
              </a:rPr>
              <a:t>Practical Aspects of Text Classification of Identifying Offensive and Non-offensive Speech </a:t>
            </a:r>
          </a:p>
        </p:txBody>
      </p:sp>
      <p:sp>
        <p:nvSpPr>
          <p:cNvPr id="9" name="TextBox 8">
            <a:extLst>
              <a:ext uri="{FF2B5EF4-FFF2-40B4-BE49-F238E27FC236}">
                <a16:creationId xmlns:a16="http://schemas.microsoft.com/office/drawing/2014/main" id="{C8173819-9739-4A08-9BCB-598F2B1D29FE}"/>
              </a:ext>
            </a:extLst>
          </p:cNvPr>
          <p:cNvSpPr txBox="1"/>
          <p:nvPr/>
        </p:nvSpPr>
        <p:spPr>
          <a:xfrm>
            <a:off x="8021171" y="4940841"/>
            <a:ext cx="1122829" cy="215444"/>
          </a:xfrm>
          <a:prstGeom prst="rect">
            <a:avLst/>
          </a:prstGeom>
          <a:noFill/>
        </p:spPr>
        <p:txBody>
          <a:bodyPr wrap="square" rtlCol="0">
            <a:spAutoFit/>
          </a:bodyPr>
          <a:lstStyle/>
          <a:p>
            <a:r>
              <a:rPr lang="en-GB" sz="800" dirty="0">
                <a:latin typeface="Times New Roman" panose="02020603050405020304" pitchFamily="18" charset="0"/>
                <a:cs typeface="Times New Roman" panose="02020603050405020304" pitchFamily="18" charset="0"/>
              </a:rPr>
              <a:t>Source: World Bank</a:t>
            </a:r>
          </a:p>
        </p:txBody>
      </p:sp>
      <p:pic>
        <p:nvPicPr>
          <p:cNvPr id="11" name="Picture 10">
            <a:extLst>
              <a:ext uri="{FF2B5EF4-FFF2-40B4-BE49-F238E27FC236}">
                <a16:creationId xmlns:a16="http://schemas.microsoft.com/office/drawing/2014/main" id="{D8FE07DE-AAB1-4FCB-A5A2-A72894A29D0B}"/>
              </a:ext>
            </a:extLst>
          </p:cNvPr>
          <p:cNvPicPr>
            <a:picLocks noChangeAspect="1"/>
          </p:cNvPicPr>
          <p:nvPr/>
        </p:nvPicPr>
        <p:blipFill>
          <a:blip r:embed="rId3"/>
          <a:stretch>
            <a:fillRect/>
          </a:stretch>
        </p:blipFill>
        <p:spPr>
          <a:xfrm>
            <a:off x="4094629" y="740429"/>
            <a:ext cx="3758453" cy="3892084"/>
          </a:xfrm>
          <a:prstGeom prst="rect">
            <a:avLst/>
          </a:prstGeom>
        </p:spPr>
      </p:pic>
      <p:sp>
        <p:nvSpPr>
          <p:cNvPr id="2" name="TextBox 1"/>
          <p:cNvSpPr txBox="1"/>
          <p:nvPr/>
        </p:nvSpPr>
        <p:spPr>
          <a:xfrm>
            <a:off x="518726" y="740429"/>
            <a:ext cx="3480440" cy="954107"/>
          </a:xfrm>
          <a:prstGeom prst="rect">
            <a:avLst/>
          </a:prstGeom>
          <a:noFill/>
        </p:spPr>
        <p:txBody>
          <a:bodyPr wrap="none" rtlCol="0">
            <a:spAutoFit/>
          </a:bodyPr>
          <a:lstStyle/>
          <a:p>
            <a:r>
              <a:rPr lang="en-US" sz="2800" dirty="0" smtClean="0">
                <a:latin typeface="Arial Rounded MT Bold" panose="020F0704030504030204" pitchFamily="34" charset="0"/>
              </a:rPr>
              <a:t>Text Classification </a:t>
            </a:r>
          </a:p>
          <a:p>
            <a:r>
              <a:rPr lang="en-US" sz="2800" dirty="0" smtClean="0">
                <a:latin typeface="Arial Rounded MT Bold" panose="020F0704030504030204" pitchFamily="34" charset="0"/>
              </a:rPr>
              <a:t>Analysis</a:t>
            </a:r>
            <a:endParaRPr lang="en-US" sz="2800" dirty="0">
              <a:latin typeface="Arial Rounded MT Bold" panose="020F070403050403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6" name="Google Shape;68;p14">
            <a:extLst>
              <a:ext uri="{FF2B5EF4-FFF2-40B4-BE49-F238E27FC236}">
                <a16:creationId xmlns:a16="http://schemas.microsoft.com/office/drawing/2014/main" id="{F80BB3D3-EE1E-4525-8464-317166A71425}"/>
              </a:ext>
            </a:extLst>
          </p:cNvPr>
          <p:cNvSpPr txBox="1">
            <a:spLocks/>
          </p:cNvSpPr>
          <p:nvPr/>
        </p:nvSpPr>
        <p:spPr>
          <a:xfrm>
            <a:off x="0" y="99153"/>
            <a:ext cx="4043190" cy="33050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Oswald"/>
              <a:buNone/>
              <a:defRPr sz="3000" b="0" i="0" u="none" strike="noStrike" cap="none">
                <a:solidFill>
                  <a:schemeClr val="dk2"/>
                </a:solidFill>
                <a:latin typeface="Oswald"/>
                <a:ea typeface="Oswald"/>
                <a:cs typeface="Oswald"/>
                <a:sym typeface="Oswald"/>
              </a:defRPr>
            </a:lvl1pPr>
            <a:lvl2pPr marR="0" lvl="1" algn="l" rtl="0">
              <a:lnSpc>
                <a:spcPct val="100000"/>
              </a:lnSpc>
              <a:spcBef>
                <a:spcPts val="0"/>
              </a:spcBef>
              <a:spcAft>
                <a:spcPts val="0"/>
              </a:spcAft>
              <a:buClr>
                <a:schemeClr val="dk2"/>
              </a:buClr>
              <a:buSzPts val="3000"/>
              <a:buFont typeface="Oswald"/>
              <a:buNone/>
              <a:defRPr sz="3000" b="0" i="0" u="none" strike="noStrike" cap="none">
                <a:solidFill>
                  <a:schemeClr val="dk2"/>
                </a:solidFill>
                <a:latin typeface="Oswald"/>
                <a:ea typeface="Oswald"/>
                <a:cs typeface="Oswald"/>
                <a:sym typeface="Oswald"/>
              </a:defRPr>
            </a:lvl2pPr>
            <a:lvl3pPr marR="0" lvl="2" algn="l" rtl="0">
              <a:lnSpc>
                <a:spcPct val="100000"/>
              </a:lnSpc>
              <a:spcBef>
                <a:spcPts val="0"/>
              </a:spcBef>
              <a:spcAft>
                <a:spcPts val="0"/>
              </a:spcAft>
              <a:buClr>
                <a:schemeClr val="dk2"/>
              </a:buClr>
              <a:buSzPts val="3000"/>
              <a:buFont typeface="Oswald"/>
              <a:buNone/>
              <a:defRPr sz="3000" b="0" i="0" u="none" strike="noStrike" cap="none">
                <a:solidFill>
                  <a:schemeClr val="dk2"/>
                </a:solidFill>
                <a:latin typeface="Oswald"/>
                <a:ea typeface="Oswald"/>
                <a:cs typeface="Oswald"/>
                <a:sym typeface="Oswald"/>
              </a:defRPr>
            </a:lvl3pPr>
            <a:lvl4pPr marR="0" lvl="3" algn="l" rtl="0">
              <a:lnSpc>
                <a:spcPct val="100000"/>
              </a:lnSpc>
              <a:spcBef>
                <a:spcPts val="0"/>
              </a:spcBef>
              <a:spcAft>
                <a:spcPts val="0"/>
              </a:spcAft>
              <a:buClr>
                <a:schemeClr val="dk2"/>
              </a:buClr>
              <a:buSzPts val="3000"/>
              <a:buFont typeface="Oswald"/>
              <a:buNone/>
              <a:defRPr sz="3000" b="0" i="0" u="none" strike="noStrike" cap="none">
                <a:solidFill>
                  <a:schemeClr val="dk2"/>
                </a:solidFill>
                <a:latin typeface="Oswald"/>
                <a:ea typeface="Oswald"/>
                <a:cs typeface="Oswald"/>
                <a:sym typeface="Oswald"/>
              </a:defRPr>
            </a:lvl4pPr>
            <a:lvl5pPr marR="0" lvl="4" algn="l" rtl="0">
              <a:lnSpc>
                <a:spcPct val="100000"/>
              </a:lnSpc>
              <a:spcBef>
                <a:spcPts val="0"/>
              </a:spcBef>
              <a:spcAft>
                <a:spcPts val="0"/>
              </a:spcAft>
              <a:buClr>
                <a:schemeClr val="dk2"/>
              </a:buClr>
              <a:buSzPts val="3000"/>
              <a:buFont typeface="Oswald"/>
              <a:buNone/>
              <a:defRPr sz="3000" b="0" i="0" u="none" strike="noStrike" cap="none">
                <a:solidFill>
                  <a:schemeClr val="dk2"/>
                </a:solidFill>
                <a:latin typeface="Oswald"/>
                <a:ea typeface="Oswald"/>
                <a:cs typeface="Oswald"/>
                <a:sym typeface="Oswald"/>
              </a:defRPr>
            </a:lvl5pPr>
            <a:lvl6pPr marR="0" lvl="5" algn="l" rtl="0">
              <a:lnSpc>
                <a:spcPct val="100000"/>
              </a:lnSpc>
              <a:spcBef>
                <a:spcPts val="0"/>
              </a:spcBef>
              <a:spcAft>
                <a:spcPts val="0"/>
              </a:spcAft>
              <a:buClr>
                <a:schemeClr val="dk2"/>
              </a:buClr>
              <a:buSzPts val="3000"/>
              <a:buFont typeface="Oswald"/>
              <a:buNone/>
              <a:defRPr sz="3000" b="0" i="0" u="none" strike="noStrike" cap="none">
                <a:solidFill>
                  <a:schemeClr val="dk2"/>
                </a:solidFill>
                <a:latin typeface="Oswald"/>
                <a:ea typeface="Oswald"/>
                <a:cs typeface="Oswald"/>
                <a:sym typeface="Oswald"/>
              </a:defRPr>
            </a:lvl6pPr>
            <a:lvl7pPr marR="0" lvl="6" algn="l" rtl="0">
              <a:lnSpc>
                <a:spcPct val="100000"/>
              </a:lnSpc>
              <a:spcBef>
                <a:spcPts val="0"/>
              </a:spcBef>
              <a:spcAft>
                <a:spcPts val="0"/>
              </a:spcAft>
              <a:buClr>
                <a:schemeClr val="dk2"/>
              </a:buClr>
              <a:buSzPts val="3000"/>
              <a:buFont typeface="Oswald"/>
              <a:buNone/>
              <a:defRPr sz="3000" b="0" i="0" u="none" strike="noStrike" cap="none">
                <a:solidFill>
                  <a:schemeClr val="dk2"/>
                </a:solidFill>
                <a:latin typeface="Oswald"/>
                <a:ea typeface="Oswald"/>
                <a:cs typeface="Oswald"/>
                <a:sym typeface="Oswald"/>
              </a:defRPr>
            </a:lvl7pPr>
            <a:lvl8pPr marR="0" lvl="7" algn="l" rtl="0">
              <a:lnSpc>
                <a:spcPct val="100000"/>
              </a:lnSpc>
              <a:spcBef>
                <a:spcPts val="0"/>
              </a:spcBef>
              <a:spcAft>
                <a:spcPts val="0"/>
              </a:spcAft>
              <a:buClr>
                <a:schemeClr val="dk2"/>
              </a:buClr>
              <a:buSzPts val="3000"/>
              <a:buFont typeface="Oswald"/>
              <a:buNone/>
              <a:defRPr sz="3000" b="0" i="0" u="none" strike="noStrike" cap="none">
                <a:solidFill>
                  <a:schemeClr val="dk2"/>
                </a:solidFill>
                <a:latin typeface="Oswald"/>
                <a:ea typeface="Oswald"/>
                <a:cs typeface="Oswald"/>
                <a:sym typeface="Oswald"/>
              </a:defRPr>
            </a:lvl8pPr>
            <a:lvl9pPr marR="0" lvl="8" algn="l" rtl="0">
              <a:lnSpc>
                <a:spcPct val="100000"/>
              </a:lnSpc>
              <a:spcBef>
                <a:spcPts val="0"/>
              </a:spcBef>
              <a:spcAft>
                <a:spcPts val="0"/>
              </a:spcAft>
              <a:buClr>
                <a:schemeClr val="dk2"/>
              </a:buClr>
              <a:buSzPts val="3000"/>
              <a:buFont typeface="Oswald"/>
              <a:buNone/>
              <a:defRPr sz="3000" b="0" i="0" u="none" strike="noStrike" cap="none">
                <a:solidFill>
                  <a:schemeClr val="dk2"/>
                </a:solidFill>
                <a:latin typeface="Oswald"/>
                <a:ea typeface="Oswald"/>
                <a:cs typeface="Oswald"/>
                <a:sym typeface="Oswald"/>
              </a:defRPr>
            </a:lvl9pPr>
          </a:lstStyle>
          <a:p>
            <a:r>
              <a:rPr lang="en-GB" sz="1800" b="1" dirty="0">
                <a:latin typeface="Times New Roman"/>
                <a:ea typeface="Times New Roman"/>
                <a:cs typeface="Times New Roman"/>
                <a:sym typeface="Times New Roman"/>
              </a:rPr>
              <a:t>What does our analysis say?</a:t>
            </a:r>
          </a:p>
        </p:txBody>
      </p:sp>
      <p:sp>
        <p:nvSpPr>
          <p:cNvPr id="4" name="TextBox 3">
            <a:extLst>
              <a:ext uri="{FF2B5EF4-FFF2-40B4-BE49-F238E27FC236}">
                <a16:creationId xmlns:a16="http://schemas.microsoft.com/office/drawing/2014/main" id="{65F8264F-11AE-44DD-83E9-DFC13E29FBDE}"/>
              </a:ext>
            </a:extLst>
          </p:cNvPr>
          <p:cNvSpPr txBox="1"/>
          <p:nvPr/>
        </p:nvSpPr>
        <p:spPr>
          <a:xfrm>
            <a:off x="1731016" y="1340643"/>
            <a:ext cx="5681967" cy="2031325"/>
          </a:xfrm>
          <a:prstGeom prst="rect">
            <a:avLst/>
          </a:prstGeom>
          <a:noFill/>
        </p:spPr>
        <p:txBody>
          <a:bodyPr wrap="square" rtlCol="0">
            <a:spAutoFit/>
          </a:bodyPr>
          <a:lstStyle/>
          <a:p>
            <a:pPr marL="285750" indent="-285750">
              <a:buFont typeface="Wingdings" panose="05000000000000000000" pitchFamily="2" charset="2"/>
              <a:buChar char="ü"/>
            </a:pPr>
            <a:r>
              <a:rPr lang="en-GB" dirty="0">
                <a:latin typeface="Times New Roman" panose="02020603050405020304" pitchFamily="18" charset="0"/>
                <a:cs typeface="Times New Roman" panose="02020603050405020304" pitchFamily="18" charset="0"/>
              </a:rPr>
              <a:t>The Random Forest Classifier outperforms the Decision Tree Classifier in identifying offensive speech in terms of accuracy and generalization ability.</a:t>
            </a:r>
          </a:p>
          <a:p>
            <a:endParaRPr lang="en-GB"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ü"/>
            </a:pPr>
            <a:r>
              <a:rPr lang="en-GB" dirty="0">
                <a:latin typeface="Times New Roman" panose="02020603050405020304" pitchFamily="18" charset="0"/>
                <a:cs typeface="Times New Roman" panose="02020603050405020304" pitchFamily="18" charset="0"/>
              </a:rPr>
              <a:t>Developing robust models is crucial for a better user experience and maintaining a safe and healthy online environment.</a:t>
            </a:r>
          </a:p>
          <a:p>
            <a:endParaRPr lang="en-GB"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ü"/>
            </a:pPr>
            <a:r>
              <a:rPr lang="en-GB" dirty="0">
                <a:latin typeface="Times New Roman" panose="02020603050405020304" pitchFamily="18" charset="0"/>
                <a:cs typeface="Times New Roman" panose="02020603050405020304" pitchFamily="18" charset="0"/>
              </a:rPr>
              <a:t>Computational resources and model complexity should be considered when determining the optimal training data size.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6" name="Google Shape;68;p14">
            <a:extLst>
              <a:ext uri="{FF2B5EF4-FFF2-40B4-BE49-F238E27FC236}">
                <a16:creationId xmlns:a16="http://schemas.microsoft.com/office/drawing/2014/main" id="{F80BB3D3-EE1E-4525-8464-317166A71425}"/>
              </a:ext>
            </a:extLst>
          </p:cNvPr>
          <p:cNvSpPr txBox="1">
            <a:spLocks/>
          </p:cNvSpPr>
          <p:nvPr/>
        </p:nvSpPr>
        <p:spPr>
          <a:xfrm>
            <a:off x="0" y="105878"/>
            <a:ext cx="5009029" cy="33050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Oswald"/>
              <a:buNone/>
              <a:defRPr sz="3000" b="0" i="0" u="none" strike="noStrike" cap="none">
                <a:solidFill>
                  <a:schemeClr val="dk2"/>
                </a:solidFill>
                <a:latin typeface="Oswald"/>
                <a:ea typeface="Oswald"/>
                <a:cs typeface="Oswald"/>
                <a:sym typeface="Oswald"/>
              </a:defRPr>
            </a:lvl1pPr>
            <a:lvl2pPr marR="0" lvl="1" algn="l" rtl="0">
              <a:lnSpc>
                <a:spcPct val="100000"/>
              </a:lnSpc>
              <a:spcBef>
                <a:spcPts val="0"/>
              </a:spcBef>
              <a:spcAft>
                <a:spcPts val="0"/>
              </a:spcAft>
              <a:buClr>
                <a:schemeClr val="dk2"/>
              </a:buClr>
              <a:buSzPts val="3000"/>
              <a:buFont typeface="Oswald"/>
              <a:buNone/>
              <a:defRPr sz="3000" b="0" i="0" u="none" strike="noStrike" cap="none">
                <a:solidFill>
                  <a:schemeClr val="dk2"/>
                </a:solidFill>
                <a:latin typeface="Oswald"/>
                <a:ea typeface="Oswald"/>
                <a:cs typeface="Oswald"/>
                <a:sym typeface="Oswald"/>
              </a:defRPr>
            </a:lvl2pPr>
            <a:lvl3pPr marR="0" lvl="2" algn="l" rtl="0">
              <a:lnSpc>
                <a:spcPct val="100000"/>
              </a:lnSpc>
              <a:spcBef>
                <a:spcPts val="0"/>
              </a:spcBef>
              <a:spcAft>
                <a:spcPts val="0"/>
              </a:spcAft>
              <a:buClr>
                <a:schemeClr val="dk2"/>
              </a:buClr>
              <a:buSzPts val="3000"/>
              <a:buFont typeface="Oswald"/>
              <a:buNone/>
              <a:defRPr sz="3000" b="0" i="0" u="none" strike="noStrike" cap="none">
                <a:solidFill>
                  <a:schemeClr val="dk2"/>
                </a:solidFill>
                <a:latin typeface="Oswald"/>
                <a:ea typeface="Oswald"/>
                <a:cs typeface="Oswald"/>
                <a:sym typeface="Oswald"/>
              </a:defRPr>
            </a:lvl3pPr>
            <a:lvl4pPr marR="0" lvl="3" algn="l" rtl="0">
              <a:lnSpc>
                <a:spcPct val="100000"/>
              </a:lnSpc>
              <a:spcBef>
                <a:spcPts val="0"/>
              </a:spcBef>
              <a:spcAft>
                <a:spcPts val="0"/>
              </a:spcAft>
              <a:buClr>
                <a:schemeClr val="dk2"/>
              </a:buClr>
              <a:buSzPts val="3000"/>
              <a:buFont typeface="Oswald"/>
              <a:buNone/>
              <a:defRPr sz="3000" b="0" i="0" u="none" strike="noStrike" cap="none">
                <a:solidFill>
                  <a:schemeClr val="dk2"/>
                </a:solidFill>
                <a:latin typeface="Oswald"/>
                <a:ea typeface="Oswald"/>
                <a:cs typeface="Oswald"/>
                <a:sym typeface="Oswald"/>
              </a:defRPr>
            </a:lvl4pPr>
            <a:lvl5pPr marR="0" lvl="4" algn="l" rtl="0">
              <a:lnSpc>
                <a:spcPct val="100000"/>
              </a:lnSpc>
              <a:spcBef>
                <a:spcPts val="0"/>
              </a:spcBef>
              <a:spcAft>
                <a:spcPts val="0"/>
              </a:spcAft>
              <a:buClr>
                <a:schemeClr val="dk2"/>
              </a:buClr>
              <a:buSzPts val="3000"/>
              <a:buFont typeface="Oswald"/>
              <a:buNone/>
              <a:defRPr sz="3000" b="0" i="0" u="none" strike="noStrike" cap="none">
                <a:solidFill>
                  <a:schemeClr val="dk2"/>
                </a:solidFill>
                <a:latin typeface="Oswald"/>
                <a:ea typeface="Oswald"/>
                <a:cs typeface="Oswald"/>
                <a:sym typeface="Oswald"/>
              </a:defRPr>
            </a:lvl5pPr>
            <a:lvl6pPr marR="0" lvl="5" algn="l" rtl="0">
              <a:lnSpc>
                <a:spcPct val="100000"/>
              </a:lnSpc>
              <a:spcBef>
                <a:spcPts val="0"/>
              </a:spcBef>
              <a:spcAft>
                <a:spcPts val="0"/>
              </a:spcAft>
              <a:buClr>
                <a:schemeClr val="dk2"/>
              </a:buClr>
              <a:buSzPts val="3000"/>
              <a:buFont typeface="Oswald"/>
              <a:buNone/>
              <a:defRPr sz="3000" b="0" i="0" u="none" strike="noStrike" cap="none">
                <a:solidFill>
                  <a:schemeClr val="dk2"/>
                </a:solidFill>
                <a:latin typeface="Oswald"/>
                <a:ea typeface="Oswald"/>
                <a:cs typeface="Oswald"/>
                <a:sym typeface="Oswald"/>
              </a:defRPr>
            </a:lvl6pPr>
            <a:lvl7pPr marR="0" lvl="6" algn="l" rtl="0">
              <a:lnSpc>
                <a:spcPct val="100000"/>
              </a:lnSpc>
              <a:spcBef>
                <a:spcPts val="0"/>
              </a:spcBef>
              <a:spcAft>
                <a:spcPts val="0"/>
              </a:spcAft>
              <a:buClr>
                <a:schemeClr val="dk2"/>
              </a:buClr>
              <a:buSzPts val="3000"/>
              <a:buFont typeface="Oswald"/>
              <a:buNone/>
              <a:defRPr sz="3000" b="0" i="0" u="none" strike="noStrike" cap="none">
                <a:solidFill>
                  <a:schemeClr val="dk2"/>
                </a:solidFill>
                <a:latin typeface="Oswald"/>
                <a:ea typeface="Oswald"/>
                <a:cs typeface="Oswald"/>
                <a:sym typeface="Oswald"/>
              </a:defRPr>
            </a:lvl7pPr>
            <a:lvl8pPr marR="0" lvl="7" algn="l" rtl="0">
              <a:lnSpc>
                <a:spcPct val="100000"/>
              </a:lnSpc>
              <a:spcBef>
                <a:spcPts val="0"/>
              </a:spcBef>
              <a:spcAft>
                <a:spcPts val="0"/>
              </a:spcAft>
              <a:buClr>
                <a:schemeClr val="dk2"/>
              </a:buClr>
              <a:buSzPts val="3000"/>
              <a:buFont typeface="Oswald"/>
              <a:buNone/>
              <a:defRPr sz="3000" b="0" i="0" u="none" strike="noStrike" cap="none">
                <a:solidFill>
                  <a:schemeClr val="dk2"/>
                </a:solidFill>
                <a:latin typeface="Oswald"/>
                <a:ea typeface="Oswald"/>
                <a:cs typeface="Oswald"/>
                <a:sym typeface="Oswald"/>
              </a:defRPr>
            </a:lvl8pPr>
            <a:lvl9pPr marR="0" lvl="8" algn="l" rtl="0">
              <a:lnSpc>
                <a:spcPct val="100000"/>
              </a:lnSpc>
              <a:spcBef>
                <a:spcPts val="0"/>
              </a:spcBef>
              <a:spcAft>
                <a:spcPts val="0"/>
              </a:spcAft>
              <a:buClr>
                <a:schemeClr val="dk2"/>
              </a:buClr>
              <a:buSzPts val="3000"/>
              <a:buFont typeface="Oswald"/>
              <a:buNone/>
              <a:defRPr sz="3000" b="0" i="0" u="none" strike="noStrike" cap="none">
                <a:solidFill>
                  <a:schemeClr val="dk2"/>
                </a:solidFill>
                <a:latin typeface="Oswald"/>
                <a:ea typeface="Oswald"/>
                <a:cs typeface="Oswald"/>
                <a:sym typeface="Oswald"/>
              </a:defRPr>
            </a:lvl9pPr>
          </a:lstStyle>
          <a:p>
            <a:endParaRPr lang="en-GB" sz="1800" b="1" dirty="0">
              <a:latin typeface="Times New Roman"/>
              <a:ea typeface="Times New Roman"/>
              <a:cs typeface="Times New Roman"/>
              <a:sym typeface="Times New Roman"/>
            </a:endParaRPr>
          </a:p>
          <a:p>
            <a:endParaRPr lang="en-GB" sz="1800" b="1" dirty="0">
              <a:latin typeface="Times New Roman"/>
              <a:ea typeface="Times New Roman"/>
              <a:cs typeface="Times New Roman"/>
              <a:sym typeface="Times New Roman"/>
            </a:endParaRPr>
          </a:p>
          <a:p>
            <a:endParaRPr lang="en-GB" sz="1800" b="1" dirty="0">
              <a:latin typeface="Times New Roman"/>
              <a:ea typeface="Times New Roman"/>
              <a:cs typeface="Times New Roman"/>
              <a:sym typeface="Times New Roman"/>
            </a:endParaRPr>
          </a:p>
          <a:p>
            <a:endParaRPr lang="en-GB" sz="1800" b="1" dirty="0">
              <a:latin typeface="Times New Roman"/>
              <a:ea typeface="Times New Roman"/>
              <a:cs typeface="Times New Roman"/>
              <a:sym typeface="Times New Roman"/>
            </a:endParaRPr>
          </a:p>
          <a:p>
            <a:r>
              <a:rPr lang="en-GB" sz="1800" b="1" dirty="0">
                <a:latin typeface="Times New Roman"/>
                <a:ea typeface="Times New Roman"/>
                <a:cs typeface="Times New Roman"/>
                <a:sym typeface="Times New Roman"/>
              </a:rPr>
              <a:t>What do we recommend based on these findings?</a:t>
            </a:r>
          </a:p>
        </p:txBody>
      </p:sp>
      <p:sp>
        <p:nvSpPr>
          <p:cNvPr id="4" name="TextBox 3">
            <a:extLst>
              <a:ext uri="{FF2B5EF4-FFF2-40B4-BE49-F238E27FC236}">
                <a16:creationId xmlns:a16="http://schemas.microsoft.com/office/drawing/2014/main" id="{65F8264F-11AE-44DD-83E9-DFC13E29FBDE}"/>
              </a:ext>
            </a:extLst>
          </p:cNvPr>
          <p:cNvSpPr txBox="1"/>
          <p:nvPr/>
        </p:nvSpPr>
        <p:spPr>
          <a:xfrm>
            <a:off x="1598813" y="1340643"/>
            <a:ext cx="5681967" cy="2246769"/>
          </a:xfrm>
          <a:prstGeom prst="rect">
            <a:avLst/>
          </a:prstGeom>
          <a:noFill/>
        </p:spPr>
        <p:txBody>
          <a:bodyPr wrap="square" rtlCol="0">
            <a:spAutoFit/>
          </a:bodyPr>
          <a:lstStyle/>
          <a:p>
            <a:pPr marL="285750" indent="-285750">
              <a:buFont typeface="Wingdings" panose="05000000000000000000" pitchFamily="2" charset="2"/>
              <a:buChar char="ü"/>
            </a:pPr>
            <a:r>
              <a:rPr lang="en-GB" dirty="0">
                <a:latin typeface="Times New Roman" panose="02020603050405020304" pitchFamily="18" charset="0"/>
                <a:cs typeface="Times New Roman" panose="02020603050405020304" pitchFamily="18" charset="0"/>
              </a:rPr>
              <a:t>We recommend using Random Forest Classifier for identifying offensive speech in a well-balanced dataset.</a:t>
            </a:r>
          </a:p>
          <a:p>
            <a:endParaRPr lang="en-GB"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ü"/>
            </a:pPr>
            <a:r>
              <a:rPr lang="en-GB" dirty="0">
                <a:latin typeface="Times New Roman" panose="02020603050405020304" pitchFamily="18" charset="0"/>
                <a:cs typeface="Times New Roman" panose="02020603050405020304" pitchFamily="18" charset="0"/>
              </a:rPr>
              <a:t>Consider factors such as interpretability, computational efficiency, and generalization performance when selecting a model.</a:t>
            </a:r>
          </a:p>
          <a:p>
            <a:endParaRPr lang="en-GB"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ü"/>
            </a:pPr>
            <a:r>
              <a:rPr lang="en-GB" dirty="0">
                <a:latin typeface="Times New Roman" panose="02020603050405020304" pitchFamily="18" charset="0"/>
                <a:cs typeface="Times New Roman" panose="02020603050405020304" pitchFamily="18" charset="0"/>
              </a:rPr>
              <a:t>Increasing the amount of training data can improve the model's performance, but balancing the training and test data size is crucial to avoid overfitting.</a:t>
            </a:r>
          </a:p>
          <a:p>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210612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pic>
        <p:nvPicPr>
          <p:cNvPr id="4" name="Picture 3">
            <a:extLst>
              <a:ext uri="{FF2B5EF4-FFF2-40B4-BE49-F238E27FC236}">
                <a16:creationId xmlns:a16="http://schemas.microsoft.com/office/drawing/2014/main" id="{16C8844C-1A21-4435-85EE-14BE6A5B2920}"/>
              </a:ext>
            </a:extLst>
          </p:cNvPr>
          <p:cNvPicPr>
            <a:picLocks noChangeAspect="1"/>
          </p:cNvPicPr>
          <p:nvPr/>
        </p:nvPicPr>
        <p:blipFill>
          <a:blip r:embed="rId3"/>
          <a:stretch>
            <a:fillRect/>
          </a:stretch>
        </p:blipFill>
        <p:spPr>
          <a:xfrm>
            <a:off x="1288397" y="1166951"/>
            <a:ext cx="3283603" cy="2574271"/>
          </a:xfrm>
          <a:prstGeom prst="rect">
            <a:avLst/>
          </a:prstGeom>
        </p:spPr>
      </p:pic>
      <p:sp>
        <p:nvSpPr>
          <p:cNvPr id="5" name="TextBox 4">
            <a:extLst>
              <a:ext uri="{FF2B5EF4-FFF2-40B4-BE49-F238E27FC236}">
                <a16:creationId xmlns:a16="http://schemas.microsoft.com/office/drawing/2014/main" id="{92855FA0-382A-4E09-96B2-E53291C67DF5}"/>
              </a:ext>
            </a:extLst>
          </p:cNvPr>
          <p:cNvSpPr txBox="1"/>
          <p:nvPr/>
        </p:nvSpPr>
        <p:spPr>
          <a:xfrm>
            <a:off x="4572000" y="1744533"/>
            <a:ext cx="3435723" cy="830997"/>
          </a:xfrm>
          <a:prstGeom prst="rect">
            <a:avLst/>
          </a:prstGeom>
          <a:noFill/>
        </p:spPr>
        <p:txBody>
          <a:bodyPr wrap="square" rtlCol="0">
            <a:spAutoFit/>
          </a:bodyPr>
          <a:lstStyle/>
          <a:p>
            <a:r>
              <a:rPr lang="en-GB" sz="48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36591033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4"/>
          <p:cNvSpPr txBox="1">
            <a:spLocks noGrp="1"/>
          </p:cNvSpPr>
          <p:nvPr>
            <p:ph type="title"/>
          </p:nvPr>
        </p:nvSpPr>
        <p:spPr>
          <a:xfrm>
            <a:off x="-1" y="0"/>
            <a:ext cx="3502959" cy="512466"/>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sz="1800" b="1" dirty="0">
                <a:latin typeface="Times New Roman"/>
                <a:ea typeface="Times New Roman"/>
                <a:cs typeface="Times New Roman"/>
                <a:sym typeface="Times New Roman"/>
              </a:rPr>
              <a:t>What is our presentation about?</a:t>
            </a:r>
            <a:endParaRPr sz="1800" b="1" dirty="0">
              <a:latin typeface="Times New Roman"/>
              <a:ea typeface="Times New Roman"/>
              <a:cs typeface="Times New Roman"/>
              <a:sym typeface="Times New Roman"/>
            </a:endParaRPr>
          </a:p>
        </p:txBody>
      </p:sp>
      <p:sp>
        <p:nvSpPr>
          <p:cNvPr id="69" name="Google Shape;69;p14"/>
          <p:cNvSpPr txBox="1"/>
          <p:nvPr/>
        </p:nvSpPr>
        <p:spPr>
          <a:xfrm>
            <a:off x="1751478" y="971288"/>
            <a:ext cx="7062137" cy="3508623"/>
          </a:xfrm>
          <a:prstGeom prst="rect">
            <a:avLst/>
          </a:prstGeom>
          <a:noFill/>
          <a:ln>
            <a:noFill/>
          </a:ln>
        </p:spPr>
        <p:txBody>
          <a:bodyPr spcFirstLastPara="1" wrap="square" lIns="91425" tIns="91425" rIns="91425" bIns="91425" anchor="t" anchorCtr="0">
            <a:spAutoFit/>
          </a:bodyPr>
          <a:lstStyle/>
          <a:p>
            <a:pPr marL="139700">
              <a:lnSpc>
                <a:spcPct val="150000"/>
              </a:lnSpc>
              <a:buSzPts val="1400"/>
            </a:pPr>
            <a:r>
              <a:rPr lang="en-GB" sz="1600" dirty="0">
                <a:latin typeface="Times New Roman"/>
                <a:ea typeface="Times New Roman"/>
                <a:cs typeface="Times New Roman"/>
                <a:sym typeface="Times New Roman"/>
              </a:rPr>
              <a:t>It is about identifying offensive speech in a well-balanced dataset using machine learning models.</a:t>
            </a:r>
          </a:p>
          <a:p>
            <a:pPr marL="139700">
              <a:lnSpc>
                <a:spcPct val="150000"/>
              </a:lnSpc>
              <a:buSzPts val="1400"/>
            </a:pPr>
            <a:endParaRPr lang="en-GB" sz="1600" dirty="0">
              <a:latin typeface="Times New Roman"/>
              <a:ea typeface="Times New Roman"/>
              <a:cs typeface="Times New Roman"/>
              <a:sym typeface="Times New Roman"/>
            </a:endParaRPr>
          </a:p>
          <a:p>
            <a:pPr marL="139700">
              <a:lnSpc>
                <a:spcPct val="150000"/>
              </a:lnSpc>
              <a:buSzPts val="1400"/>
            </a:pPr>
            <a:r>
              <a:rPr lang="en-GB" sz="1600" dirty="0">
                <a:latin typeface="Times New Roman"/>
                <a:ea typeface="Times New Roman"/>
                <a:cs typeface="Times New Roman"/>
                <a:sym typeface="Times New Roman"/>
              </a:rPr>
              <a:t>It is also about comparing the performance of the Random Forest Classifier and the Decision Tree Classifier in classifying speech as informative or non-informative.</a:t>
            </a:r>
          </a:p>
          <a:p>
            <a:pPr marL="139700">
              <a:lnSpc>
                <a:spcPct val="150000"/>
              </a:lnSpc>
              <a:buSzPts val="1400"/>
            </a:pPr>
            <a:endParaRPr lang="en-GB" sz="1600" dirty="0">
              <a:latin typeface="Times New Roman"/>
              <a:ea typeface="Times New Roman"/>
              <a:cs typeface="Times New Roman"/>
              <a:sym typeface="Times New Roman"/>
            </a:endParaRPr>
          </a:p>
          <a:p>
            <a:pPr marL="139700">
              <a:lnSpc>
                <a:spcPct val="150000"/>
              </a:lnSpc>
              <a:buSzPts val="1400"/>
            </a:pPr>
            <a:r>
              <a:rPr lang="en-GB" sz="1600" dirty="0">
                <a:latin typeface="Times New Roman"/>
                <a:ea typeface="Times New Roman"/>
                <a:cs typeface="Times New Roman"/>
                <a:sym typeface="Times New Roman"/>
              </a:rPr>
              <a:t>Lastly, it is about the insights gained from the analysis and their implications for developing effective moderation policies for online platforms.</a:t>
            </a:r>
          </a:p>
        </p:txBody>
      </p:sp>
      <p:pic>
        <p:nvPicPr>
          <p:cNvPr id="2" name="Picture 1">
            <a:extLst>
              <a:ext uri="{FF2B5EF4-FFF2-40B4-BE49-F238E27FC236}">
                <a16:creationId xmlns:a16="http://schemas.microsoft.com/office/drawing/2014/main" id="{DA272043-F12B-4722-B7BF-E48CD121C88F}"/>
              </a:ext>
            </a:extLst>
          </p:cNvPr>
          <p:cNvPicPr>
            <a:picLocks noChangeAspect="1"/>
          </p:cNvPicPr>
          <p:nvPr/>
        </p:nvPicPr>
        <p:blipFill>
          <a:blip r:embed="rId3"/>
          <a:stretch>
            <a:fillRect/>
          </a:stretch>
        </p:blipFill>
        <p:spPr>
          <a:xfrm>
            <a:off x="921542" y="1016085"/>
            <a:ext cx="977434" cy="977434"/>
          </a:xfrm>
          <a:prstGeom prst="rect">
            <a:avLst/>
          </a:prstGeom>
        </p:spPr>
      </p:pic>
      <p:pic>
        <p:nvPicPr>
          <p:cNvPr id="3" name="Picture 2">
            <a:extLst>
              <a:ext uri="{FF2B5EF4-FFF2-40B4-BE49-F238E27FC236}">
                <a16:creationId xmlns:a16="http://schemas.microsoft.com/office/drawing/2014/main" id="{C2891C31-39E6-4EB1-9F72-D5F1A290D64D}"/>
              </a:ext>
            </a:extLst>
          </p:cNvPr>
          <p:cNvPicPr>
            <a:picLocks noChangeAspect="1"/>
          </p:cNvPicPr>
          <p:nvPr/>
        </p:nvPicPr>
        <p:blipFill>
          <a:blip r:embed="rId4"/>
          <a:stretch>
            <a:fillRect/>
          </a:stretch>
        </p:blipFill>
        <p:spPr>
          <a:xfrm>
            <a:off x="921542" y="2393048"/>
            <a:ext cx="977434" cy="977434"/>
          </a:xfrm>
          <a:prstGeom prst="rect">
            <a:avLst/>
          </a:prstGeom>
        </p:spPr>
      </p:pic>
      <p:pic>
        <p:nvPicPr>
          <p:cNvPr id="4" name="Picture 3">
            <a:extLst>
              <a:ext uri="{FF2B5EF4-FFF2-40B4-BE49-F238E27FC236}">
                <a16:creationId xmlns:a16="http://schemas.microsoft.com/office/drawing/2014/main" id="{AF2CADC6-45F2-489F-BE32-31648A6E61F6}"/>
              </a:ext>
            </a:extLst>
          </p:cNvPr>
          <p:cNvPicPr>
            <a:picLocks noChangeAspect="1"/>
          </p:cNvPicPr>
          <p:nvPr/>
        </p:nvPicPr>
        <p:blipFill>
          <a:blip r:embed="rId5"/>
          <a:stretch>
            <a:fillRect/>
          </a:stretch>
        </p:blipFill>
        <p:spPr>
          <a:xfrm>
            <a:off x="699666" y="3561335"/>
            <a:ext cx="1199310" cy="1303525"/>
          </a:xfrm>
          <a:prstGeom prst="rect">
            <a:avLst/>
          </a:prstGeom>
        </p:spPr>
      </p:pic>
    </p:spTree>
    <p:extLst>
      <p:ext uri="{BB962C8B-B14F-4D97-AF65-F5344CB8AC3E}">
        <p14:creationId xmlns:p14="http://schemas.microsoft.com/office/powerpoint/2010/main" val="33030943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4"/>
          <p:cNvSpPr txBox="1">
            <a:spLocks noGrp="1"/>
          </p:cNvSpPr>
          <p:nvPr>
            <p:ph type="title"/>
          </p:nvPr>
        </p:nvSpPr>
        <p:spPr>
          <a:xfrm>
            <a:off x="1" y="1"/>
            <a:ext cx="2790264" cy="376518"/>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 sz="1800" b="1" dirty="0">
                <a:latin typeface="Times New Roman"/>
                <a:ea typeface="Times New Roman"/>
                <a:cs typeface="Times New Roman"/>
                <a:sym typeface="Times New Roman"/>
              </a:rPr>
              <a:t>How did we clean the data?</a:t>
            </a:r>
            <a:endParaRPr sz="1800" b="1" dirty="0">
              <a:latin typeface="Times New Roman"/>
              <a:ea typeface="Times New Roman"/>
              <a:cs typeface="Times New Roman"/>
              <a:sym typeface="Times New Roman"/>
            </a:endParaRPr>
          </a:p>
        </p:txBody>
      </p:sp>
      <p:sp>
        <p:nvSpPr>
          <p:cNvPr id="69" name="Google Shape;69;p14"/>
          <p:cNvSpPr txBox="1"/>
          <p:nvPr/>
        </p:nvSpPr>
        <p:spPr>
          <a:xfrm>
            <a:off x="1916935" y="1711138"/>
            <a:ext cx="6507689" cy="2400627"/>
          </a:xfrm>
          <a:prstGeom prst="rect">
            <a:avLst/>
          </a:prstGeom>
          <a:noFill/>
          <a:ln>
            <a:noFill/>
          </a:ln>
        </p:spPr>
        <p:txBody>
          <a:bodyPr spcFirstLastPara="1" wrap="square" lIns="91425" tIns="91425" rIns="91425" bIns="91425" anchor="t" anchorCtr="0">
            <a:spAutoFit/>
          </a:bodyPr>
          <a:lstStyle/>
          <a:p>
            <a:pPr marL="425450" indent="-285750">
              <a:lnSpc>
                <a:spcPct val="150000"/>
              </a:lnSpc>
              <a:buSzPts val="1400"/>
              <a:buFont typeface="Wingdings" panose="05000000000000000000" pitchFamily="2" charset="2"/>
              <a:buChar char="ü"/>
            </a:pPr>
            <a:r>
              <a:rPr lang="en-GB" sz="1600" dirty="0">
                <a:latin typeface="Times New Roman"/>
                <a:ea typeface="Times New Roman"/>
                <a:cs typeface="Times New Roman"/>
                <a:sym typeface="Times New Roman"/>
              </a:rPr>
              <a:t>The text in the dataset was converted to lowercase to ensure consistency.</a:t>
            </a:r>
          </a:p>
          <a:p>
            <a:pPr marL="425450" indent="-285750">
              <a:lnSpc>
                <a:spcPct val="150000"/>
              </a:lnSpc>
              <a:buSzPts val="1400"/>
              <a:buFont typeface="Wingdings" panose="05000000000000000000" pitchFamily="2" charset="2"/>
              <a:buChar char="ü"/>
            </a:pPr>
            <a:r>
              <a:rPr lang="en-GB" sz="1600" dirty="0">
                <a:latin typeface="Times New Roman"/>
                <a:ea typeface="Times New Roman"/>
                <a:cs typeface="Times New Roman"/>
                <a:sym typeface="Times New Roman"/>
              </a:rPr>
              <a:t>Non-alphanumeric characters and URLs were removed from the tweet column as they are not useful for analysis.</a:t>
            </a:r>
          </a:p>
          <a:p>
            <a:pPr marL="425450" indent="-285750">
              <a:lnSpc>
                <a:spcPct val="150000"/>
              </a:lnSpc>
              <a:buSzPts val="1400"/>
              <a:buFont typeface="Wingdings" panose="05000000000000000000" pitchFamily="2" charset="2"/>
              <a:buChar char="ü"/>
            </a:pPr>
            <a:r>
              <a:rPr lang="en-GB" sz="1600" dirty="0" err="1">
                <a:latin typeface="Times New Roman"/>
                <a:ea typeface="Times New Roman"/>
                <a:cs typeface="Times New Roman"/>
                <a:sym typeface="Times New Roman"/>
              </a:rPr>
              <a:t>Stopwords</a:t>
            </a:r>
            <a:r>
              <a:rPr lang="en-GB" sz="1600" dirty="0">
                <a:latin typeface="Times New Roman"/>
                <a:ea typeface="Times New Roman"/>
                <a:cs typeface="Times New Roman"/>
                <a:sym typeface="Times New Roman"/>
              </a:rPr>
              <a:t> were removed, lemmatization and stemming were applied to the text to reduce it to its root form, and the cleaned text was returned.</a:t>
            </a:r>
            <a:endParaRPr lang="en" sz="1600" dirty="0">
              <a:latin typeface="Times New Roman"/>
              <a:ea typeface="Times New Roman"/>
              <a:cs typeface="Times New Roman"/>
              <a:sym typeface="Times New Roman"/>
            </a:endParaRPr>
          </a:p>
        </p:txBody>
      </p:sp>
      <p:pic>
        <p:nvPicPr>
          <p:cNvPr id="2" name="Picture 1">
            <a:extLst>
              <a:ext uri="{FF2B5EF4-FFF2-40B4-BE49-F238E27FC236}">
                <a16:creationId xmlns:a16="http://schemas.microsoft.com/office/drawing/2014/main" id="{733E8950-AAD1-4863-A233-389C05EE9601}"/>
              </a:ext>
            </a:extLst>
          </p:cNvPr>
          <p:cNvPicPr>
            <a:picLocks noChangeAspect="1"/>
          </p:cNvPicPr>
          <p:nvPr/>
        </p:nvPicPr>
        <p:blipFill>
          <a:blip r:embed="rId3"/>
          <a:stretch>
            <a:fillRect/>
          </a:stretch>
        </p:blipFill>
        <p:spPr>
          <a:xfrm>
            <a:off x="62753" y="758638"/>
            <a:ext cx="1905000" cy="1905000"/>
          </a:xfrm>
          <a:prstGeom prst="rect">
            <a:avLst/>
          </a:prstGeom>
        </p:spPr>
      </p:pic>
    </p:spTree>
    <p:extLst>
      <p:ext uri="{BB962C8B-B14F-4D97-AF65-F5344CB8AC3E}">
        <p14:creationId xmlns:p14="http://schemas.microsoft.com/office/powerpoint/2010/main" val="184056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4"/>
          <p:cNvSpPr txBox="1">
            <a:spLocks noGrp="1"/>
          </p:cNvSpPr>
          <p:nvPr>
            <p:ph type="title"/>
          </p:nvPr>
        </p:nvSpPr>
        <p:spPr>
          <a:xfrm>
            <a:off x="83980" y="104167"/>
            <a:ext cx="5506571" cy="512466"/>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GB" sz="1800" b="1" dirty="0">
                <a:latin typeface="Times New Roman"/>
                <a:ea typeface="Times New Roman"/>
                <a:cs typeface="Times New Roman"/>
                <a:sym typeface="Times New Roman"/>
              </a:rPr>
              <a:t>A </a:t>
            </a:r>
            <a:r>
              <a:rPr lang="en-GB" sz="1800" b="1" dirty="0" err="1">
                <a:latin typeface="Times New Roman"/>
                <a:ea typeface="Times New Roman"/>
                <a:cs typeface="Times New Roman"/>
                <a:sym typeface="Times New Roman"/>
              </a:rPr>
              <a:t>WordCloud</a:t>
            </a:r>
            <a:r>
              <a:rPr lang="en-GB" sz="1800" b="1" dirty="0">
                <a:latin typeface="Times New Roman"/>
                <a:ea typeface="Times New Roman"/>
                <a:cs typeface="Times New Roman"/>
                <a:sym typeface="Times New Roman"/>
              </a:rPr>
              <a:t> to visualize the most common words in the 'clean tweet' column of the train dataset</a:t>
            </a:r>
            <a:endParaRPr sz="1800" b="1" dirty="0">
              <a:latin typeface="Times New Roman"/>
              <a:ea typeface="Times New Roman"/>
              <a:cs typeface="Times New Roman"/>
              <a:sym typeface="Times New Roman"/>
            </a:endParaRPr>
          </a:p>
        </p:txBody>
      </p:sp>
      <p:sp>
        <p:nvSpPr>
          <p:cNvPr id="69" name="Google Shape;69;p14"/>
          <p:cNvSpPr txBox="1"/>
          <p:nvPr/>
        </p:nvSpPr>
        <p:spPr>
          <a:xfrm>
            <a:off x="5312951" y="724618"/>
            <a:ext cx="3469342" cy="3785621"/>
          </a:xfrm>
          <a:prstGeom prst="rect">
            <a:avLst/>
          </a:prstGeom>
          <a:noFill/>
          <a:ln>
            <a:noFill/>
          </a:ln>
        </p:spPr>
        <p:txBody>
          <a:bodyPr spcFirstLastPara="1" wrap="square" lIns="91425" tIns="91425" rIns="91425" bIns="91425" anchor="t" anchorCtr="0">
            <a:spAutoFit/>
          </a:bodyPr>
          <a:lstStyle/>
          <a:p>
            <a:pPr marL="311150" indent="-171450">
              <a:lnSpc>
                <a:spcPct val="150000"/>
              </a:lnSpc>
              <a:buSzPts val="1400"/>
              <a:buFont typeface="Arial" panose="020B0604020202020204" pitchFamily="34" charset="0"/>
              <a:buChar char="•"/>
            </a:pPr>
            <a:r>
              <a:rPr lang="en-GB" sz="1200" dirty="0">
                <a:latin typeface="Times New Roman"/>
                <a:ea typeface="Times New Roman"/>
                <a:cs typeface="Times New Roman"/>
                <a:sym typeface="Times New Roman"/>
              </a:rPr>
              <a:t>"</a:t>
            </a:r>
            <a:r>
              <a:rPr lang="en-GB" sz="1200" dirty="0" err="1">
                <a:latin typeface="Times New Roman"/>
                <a:ea typeface="Times New Roman"/>
                <a:cs typeface="Times New Roman"/>
                <a:sym typeface="Times New Roman"/>
              </a:rPr>
              <a:t>url</a:t>
            </a:r>
            <a:r>
              <a:rPr lang="en-GB" sz="1200" dirty="0">
                <a:latin typeface="Times New Roman"/>
                <a:ea typeface="Times New Roman"/>
                <a:cs typeface="Times New Roman"/>
                <a:sym typeface="Times New Roman"/>
              </a:rPr>
              <a:t>", "liber", "gun", "control", "</a:t>
            </a:r>
            <a:r>
              <a:rPr lang="en-GB" sz="1200" dirty="0" err="1">
                <a:latin typeface="Times New Roman"/>
                <a:ea typeface="Times New Roman"/>
                <a:cs typeface="Times New Roman"/>
                <a:sym typeface="Times New Roman"/>
              </a:rPr>
              <a:t>conserv</a:t>
            </a:r>
            <a:r>
              <a:rPr lang="en-GB" sz="1200" dirty="0">
                <a:latin typeface="Times New Roman"/>
                <a:ea typeface="Times New Roman"/>
                <a:cs typeface="Times New Roman"/>
                <a:sym typeface="Times New Roman"/>
              </a:rPr>
              <a:t>", and "think" are the most common words in the train dataset's </a:t>
            </a:r>
            <a:r>
              <a:rPr lang="en-GB" sz="1200" dirty="0" err="1">
                <a:latin typeface="Times New Roman"/>
                <a:ea typeface="Times New Roman"/>
                <a:cs typeface="Times New Roman"/>
                <a:sym typeface="Times New Roman"/>
              </a:rPr>
              <a:t>clean_tweet</a:t>
            </a:r>
            <a:r>
              <a:rPr lang="en-GB" sz="1200" dirty="0">
                <a:latin typeface="Times New Roman"/>
                <a:ea typeface="Times New Roman"/>
                <a:cs typeface="Times New Roman"/>
                <a:sym typeface="Times New Roman"/>
              </a:rPr>
              <a:t> column.</a:t>
            </a:r>
          </a:p>
          <a:p>
            <a:pPr marL="311150" indent="-171450">
              <a:lnSpc>
                <a:spcPct val="150000"/>
              </a:lnSpc>
              <a:buSzPts val="1400"/>
              <a:buFont typeface="Arial" panose="020B0604020202020204" pitchFamily="34" charset="0"/>
              <a:buChar char="•"/>
            </a:pPr>
            <a:r>
              <a:rPr lang="en-GB" sz="1200" dirty="0">
                <a:latin typeface="Times New Roman"/>
                <a:ea typeface="Times New Roman"/>
                <a:cs typeface="Times New Roman"/>
                <a:sym typeface="Times New Roman"/>
              </a:rPr>
              <a:t>These words suggest that the tweets are likely related to political or social issues, specifically around gun control.</a:t>
            </a:r>
          </a:p>
          <a:p>
            <a:pPr marL="311150" indent="-171450">
              <a:lnSpc>
                <a:spcPct val="150000"/>
              </a:lnSpc>
              <a:buSzPts val="1400"/>
              <a:buFont typeface="Arial" panose="020B0604020202020204" pitchFamily="34" charset="0"/>
              <a:buChar char="•"/>
            </a:pPr>
            <a:r>
              <a:rPr lang="en-GB" sz="1200" dirty="0">
                <a:latin typeface="Times New Roman"/>
                <a:ea typeface="Times New Roman"/>
                <a:cs typeface="Times New Roman"/>
                <a:sym typeface="Times New Roman"/>
              </a:rPr>
              <a:t> The words "liber", "control", and "</a:t>
            </a:r>
            <a:r>
              <a:rPr lang="en-GB" sz="1200" dirty="0" err="1">
                <a:latin typeface="Times New Roman"/>
                <a:ea typeface="Times New Roman"/>
                <a:cs typeface="Times New Roman"/>
                <a:sym typeface="Times New Roman"/>
              </a:rPr>
              <a:t>conserv</a:t>
            </a:r>
            <a:r>
              <a:rPr lang="en-GB" sz="1200" dirty="0">
                <a:latin typeface="Times New Roman"/>
                <a:ea typeface="Times New Roman"/>
                <a:cs typeface="Times New Roman"/>
                <a:sym typeface="Times New Roman"/>
              </a:rPr>
              <a:t>" imply a political leaning, possibly towards liberal or conservative viewpoints.</a:t>
            </a:r>
          </a:p>
          <a:p>
            <a:pPr marL="311150" indent="-171450">
              <a:lnSpc>
                <a:spcPct val="150000"/>
              </a:lnSpc>
              <a:buSzPts val="1400"/>
              <a:buFont typeface="Arial" panose="020B0604020202020204" pitchFamily="34" charset="0"/>
              <a:buChar char="•"/>
            </a:pPr>
            <a:r>
              <a:rPr lang="en-GB" sz="1200" dirty="0">
                <a:latin typeface="Times New Roman"/>
                <a:ea typeface="Times New Roman"/>
                <a:cs typeface="Times New Roman"/>
                <a:sym typeface="Times New Roman"/>
              </a:rPr>
              <a:t>The presence of these words suggests that the dataset contains tweets related to controversial and polarizing topics, which may contribute to the occurrence of offensive speech.</a:t>
            </a:r>
          </a:p>
        </p:txBody>
      </p:sp>
      <p:pic>
        <p:nvPicPr>
          <p:cNvPr id="3" name="Picture 2">
            <a:extLst>
              <a:ext uri="{FF2B5EF4-FFF2-40B4-BE49-F238E27FC236}">
                <a16:creationId xmlns:a16="http://schemas.microsoft.com/office/drawing/2014/main" id="{A8EA61D1-D789-C695-4E24-9FC4B0DE34C4}"/>
              </a:ext>
            </a:extLst>
          </p:cNvPr>
          <p:cNvPicPr>
            <a:picLocks noChangeAspect="1"/>
          </p:cNvPicPr>
          <p:nvPr/>
        </p:nvPicPr>
        <p:blipFill>
          <a:blip r:embed="rId3"/>
          <a:stretch>
            <a:fillRect/>
          </a:stretch>
        </p:blipFill>
        <p:spPr>
          <a:xfrm>
            <a:off x="156865" y="793630"/>
            <a:ext cx="5190592" cy="3681504"/>
          </a:xfrm>
          <a:prstGeom prst="rect">
            <a:avLst/>
          </a:prstGeom>
        </p:spPr>
      </p:pic>
    </p:spTree>
    <p:extLst>
      <p:ext uri="{BB962C8B-B14F-4D97-AF65-F5344CB8AC3E}">
        <p14:creationId xmlns:p14="http://schemas.microsoft.com/office/powerpoint/2010/main" val="13605811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4"/>
          <p:cNvSpPr txBox="1">
            <a:spLocks noGrp="1"/>
          </p:cNvSpPr>
          <p:nvPr>
            <p:ph type="title"/>
          </p:nvPr>
        </p:nvSpPr>
        <p:spPr>
          <a:xfrm>
            <a:off x="-1" y="0"/>
            <a:ext cx="6176514" cy="512466"/>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GB" sz="1800" b="1" dirty="0">
                <a:latin typeface="Times New Roman"/>
                <a:ea typeface="Times New Roman"/>
                <a:cs typeface="Times New Roman"/>
                <a:sym typeface="Times New Roman"/>
              </a:rPr>
              <a:t>Highlights of the identification offensive and not offensive tweets.</a:t>
            </a:r>
            <a:endParaRPr sz="1800" b="1" dirty="0">
              <a:latin typeface="Times New Roman"/>
              <a:ea typeface="Times New Roman"/>
              <a:cs typeface="Times New Roman"/>
              <a:sym typeface="Times New Roman"/>
            </a:endParaRPr>
          </a:p>
        </p:txBody>
      </p:sp>
      <p:sp>
        <p:nvSpPr>
          <p:cNvPr id="69" name="Google Shape;69;p14"/>
          <p:cNvSpPr txBox="1"/>
          <p:nvPr/>
        </p:nvSpPr>
        <p:spPr>
          <a:xfrm>
            <a:off x="5372861" y="1232937"/>
            <a:ext cx="3615864" cy="2677626"/>
          </a:xfrm>
          <a:prstGeom prst="rect">
            <a:avLst/>
          </a:prstGeom>
          <a:noFill/>
          <a:ln>
            <a:noFill/>
          </a:ln>
        </p:spPr>
        <p:txBody>
          <a:bodyPr spcFirstLastPara="1" wrap="square" lIns="91425" tIns="91425" rIns="91425" bIns="91425" anchor="t" anchorCtr="0">
            <a:spAutoFit/>
          </a:bodyPr>
          <a:lstStyle/>
          <a:p>
            <a:pPr marL="311150" indent="-171450">
              <a:lnSpc>
                <a:spcPct val="150000"/>
              </a:lnSpc>
              <a:buSzPts val="1400"/>
              <a:buFont typeface="Arial" panose="020B0604020202020204" pitchFamily="34" charset="0"/>
              <a:buChar char="•"/>
            </a:pPr>
            <a:r>
              <a:rPr lang="en-GB" sz="1200" dirty="0">
                <a:latin typeface="Times New Roman"/>
                <a:ea typeface="Times New Roman"/>
                <a:cs typeface="Times New Roman"/>
                <a:sym typeface="Times New Roman"/>
              </a:rPr>
              <a:t>The training dataset has a larger sample size compared to the test and validation datasets.</a:t>
            </a:r>
          </a:p>
          <a:p>
            <a:pPr marL="311150" indent="-171450">
              <a:lnSpc>
                <a:spcPct val="150000"/>
              </a:lnSpc>
              <a:buSzPts val="1400"/>
              <a:buFont typeface="Arial" panose="020B0604020202020204" pitchFamily="34" charset="0"/>
              <a:buChar char="•"/>
            </a:pPr>
            <a:r>
              <a:rPr lang="en-GB" sz="1200" dirty="0">
                <a:latin typeface="Times New Roman"/>
                <a:ea typeface="Times New Roman"/>
                <a:cs typeface="Times New Roman"/>
                <a:sym typeface="Times New Roman"/>
              </a:rPr>
              <a:t> The difference in the number of offensive tweets could be due to sampling or the rarity of offensive tweets.</a:t>
            </a:r>
          </a:p>
          <a:p>
            <a:pPr marL="311150" indent="-171450">
              <a:lnSpc>
                <a:spcPct val="150000"/>
              </a:lnSpc>
              <a:buSzPts val="1400"/>
              <a:buFont typeface="Arial" panose="020B0604020202020204" pitchFamily="34" charset="0"/>
              <a:buChar char="•"/>
            </a:pPr>
            <a:r>
              <a:rPr lang="en-GB" sz="1200" dirty="0">
                <a:latin typeface="Times New Roman"/>
                <a:ea typeface="Times New Roman"/>
                <a:cs typeface="Times New Roman"/>
                <a:sym typeface="Times New Roman"/>
              </a:rPr>
              <a:t>This suggests a larger proportion of non-offensive tweets on social media and highlights the difficulty in identifying offensive tweets for content moderation policies.</a:t>
            </a:r>
          </a:p>
        </p:txBody>
      </p:sp>
      <p:pic>
        <p:nvPicPr>
          <p:cNvPr id="3" name="Picture 2">
            <a:extLst>
              <a:ext uri="{FF2B5EF4-FFF2-40B4-BE49-F238E27FC236}">
                <a16:creationId xmlns:a16="http://schemas.microsoft.com/office/drawing/2014/main" id="{BD2822E5-6DD9-0684-41E8-48B8289B31D4}"/>
              </a:ext>
            </a:extLst>
          </p:cNvPr>
          <p:cNvPicPr>
            <a:picLocks noChangeAspect="1"/>
          </p:cNvPicPr>
          <p:nvPr/>
        </p:nvPicPr>
        <p:blipFill>
          <a:blip r:embed="rId3"/>
          <a:stretch>
            <a:fillRect/>
          </a:stretch>
        </p:blipFill>
        <p:spPr>
          <a:xfrm>
            <a:off x="155275" y="845292"/>
            <a:ext cx="5270613" cy="3452915"/>
          </a:xfrm>
          <a:prstGeom prst="rect">
            <a:avLst/>
          </a:prstGeom>
        </p:spPr>
      </p:pic>
    </p:spTree>
    <p:extLst>
      <p:ext uri="{BB962C8B-B14F-4D97-AF65-F5344CB8AC3E}">
        <p14:creationId xmlns:p14="http://schemas.microsoft.com/office/powerpoint/2010/main" val="15084542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4" name="Google Shape;68;p14">
            <a:extLst>
              <a:ext uri="{FF2B5EF4-FFF2-40B4-BE49-F238E27FC236}">
                <a16:creationId xmlns:a16="http://schemas.microsoft.com/office/drawing/2014/main" id="{3AD86CFD-E865-4503-AB41-56425C65C263}"/>
              </a:ext>
            </a:extLst>
          </p:cNvPr>
          <p:cNvSpPr txBox="1">
            <a:spLocks/>
          </p:cNvSpPr>
          <p:nvPr/>
        </p:nvSpPr>
        <p:spPr>
          <a:xfrm>
            <a:off x="0" y="1"/>
            <a:ext cx="5255046" cy="462708"/>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Oswald"/>
              <a:buNone/>
              <a:defRPr sz="3000" b="0" i="0" u="none" strike="noStrike" cap="none">
                <a:solidFill>
                  <a:schemeClr val="dk2"/>
                </a:solidFill>
                <a:latin typeface="Oswald"/>
                <a:ea typeface="Oswald"/>
                <a:cs typeface="Oswald"/>
                <a:sym typeface="Oswald"/>
              </a:defRPr>
            </a:lvl1pPr>
            <a:lvl2pPr marR="0" lvl="1" algn="l" rtl="0">
              <a:lnSpc>
                <a:spcPct val="100000"/>
              </a:lnSpc>
              <a:spcBef>
                <a:spcPts val="0"/>
              </a:spcBef>
              <a:spcAft>
                <a:spcPts val="0"/>
              </a:spcAft>
              <a:buClr>
                <a:schemeClr val="dk2"/>
              </a:buClr>
              <a:buSzPts val="3000"/>
              <a:buFont typeface="Oswald"/>
              <a:buNone/>
              <a:defRPr sz="3000" b="0" i="0" u="none" strike="noStrike" cap="none">
                <a:solidFill>
                  <a:schemeClr val="dk2"/>
                </a:solidFill>
                <a:latin typeface="Oswald"/>
                <a:ea typeface="Oswald"/>
                <a:cs typeface="Oswald"/>
                <a:sym typeface="Oswald"/>
              </a:defRPr>
            </a:lvl2pPr>
            <a:lvl3pPr marR="0" lvl="2" algn="l" rtl="0">
              <a:lnSpc>
                <a:spcPct val="100000"/>
              </a:lnSpc>
              <a:spcBef>
                <a:spcPts val="0"/>
              </a:spcBef>
              <a:spcAft>
                <a:spcPts val="0"/>
              </a:spcAft>
              <a:buClr>
                <a:schemeClr val="dk2"/>
              </a:buClr>
              <a:buSzPts val="3000"/>
              <a:buFont typeface="Oswald"/>
              <a:buNone/>
              <a:defRPr sz="3000" b="0" i="0" u="none" strike="noStrike" cap="none">
                <a:solidFill>
                  <a:schemeClr val="dk2"/>
                </a:solidFill>
                <a:latin typeface="Oswald"/>
                <a:ea typeface="Oswald"/>
                <a:cs typeface="Oswald"/>
                <a:sym typeface="Oswald"/>
              </a:defRPr>
            </a:lvl3pPr>
            <a:lvl4pPr marR="0" lvl="3" algn="l" rtl="0">
              <a:lnSpc>
                <a:spcPct val="100000"/>
              </a:lnSpc>
              <a:spcBef>
                <a:spcPts val="0"/>
              </a:spcBef>
              <a:spcAft>
                <a:spcPts val="0"/>
              </a:spcAft>
              <a:buClr>
                <a:schemeClr val="dk2"/>
              </a:buClr>
              <a:buSzPts val="3000"/>
              <a:buFont typeface="Oswald"/>
              <a:buNone/>
              <a:defRPr sz="3000" b="0" i="0" u="none" strike="noStrike" cap="none">
                <a:solidFill>
                  <a:schemeClr val="dk2"/>
                </a:solidFill>
                <a:latin typeface="Oswald"/>
                <a:ea typeface="Oswald"/>
                <a:cs typeface="Oswald"/>
                <a:sym typeface="Oswald"/>
              </a:defRPr>
            </a:lvl4pPr>
            <a:lvl5pPr marR="0" lvl="4" algn="l" rtl="0">
              <a:lnSpc>
                <a:spcPct val="100000"/>
              </a:lnSpc>
              <a:spcBef>
                <a:spcPts val="0"/>
              </a:spcBef>
              <a:spcAft>
                <a:spcPts val="0"/>
              </a:spcAft>
              <a:buClr>
                <a:schemeClr val="dk2"/>
              </a:buClr>
              <a:buSzPts val="3000"/>
              <a:buFont typeface="Oswald"/>
              <a:buNone/>
              <a:defRPr sz="3000" b="0" i="0" u="none" strike="noStrike" cap="none">
                <a:solidFill>
                  <a:schemeClr val="dk2"/>
                </a:solidFill>
                <a:latin typeface="Oswald"/>
                <a:ea typeface="Oswald"/>
                <a:cs typeface="Oswald"/>
                <a:sym typeface="Oswald"/>
              </a:defRPr>
            </a:lvl5pPr>
            <a:lvl6pPr marR="0" lvl="5" algn="l" rtl="0">
              <a:lnSpc>
                <a:spcPct val="100000"/>
              </a:lnSpc>
              <a:spcBef>
                <a:spcPts val="0"/>
              </a:spcBef>
              <a:spcAft>
                <a:spcPts val="0"/>
              </a:spcAft>
              <a:buClr>
                <a:schemeClr val="dk2"/>
              </a:buClr>
              <a:buSzPts val="3000"/>
              <a:buFont typeface="Oswald"/>
              <a:buNone/>
              <a:defRPr sz="3000" b="0" i="0" u="none" strike="noStrike" cap="none">
                <a:solidFill>
                  <a:schemeClr val="dk2"/>
                </a:solidFill>
                <a:latin typeface="Oswald"/>
                <a:ea typeface="Oswald"/>
                <a:cs typeface="Oswald"/>
                <a:sym typeface="Oswald"/>
              </a:defRPr>
            </a:lvl6pPr>
            <a:lvl7pPr marR="0" lvl="6" algn="l" rtl="0">
              <a:lnSpc>
                <a:spcPct val="100000"/>
              </a:lnSpc>
              <a:spcBef>
                <a:spcPts val="0"/>
              </a:spcBef>
              <a:spcAft>
                <a:spcPts val="0"/>
              </a:spcAft>
              <a:buClr>
                <a:schemeClr val="dk2"/>
              </a:buClr>
              <a:buSzPts val="3000"/>
              <a:buFont typeface="Oswald"/>
              <a:buNone/>
              <a:defRPr sz="3000" b="0" i="0" u="none" strike="noStrike" cap="none">
                <a:solidFill>
                  <a:schemeClr val="dk2"/>
                </a:solidFill>
                <a:latin typeface="Oswald"/>
                <a:ea typeface="Oswald"/>
                <a:cs typeface="Oswald"/>
                <a:sym typeface="Oswald"/>
              </a:defRPr>
            </a:lvl7pPr>
            <a:lvl8pPr marR="0" lvl="7" algn="l" rtl="0">
              <a:lnSpc>
                <a:spcPct val="100000"/>
              </a:lnSpc>
              <a:spcBef>
                <a:spcPts val="0"/>
              </a:spcBef>
              <a:spcAft>
                <a:spcPts val="0"/>
              </a:spcAft>
              <a:buClr>
                <a:schemeClr val="dk2"/>
              </a:buClr>
              <a:buSzPts val="3000"/>
              <a:buFont typeface="Oswald"/>
              <a:buNone/>
              <a:defRPr sz="3000" b="0" i="0" u="none" strike="noStrike" cap="none">
                <a:solidFill>
                  <a:schemeClr val="dk2"/>
                </a:solidFill>
                <a:latin typeface="Oswald"/>
                <a:ea typeface="Oswald"/>
                <a:cs typeface="Oswald"/>
                <a:sym typeface="Oswald"/>
              </a:defRPr>
            </a:lvl8pPr>
            <a:lvl9pPr marR="0" lvl="8" algn="l" rtl="0">
              <a:lnSpc>
                <a:spcPct val="100000"/>
              </a:lnSpc>
              <a:spcBef>
                <a:spcPts val="0"/>
              </a:spcBef>
              <a:spcAft>
                <a:spcPts val="0"/>
              </a:spcAft>
              <a:buClr>
                <a:schemeClr val="dk2"/>
              </a:buClr>
              <a:buSzPts val="3000"/>
              <a:buFont typeface="Oswald"/>
              <a:buNone/>
              <a:defRPr sz="3000" b="0" i="0" u="none" strike="noStrike" cap="none">
                <a:solidFill>
                  <a:schemeClr val="dk2"/>
                </a:solidFill>
                <a:latin typeface="Oswald"/>
                <a:ea typeface="Oswald"/>
                <a:cs typeface="Oswald"/>
                <a:sym typeface="Oswald"/>
              </a:defRPr>
            </a:lvl9pPr>
          </a:lstStyle>
          <a:p>
            <a:r>
              <a:rPr lang="en-GB" sz="1800" b="1" dirty="0">
                <a:latin typeface="Times New Roman"/>
                <a:ea typeface="Times New Roman"/>
                <a:cs typeface="Times New Roman"/>
                <a:sym typeface="Times New Roman"/>
              </a:rPr>
              <a:t>Median distribution by tweets across the datasets</a:t>
            </a:r>
          </a:p>
        </p:txBody>
      </p:sp>
      <p:pic>
        <p:nvPicPr>
          <p:cNvPr id="3" name="Picture 2">
            <a:extLst>
              <a:ext uri="{FF2B5EF4-FFF2-40B4-BE49-F238E27FC236}">
                <a16:creationId xmlns:a16="http://schemas.microsoft.com/office/drawing/2014/main" id="{EB33CE2C-80B0-C350-E2F1-D7A57EE5ED07}"/>
              </a:ext>
            </a:extLst>
          </p:cNvPr>
          <p:cNvPicPr>
            <a:picLocks noChangeAspect="1"/>
          </p:cNvPicPr>
          <p:nvPr/>
        </p:nvPicPr>
        <p:blipFill>
          <a:blip r:embed="rId3"/>
          <a:stretch>
            <a:fillRect/>
          </a:stretch>
        </p:blipFill>
        <p:spPr>
          <a:xfrm>
            <a:off x="0" y="629509"/>
            <a:ext cx="5221234" cy="4160528"/>
          </a:xfrm>
          <a:prstGeom prst="rect">
            <a:avLst/>
          </a:prstGeom>
        </p:spPr>
      </p:pic>
      <p:sp>
        <p:nvSpPr>
          <p:cNvPr id="6" name="TextBox 5">
            <a:extLst>
              <a:ext uri="{FF2B5EF4-FFF2-40B4-BE49-F238E27FC236}">
                <a16:creationId xmlns:a16="http://schemas.microsoft.com/office/drawing/2014/main" id="{05808851-A949-8BE2-9323-54488D2C6F41}"/>
              </a:ext>
            </a:extLst>
          </p:cNvPr>
          <p:cNvSpPr txBox="1"/>
          <p:nvPr/>
        </p:nvSpPr>
        <p:spPr>
          <a:xfrm>
            <a:off x="5255046" y="743946"/>
            <a:ext cx="3584275" cy="3931654"/>
          </a:xfrm>
          <a:prstGeom prst="rect">
            <a:avLst/>
          </a:prstGeom>
          <a:noFill/>
        </p:spPr>
        <p:txBody>
          <a:bodyPr wrap="square">
            <a:spAutoFit/>
          </a:bodyPr>
          <a:lstStyle/>
          <a:p>
            <a:pPr marL="311150" indent="-171450">
              <a:lnSpc>
                <a:spcPct val="150000"/>
              </a:lnSpc>
              <a:buSzPts val="1400"/>
              <a:buFont typeface="Arial" panose="020B0604020202020204" pitchFamily="34" charset="0"/>
              <a:buChar char="•"/>
            </a:pPr>
            <a:r>
              <a:rPr lang="en-GB" sz="1400" dirty="0">
                <a:latin typeface="Times New Roman"/>
                <a:ea typeface="Times New Roman"/>
                <a:cs typeface="Times New Roman"/>
                <a:sym typeface="Times New Roman"/>
              </a:rPr>
              <a:t>Test dataset tweets are generally longer than those in the training and validation datasets, which could affect machine learning models.</a:t>
            </a:r>
          </a:p>
          <a:p>
            <a:pPr marL="311150" indent="-171450">
              <a:lnSpc>
                <a:spcPct val="150000"/>
              </a:lnSpc>
              <a:buSzPts val="1400"/>
              <a:buFont typeface="Arial" panose="020B0604020202020204" pitchFamily="34" charset="0"/>
              <a:buChar char="•"/>
            </a:pPr>
            <a:r>
              <a:rPr lang="en-GB" sz="1400" dirty="0">
                <a:latin typeface="Times New Roman"/>
                <a:ea typeface="Times New Roman"/>
                <a:cs typeface="Times New Roman"/>
                <a:sym typeface="Times New Roman"/>
              </a:rPr>
              <a:t> The difference in median tweet length may be due to the source or time period from which the test dataset was collected.</a:t>
            </a:r>
          </a:p>
          <a:p>
            <a:pPr marL="311150" indent="-171450">
              <a:lnSpc>
                <a:spcPct val="150000"/>
              </a:lnSpc>
              <a:buSzPts val="1400"/>
              <a:buFont typeface="Arial" panose="020B0604020202020204" pitchFamily="34" charset="0"/>
              <a:buChar char="•"/>
            </a:pPr>
            <a:r>
              <a:rPr lang="en-GB" sz="1400" dirty="0">
                <a:latin typeface="Times New Roman"/>
                <a:ea typeface="Times New Roman"/>
                <a:cs typeface="Times New Roman"/>
                <a:sym typeface="Times New Roman"/>
              </a:rPr>
              <a:t>The variation in tweet length across social media platforms and time periods highlights the importance of training and evaluating natural language processing models accordingly.</a:t>
            </a:r>
          </a:p>
        </p:txBody>
      </p:sp>
    </p:spTree>
    <p:extLst>
      <p:ext uri="{BB962C8B-B14F-4D97-AF65-F5344CB8AC3E}">
        <p14:creationId xmlns:p14="http://schemas.microsoft.com/office/powerpoint/2010/main" val="4664373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8" name="Google Shape;68;p14">
            <a:extLst>
              <a:ext uri="{FF2B5EF4-FFF2-40B4-BE49-F238E27FC236}">
                <a16:creationId xmlns:a16="http://schemas.microsoft.com/office/drawing/2014/main" id="{44593E1E-65AB-4859-AA61-532B4015491A}"/>
              </a:ext>
            </a:extLst>
          </p:cNvPr>
          <p:cNvSpPr txBox="1">
            <a:spLocks/>
          </p:cNvSpPr>
          <p:nvPr/>
        </p:nvSpPr>
        <p:spPr>
          <a:xfrm>
            <a:off x="0" y="0"/>
            <a:ext cx="6703359" cy="65890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Oswald"/>
              <a:buNone/>
              <a:defRPr sz="3000" b="0" i="0" u="none" strike="noStrike" cap="none">
                <a:solidFill>
                  <a:schemeClr val="dk2"/>
                </a:solidFill>
                <a:latin typeface="Oswald"/>
                <a:ea typeface="Oswald"/>
                <a:cs typeface="Oswald"/>
                <a:sym typeface="Oswald"/>
              </a:defRPr>
            </a:lvl1pPr>
            <a:lvl2pPr marR="0" lvl="1" algn="l" rtl="0">
              <a:lnSpc>
                <a:spcPct val="100000"/>
              </a:lnSpc>
              <a:spcBef>
                <a:spcPts val="0"/>
              </a:spcBef>
              <a:spcAft>
                <a:spcPts val="0"/>
              </a:spcAft>
              <a:buClr>
                <a:schemeClr val="dk2"/>
              </a:buClr>
              <a:buSzPts val="3000"/>
              <a:buFont typeface="Oswald"/>
              <a:buNone/>
              <a:defRPr sz="3000" b="0" i="0" u="none" strike="noStrike" cap="none">
                <a:solidFill>
                  <a:schemeClr val="dk2"/>
                </a:solidFill>
                <a:latin typeface="Oswald"/>
                <a:ea typeface="Oswald"/>
                <a:cs typeface="Oswald"/>
                <a:sym typeface="Oswald"/>
              </a:defRPr>
            </a:lvl2pPr>
            <a:lvl3pPr marR="0" lvl="2" algn="l" rtl="0">
              <a:lnSpc>
                <a:spcPct val="100000"/>
              </a:lnSpc>
              <a:spcBef>
                <a:spcPts val="0"/>
              </a:spcBef>
              <a:spcAft>
                <a:spcPts val="0"/>
              </a:spcAft>
              <a:buClr>
                <a:schemeClr val="dk2"/>
              </a:buClr>
              <a:buSzPts val="3000"/>
              <a:buFont typeface="Oswald"/>
              <a:buNone/>
              <a:defRPr sz="3000" b="0" i="0" u="none" strike="noStrike" cap="none">
                <a:solidFill>
                  <a:schemeClr val="dk2"/>
                </a:solidFill>
                <a:latin typeface="Oswald"/>
                <a:ea typeface="Oswald"/>
                <a:cs typeface="Oswald"/>
                <a:sym typeface="Oswald"/>
              </a:defRPr>
            </a:lvl3pPr>
            <a:lvl4pPr marR="0" lvl="3" algn="l" rtl="0">
              <a:lnSpc>
                <a:spcPct val="100000"/>
              </a:lnSpc>
              <a:spcBef>
                <a:spcPts val="0"/>
              </a:spcBef>
              <a:spcAft>
                <a:spcPts val="0"/>
              </a:spcAft>
              <a:buClr>
                <a:schemeClr val="dk2"/>
              </a:buClr>
              <a:buSzPts val="3000"/>
              <a:buFont typeface="Oswald"/>
              <a:buNone/>
              <a:defRPr sz="3000" b="0" i="0" u="none" strike="noStrike" cap="none">
                <a:solidFill>
                  <a:schemeClr val="dk2"/>
                </a:solidFill>
                <a:latin typeface="Oswald"/>
                <a:ea typeface="Oswald"/>
                <a:cs typeface="Oswald"/>
                <a:sym typeface="Oswald"/>
              </a:defRPr>
            </a:lvl4pPr>
            <a:lvl5pPr marR="0" lvl="4" algn="l" rtl="0">
              <a:lnSpc>
                <a:spcPct val="100000"/>
              </a:lnSpc>
              <a:spcBef>
                <a:spcPts val="0"/>
              </a:spcBef>
              <a:spcAft>
                <a:spcPts val="0"/>
              </a:spcAft>
              <a:buClr>
                <a:schemeClr val="dk2"/>
              </a:buClr>
              <a:buSzPts val="3000"/>
              <a:buFont typeface="Oswald"/>
              <a:buNone/>
              <a:defRPr sz="3000" b="0" i="0" u="none" strike="noStrike" cap="none">
                <a:solidFill>
                  <a:schemeClr val="dk2"/>
                </a:solidFill>
                <a:latin typeface="Oswald"/>
                <a:ea typeface="Oswald"/>
                <a:cs typeface="Oswald"/>
                <a:sym typeface="Oswald"/>
              </a:defRPr>
            </a:lvl5pPr>
            <a:lvl6pPr marR="0" lvl="5" algn="l" rtl="0">
              <a:lnSpc>
                <a:spcPct val="100000"/>
              </a:lnSpc>
              <a:spcBef>
                <a:spcPts val="0"/>
              </a:spcBef>
              <a:spcAft>
                <a:spcPts val="0"/>
              </a:spcAft>
              <a:buClr>
                <a:schemeClr val="dk2"/>
              </a:buClr>
              <a:buSzPts val="3000"/>
              <a:buFont typeface="Oswald"/>
              <a:buNone/>
              <a:defRPr sz="3000" b="0" i="0" u="none" strike="noStrike" cap="none">
                <a:solidFill>
                  <a:schemeClr val="dk2"/>
                </a:solidFill>
                <a:latin typeface="Oswald"/>
                <a:ea typeface="Oswald"/>
                <a:cs typeface="Oswald"/>
                <a:sym typeface="Oswald"/>
              </a:defRPr>
            </a:lvl6pPr>
            <a:lvl7pPr marR="0" lvl="6" algn="l" rtl="0">
              <a:lnSpc>
                <a:spcPct val="100000"/>
              </a:lnSpc>
              <a:spcBef>
                <a:spcPts val="0"/>
              </a:spcBef>
              <a:spcAft>
                <a:spcPts val="0"/>
              </a:spcAft>
              <a:buClr>
                <a:schemeClr val="dk2"/>
              </a:buClr>
              <a:buSzPts val="3000"/>
              <a:buFont typeface="Oswald"/>
              <a:buNone/>
              <a:defRPr sz="3000" b="0" i="0" u="none" strike="noStrike" cap="none">
                <a:solidFill>
                  <a:schemeClr val="dk2"/>
                </a:solidFill>
                <a:latin typeface="Oswald"/>
                <a:ea typeface="Oswald"/>
                <a:cs typeface="Oswald"/>
                <a:sym typeface="Oswald"/>
              </a:defRPr>
            </a:lvl7pPr>
            <a:lvl8pPr marR="0" lvl="7" algn="l" rtl="0">
              <a:lnSpc>
                <a:spcPct val="100000"/>
              </a:lnSpc>
              <a:spcBef>
                <a:spcPts val="0"/>
              </a:spcBef>
              <a:spcAft>
                <a:spcPts val="0"/>
              </a:spcAft>
              <a:buClr>
                <a:schemeClr val="dk2"/>
              </a:buClr>
              <a:buSzPts val="3000"/>
              <a:buFont typeface="Oswald"/>
              <a:buNone/>
              <a:defRPr sz="3000" b="0" i="0" u="none" strike="noStrike" cap="none">
                <a:solidFill>
                  <a:schemeClr val="dk2"/>
                </a:solidFill>
                <a:latin typeface="Oswald"/>
                <a:ea typeface="Oswald"/>
                <a:cs typeface="Oswald"/>
                <a:sym typeface="Oswald"/>
              </a:defRPr>
            </a:lvl8pPr>
            <a:lvl9pPr marR="0" lvl="8" algn="l" rtl="0">
              <a:lnSpc>
                <a:spcPct val="100000"/>
              </a:lnSpc>
              <a:spcBef>
                <a:spcPts val="0"/>
              </a:spcBef>
              <a:spcAft>
                <a:spcPts val="0"/>
              </a:spcAft>
              <a:buClr>
                <a:schemeClr val="dk2"/>
              </a:buClr>
              <a:buSzPts val="3000"/>
              <a:buFont typeface="Oswald"/>
              <a:buNone/>
              <a:defRPr sz="3000" b="0" i="0" u="none" strike="noStrike" cap="none">
                <a:solidFill>
                  <a:schemeClr val="dk2"/>
                </a:solidFill>
                <a:latin typeface="Oswald"/>
                <a:ea typeface="Oswald"/>
                <a:cs typeface="Oswald"/>
                <a:sym typeface="Oswald"/>
              </a:defRPr>
            </a:lvl9pPr>
          </a:lstStyle>
          <a:p>
            <a:r>
              <a:rPr lang="en-GB" sz="1800" b="1" dirty="0">
                <a:latin typeface="Times New Roman"/>
                <a:ea typeface="Times New Roman"/>
                <a:cs typeface="Times New Roman"/>
                <a:sym typeface="Times New Roman"/>
              </a:rPr>
              <a:t>Confusion Matrix on the two selected models</a:t>
            </a:r>
          </a:p>
        </p:txBody>
      </p:sp>
      <p:sp>
        <p:nvSpPr>
          <p:cNvPr id="6" name="TextBox 5">
            <a:extLst>
              <a:ext uri="{FF2B5EF4-FFF2-40B4-BE49-F238E27FC236}">
                <a16:creationId xmlns:a16="http://schemas.microsoft.com/office/drawing/2014/main" id="{116DB409-7F19-4BE4-A94F-78DB10C7579F}"/>
              </a:ext>
            </a:extLst>
          </p:cNvPr>
          <p:cNvSpPr txBox="1"/>
          <p:nvPr/>
        </p:nvSpPr>
        <p:spPr>
          <a:xfrm>
            <a:off x="6075965" y="1492247"/>
            <a:ext cx="2919469" cy="2308324"/>
          </a:xfrm>
          <a:prstGeom prst="rect">
            <a:avLst/>
          </a:prstGeom>
          <a:noFill/>
        </p:spPr>
        <p:txBody>
          <a:bodyPr wrap="square" rtlCol="0">
            <a:spAutoFit/>
          </a:bodyPr>
          <a:lstStyle/>
          <a:p>
            <a:pPr marL="171450" indent="-171450">
              <a:buFont typeface="Wingdings" panose="05000000000000000000" pitchFamily="2" charset="2"/>
              <a:buChar char="§"/>
            </a:pPr>
            <a:r>
              <a:rPr lang="en-GB" sz="1200" dirty="0">
                <a:latin typeface="Times New Roman" panose="02020603050405020304" pitchFamily="18" charset="0"/>
                <a:cs typeface="Times New Roman" panose="02020603050405020304" pitchFamily="18" charset="0"/>
              </a:rPr>
              <a:t>The confusion matrix shows how false positives and false negatives impact a model's performance in correctly classifying positive and negative instances.</a:t>
            </a:r>
          </a:p>
          <a:p>
            <a:pPr marL="171450" indent="-171450">
              <a:buFont typeface="Wingdings" panose="05000000000000000000" pitchFamily="2" charset="2"/>
              <a:buChar char="§"/>
            </a:pPr>
            <a:endParaRPr lang="en-GB" sz="1200" dirty="0">
              <a:latin typeface="Times New Roman" panose="02020603050405020304" pitchFamily="18" charset="0"/>
              <a:cs typeface="Times New Roman" panose="02020603050405020304" pitchFamily="18" charset="0"/>
            </a:endParaRPr>
          </a:p>
          <a:p>
            <a:pPr marL="171450" indent="-171450">
              <a:buFont typeface="Wingdings" panose="05000000000000000000" pitchFamily="2" charset="2"/>
              <a:buChar char="§"/>
            </a:pPr>
            <a:r>
              <a:rPr lang="en-GB" sz="1200" dirty="0">
                <a:latin typeface="Times New Roman" panose="02020603050405020304" pitchFamily="18" charset="0"/>
                <a:cs typeface="Times New Roman" panose="02020603050405020304" pitchFamily="18" charset="0"/>
              </a:rPr>
              <a:t>Performance metrics and model evaluation are important for selecting the best model to accurately identify offensive tweets. And from the look of things, the random forest model seems to be the best. </a:t>
            </a:r>
          </a:p>
        </p:txBody>
      </p:sp>
      <p:pic>
        <p:nvPicPr>
          <p:cNvPr id="3" name="Picture 2">
            <a:extLst>
              <a:ext uri="{FF2B5EF4-FFF2-40B4-BE49-F238E27FC236}">
                <a16:creationId xmlns:a16="http://schemas.microsoft.com/office/drawing/2014/main" id="{7D471FAE-AD01-67C4-8F5B-333B5B20983E}"/>
              </a:ext>
            </a:extLst>
          </p:cNvPr>
          <p:cNvPicPr>
            <a:picLocks noChangeAspect="1"/>
          </p:cNvPicPr>
          <p:nvPr/>
        </p:nvPicPr>
        <p:blipFill>
          <a:blip r:embed="rId3"/>
          <a:stretch>
            <a:fillRect/>
          </a:stretch>
        </p:blipFill>
        <p:spPr>
          <a:xfrm>
            <a:off x="62299" y="1150392"/>
            <a:ext cx="3005737" cy="2842716"/>
          </a:xfrm>
          <a:prstGeom prst="rect">
            <a:avLst/>
          </a:prstGeom>
        </p:spPr>
      </p:pic>
      <p:pic>
        <p:nvPicPr>
          <p:cNvPr id="5" name="Picture 4">
            <a:extLst>
              <a:ext uri="{FF2B5EF4-FFF2-40B4-BE49-F238E27FC236}">
                <a16:creationId xmlns:a16="http://schemas.microsoft.com/office/drawing/2014/main" id="{F0DBEEE6-E3EB-3D91-C8A9-D42FBA8AD414}"/>
              </a:ext>
            </a:extLst>
          </p:cNvPr>
          <p:cNvPicPr>
            <a:picLocks noChangeAspect="1"/>
          </p:cNvPicPr>
          <p:nvPr/>
        </p:nvPicPr>
        <p:blipFill>
          <a:blip r:embed="rId4"/>
          <a:stretch>
            <a:fillRect/>
          </a:stretch>
        </p:blipFill>
        <p:spPr>
          <a:xfrm>
            <a:off x="3068036" y="1150392"/>
            <a:ext cx="3005736" cy="2842716"/>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4" name="Google Shape;68;p14">
            <a:extLst>
              <a:ext uri="{FF2B5EF4-FFF2-40B4-BE49-F238E27FC236}">
                <a16:creationId xmlns:a16="http://schemas.microsoft.com/office/drawing/2014/main" id="{F2F72F21-C6AB-4B9E-94A2-462E5AA06942}"/>
              </a:ext>
            </a:extLst>
          </p:cNvPr>
          <p:cNvSpPr txBox="1">
            <a:spLocks/>
          </p:cNvSpPr>
          <p:nvPr/>
        </p:nvSpPr>
        <p:spPr>
          <a:xfrm>
            <a:off x="0" y="241098"/>
            <a:ext cx="7798279" cy="451691"/>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Oswald"/>
              <a:buNone/>
              <a:defRPr sz="3000" b="0" i="0" u="none" strike="noStrike" cap="none">
                <a:solidFill>
                  <a:schemeClr val="dk2"/>
                </a:solidFill>
                <a:latin typeface="Oswald"/>
                <a:ea typeface="Oswald"/>
                <a:cs typeface="Oswald"/>
                <a:sym typeface="Oswald"/>
              </a:defRPr>
            </a:lvl1pPr>
            <a:lvl2pPr marR="0" lvl="1" algn="l" rtl="0">
              <a:lnSpc>
                <a:spcPct val="100000"/>
              </a:lnSpc>
              <a:spcBef>
                <a:spcPts val="0"/>
              </a:spcBef>
              <a:spcAft>
                <a:spcPts val="0"/>
              </a:spcAft>
              <a:buClr>
                <a:schemeClr val="dk2"/>
              </a:buClr>
              <a:buSzPts val="3000"/>
              <a:buFont typeface="Oswald"/>
              <a:buNone/>
              <a:defRPr sz="3000" b="0" i="0" u="none" strike="noStrike" cap="none">
                <a:solidFill>
                  <a:schemeClr val="dk2"/>
                </a:solidFill>
                <a:latin typeface="Oswald"/>
                <a:ea typeface="Oswald"/>
                <a:cs typeface="Oswald"/>
                <a:sym typeface="Oswald"/>
              </a:defRPr>
            </a:lvl2pPr>
            <a:lvl3pPr marR="0" lvl="2" algn="l" rtl="0">
              <a:lnSpc>
                <a:spcPct val="100000"/>
              </a:lnSpc>
              <a:spcBef>
                <a:spcPts val="0"/>
              </a:spcBef>
              <a:spcAft>
                <a:spcPts val="0"/>
              </a:spcAft>
              <a:buClr>
                <a:schemeClr val="dk2"/>
              </a:buClr>
              <a:buSzPts val="3000"/>
              <a:buFont typeface="Oswald"/>
              <a:buNone/>
              <a:defRPr sz="3000" b="0" i="0" u="none" strike="noStrike" cap="none">
                <a:solidFill>
                  <a:schemeClr val="dk2"/>
                </a:solidFill>
                <a:latin typeface="Oswald"/>
                <a:ea typeface="Oswald"/>
                <a:cs typeface="Oswald"/>
                <a:sym typeface="Oswald"/>
              </a:defRPr>
            </a:lvl3pPr>
            <a:lvl4pPr marR="0" lvl="3" algn="l" rtl="0">
              <a:lnSpc>
                <a:spcPct val="100000"/>
              </a:lnSpc>
              <a:spcBef>
                <a:spcPts val="0"/>
              </a:spcBef>
              <a:spcAft>
                <a:spcPts val="0"/>
              </a:spcAft>
              <a:buClr>
                <a:schemeClr val="dk2"/>
              </a:buClr>
              <a:buSzPts val="3000"/>
              <a:buFont typeface="Oswald"/>
              <a:buNone/>
              <a:defRPr sz="3000" b="0" i="0" u="none" strike="noStrike" cap="none">
                <a:solidFill>
                  <a:schemeClr val="dk2"/>
                </a:solidFill>
                <a:latin typeface="Oswald"/>
                <a:ea typeface="Oswald"/>
                <a:cs typeface="Oswald"/>
                <a:sym typeface="Oswald"/>
              </a:defRPr>
            </a:lvl4pPr>
            <a:lvl5pPr marR="0" lvl="4" algn="l" rtl="0">
              <a:lnSpc>
                <a:spcPct val="100000"/>
              </a:lnSpc>
              <a:spcBef>
                <a:spcPts val="0"/>
              </a:spcBef>
              <a:spcAft>
                <a:spcPts val="0"/>
              </a:spcAft>
              <a:buClr>
                <a:schemeClr val="dk2"/>
              </a:buClr>
              <a:buSzPts val="3000"/>
              <a:buFont typeface="Oswald"/>
              <a:buNone/>
              <a:defRPr sz="3000" b="0" i="0" u="none" strike="noStrike" cap="none">
                <a:solidFill>
                  <a:schemeClr val="dk2"/>
                </a:solidFill>
                <a:latin typeface="Oswald"/>
                <a:ea typeface="Oswald"/>
                <a:cs typeface="Oswald"/>
                <a:sym typeface="Oswald"/>
              </a:defRPr>
            </a:lvl5pPr>
            <a:lvl6pPr marR="0" lvl="5" algn="l" rtl="0">
              <a:lnSpc>
                <a:spcPct val="100000"/>
              </a:lnSpc>
              <a:spcBef>
                <a:spcPts val="0"/>
              </a:spcBef>
              <a:spcAft>
                <a:spcPts val="0"/>
              </a:spcAft>
              <a:buClr>
                <a:schemeClr val="dk2"/>
              </a:buClr>
              <a:buSzPts val="3000"/>
              <a:buFont typeface="Oswald"/>
              <a:buNone/>
              <a:defRPr sz="3000" b="0" i="0" u="none" strike="noStrike" cap="none">
                <a:solidFill>
                  <a:schemeClr val="dk2"/>
                </a:solidFill>
                <a:latin typeface="Oswald"/>
                <a:ea typeface="Oswald"/>
                <a:cs typeface="Oswald"/>
                <a:sym typeface="Oswald"/>
              </a:defRPr>
            </a:lvl6pPr>
            <a:lvl7pPr marR="0" lvl="6" algn="l" rtl="0">
              <a:lnSpc>
                <a:spcPct val="100000"/>
              </a:lnSpc>
              <a:spcBef>
                <a:spcPts val="0"/>
              </a:spcBef>
              <a:spcAft>
                <a:spcPts val="0"/>
              </a:spcAft>
              <a:buClr>
                <a:schemeClr val="dk2"/>
              </a:buClr>
              <a:buSzPts val="3000"/>
              <a:buFont typeface="Oswald"/>
              <a:buNone/>
              <a:defRPr sz="3000" b="0" i="0" u="none" strike="noStrike" cap="none">
                <a:solidFill>
                  <a:schemeClr val="dk2"/>
                </a:solidFill>
                <a:latin typeface="Oswald"/>
                <a:ea typeface="Oswald"/>
                <a:cs typeface="Oswald"/>
                <a:sym typeface="Oswald"/>
              </a:defRPr>
            </a:lvl7pPr>
            <a:lvl8pPr marR="0" lvl="7" algn="l" rtl="0">
              <a:lnSpc>
                <a:spcPct val="100000"/>
              </a:lnSpc>
              <a:spcBef>
                <a:spcPts val="0"/>
              </a:spcBef>
              <a:spcAft>
                <a:spcPts val="0"/>
              </a:spcAft>
              <a:buClr>
                <a:schemeClr val="dk2"/>
              </a:buClr>
              <a:buSzPts val="3000"/>
              <a:buFont typeface="Oswald"/>
              <a:buNone/>
              <a:defRPr sz="3000" b="0" i="0" u="none" strike="noStrike" cap="none">
                <a:solidFill>
                  <a:schemeClr val="dk2"/>
                </a:solidFill>
                <a:latin typeface="Oswald"/>
                <a:ea typeface="Oswald"/>
                <a:cs typeface="Oswald"/>
                <a:sym typeface="Oswald"/>
              </a:defRPr>
            </a:lvl8pPr>
            <a:lvl9pPr marR="0" lvl="8" algn="l" rtl="0">
              <a:lnSpc>
                <a:spcPct val="100000"/>
              </a:lnSpc>
              <a:spcBef>
                <a:spcPts val="0"/>
              </a:spcBef>
              <a:spcAft>
                <a:spcPts val="0"/>
              </a:spcAft>
              <a:buClr>
                <a:schemeClr val="dk2"/>
              </a:buClr>
              <a:buSzPts val="3000"/>
              <a:buFont typeface="Oswald"/>
              <a:buNone/>
              <a:defRPr sz="3000" b="0" i="0" u="none" strike="noStrike" cap="none">
                <a:solidFill>
                  <a:schemeClr val="dk2"/>
                </a:solidFill>
                <a:latin typeface="Oswald"/>
                <a:ea typeface="Oswald"/>
                <a:cs typeface="Oswald"/>
                <a:sym typeface="Oswald"/>
              </a:defRPr>
            </a:lvl9pPr>
          </a:lstStyle>
          <a:p>
            <a:r>
              <a:rPr lang="en-GB" sz="1800" b="1" dirty="0">
                <a:latin typeface="Times New Roman"/>
                <a:ea typeface="Times New Roman"/>
                <a:cs typeface="Times New Roman"/>
                <a:sym typeface="Times New Roman"/>
              </a:rPr>
              <a:t>Distribution of Offensive and Non-Offensive Tweets in the training dataset for different sizes</a:t>
            </a:r>
          </a:p>
        </p:txBody>
      </p:sp>
      <p:pic>
        <p:nvPicPr>
          <p:cNvPr id="3" name="Picture 2">
            <a:extLst>
              <a:ext uri="{FF2B5EF4-FFF2-40B4-BE49-F238E27FC236}">
                <a16:creationId xmlns:a16="http://schemas.microsoft.com/office/drawing/2014/main" id="{0A607D8B-D2CB-7BA4-0FCD-B521AC333678}"/>
              </a:ext>
            </a:extLst>
          </p:cNvPr>
          <p:cNvPicPr>
            <a:picLocks noChangeAspect="1"/>
          </p:cNvPicPr>
          <p:nvPr/>
        </p:nvPicPr>
        <p:blipFill>
          <a:blip r:embed="rId3"/>
          <a:stretch>
            <a:fillRect/>
          </a:stretch>
        </p:blipFill>
        <p:spPr>
          <a:xfrm>
            <a:off x="148565" y="692789"/>
            <a:ext cx="5303531" cy="4160528"/>
          </a:xfrm>
          <a:prstGeom prst="rect">
            <a:avLst/>
          </a:prstGeom>
        </p:spPr>
      </p:pic>
      <p:sp>
        <p:nvSpPr>
          <p:cNvPr id="7" name="TextBox 6">
            <a:extLst>
              <a:ext uri="{FF2B5EF4-FFF2-40B4-BE49-F238E27FC236}">
                <a16:creationId xmlns:a16="http://schemas.microsoft.com/office/drawing/2014/main" id="{447C1398-7ED7-E497-4596-E84F3C65CC10}"/>
              </a:ext>
            </a:extLst>
          </p:cNvPr>
          <p:cNvSpPr txBox="1"/>
          <p:nvPr/>
        </p:nvSpPr>
        <p:spPr>
          <a:xfrm>
            <a:off x="5865963" y="1341892"/>
            <a:ext cx="3129472" cy="2862322"/>
          </a:xfrm>
          <a:prstGeom prst="rect">
            <a:avLst/>
          </a:prstGeom>
          <a:noFill/>
        </p:spPr>
        <p:txBody>
          <a:bodyPr wrap="square" rtlCol="0">
            <a:spAutoFit/>
          </a:bodyPr>
          <a:lstStyle/>
          <a:p>
            <a:pPr marL="171450" indent="-171450">
              <a:buFont typeface="Wingdings" panose="05000000000000000000" pitchFamily="2" charset="2"/>
              <a:buChar char="§"/>
            </a:pPr>
            <a:r>
              <a:rPr lang="en-GB" sz="1200" dirty="0">
                <a:latin typeface="Times New Roman" panose="02020603050405020304" pitchFamily="18" charset="0"/>
                <a:cs typeface="Times New Roman" panose="02020603050405020304" pitchFamily="18" charset="0"/>
              </a:rPr>
              <a:t>Having a larger and more balanced training dataset can lead to better model performance and more accurate classification results in real-life scenarios.</a:t>
            </a:r>
          </a:p>
          <a:p>
            <a:endParaRPr lang="en-GB" sz="1200" dirty="0">
              <a:latin typeface="Times New Roman" panose="02020603050405020304" pitchFamily="18" charset="0"/>
              <a:cs typeface="Times New Roman" panose="02020603050405020304" pitchFamily="18" charset="0"/>
            </a:endParaRPr>
          </a:p>
          <a:p>
            <a:pPr marL="171450" indent="-171450">
              <a:buFont typeface="Wingdings" panose="05000000000000000000" pitchFamily="2" charset="2"/>
              <a:buChar char="§"/>
            </a:pPr>
            <a:r>
              <a:rPr lang="en-GB" sz="1200" dirty="0">
                <a:latin typeface="Times New Roman" panose="02020603050405020304" pitchFamily="18" charset="0"/>
                <a:cs typeface="Times New Roman" panose="02020603050405020304" pitchFamily="18" charset="0"/>
              </a:rPr>
              <a:t>This plot can be applied to real-life scenarios where machine learning models are used to classify text data, such as identifying offensive tweets or comments.</a:t>
            </a:r>
          </a:p>
          <a:p>
            <a:endParaRPr lang="en-GB" sz="1200" dirty="0">
              <a:latin typeface="Times New Roman" panose="02020603050405020304" pitchFamily="18" charset="0"/>
              <a:cs typeface="Times New Roman" panose="02020603050405020304" pitchFamily="18" charset="0"/>
            </a:endParaRPr>
          </a:p>
          <a:p>
            <a:pPr marL="171450" indent="-171450">
              <a:buFont typeface="Wingdings" panose="05000000000000000000" pitchFamily="2" charset="2"/>
              <a:buChar char="§"/>
            </a:pPr>
            <a:r>
              <a:rPr lang="en-GB" sz="1200" dirty="0">
                <a:latin typeface="Times New Roman" panose="02020603050405020304" pitchFamily="18" charset="0"/>
                <a:cs typeface="Times New Roman" panose="02020603050405020304" pitchFamily="18" charset="0"/>
              </a:rPr>
              <a:t>Understanding the distribution of offensive and non-offensive instances in the training dataset can help in designing effective data collection and pre-processing strategies to improve model performance.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4" name="Google Shape;68;p14">
            <a:extLst>
              <a:ext uri="{FF2B5EF4-FFF2-40B4-BE49-F238E27FC236}">
                <a16:creationId xmlns:a16="http://schemas.microsoft.com/office/drawing/2014/main" id="{F2F72F21-C6AB-4B9E-94A2-462E5AA06942}"/>
              </a:ext>
            </a:extLst>
          </p:cNvPr>
          <p:cNvSpPr txBox="1">
            <a:spLocks/>
          </p:cNvSpPr>
          <p:nvPr/>
        </p:nvSpPr>
        <p:spPr>
          <a:xfrm>
            <a:off x="0" y="1"/>
            <a:ext cx="6107502" cy="451691"/>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Oswald"/>
              <a:buNone/>
              <a:defRPr sz="3000" b="0" i="0" u="none" strike="noStrike" cap="none">
                <a:solidFill>
                  <a:schemeClr val="dk2"/>
                </a:solidFill>
                <a:latin typeface="Oswald"/>
                <a:ea typeface="Oswald"/>
                <a:cs typeface="Oswald"/>
                <a:sym typeface="Oswald"/>
              </a:defRPr>
            </a:lvl1pPr>
            <a:lvl2pPr marR="0" lvl="1" algn="l" rtl="0">
              <a:lnSpc>
                <a:spcPct val="100000"/>
              </a:lnSpc>
              <a:spcBef>
                <a:spcPts val="0"/>
              </a:spcBef>
              <a:spcAft>
                <a:spcPts val="0"/>
              </a:spcAft>
              <a:buClr>
                <a:schemeClr val="dk2"/>
              </a:buClr>
              <a:buSzPts val="3000"/>
              <a:buFont typeface="Oswald"/>
              <a:buNone/>
              <a:defRPr sz="3000" b="0" i="0" u="none" strike="noStrike" cap="none">
                <a:solidFill>
                  <a:schemeClr val="dk2"/>
                </a:solidFill>
                <a:latin typeface="Oswald"/>
                <a:ea typeface="Oswald"/>
                <a:cs typeface="Oswald"/>
                <a:sym typeface="Oswald"/>
              </a:defRPr>
            </a:lvl2pPr>
            <a:lvl3pPr marR="0" lvl="2" algn="l" rtl="0">
              <a:lnSpc>
                <a:spcPct val="100000"/>
              </a:lnSpc>
              <a:spcBef>
                <a:spcPts val="0"/>
              </a:spcBef>
              <a:spcAft>
                <a:spcPts val="0"/>
              </a:spcAft>
              <a:buClr>
                <a:schemeClr val="dk2"/>
              </a:buClr>
              <a:buSzPts val="3000"/>
              <a:buFont typeface="Oswald"/>
              <a:buNone/>
              <a:defRPr sz="3000" b="0" i="0" u="none" strike="noStrike" cap="none">
                <a:solidFill>
                  <a:schemeClr val="dk2"/>
                </a:solidFill>
                <a:latin typeface="Oswald"/>
                <a:ea typeface="Oswald"/>
                <a:cs typeface="Oswald"/>
                <a:sym typeface="Oswald"/>
              </a:defRPr>
            </a:lvl3pPr>
            <a:lvl4pPr marR="0" lvl="3" algn="l" rtl="0">
              <a:lnSpc>
                <a:spcPct val="100000"/>
              </a:lnSpc>
              <a:spcBef>
                <a:spcPts val="0"/>
              </a:spcBef>
              <a:spcAft>
                <a:spcPts val="0"/>
              </a:spcAft>
              <a:buClr>
                <a:schemeClr val="dk2"/>
              </a:buClr>
              <a:buSzPts val="3000"/>
              <a:buFont typeface="Oswald"/>
              <a:buNone/>
              <a:defRPr sz="3000" b="0" i="0" u="none" strike="noStrike" cap="none">
                <a:solidFill>
                  <a:schemeClr val="dk2"/>
                </a:solidFill>
                <a:latin typeface="Oswald"/>
                <a:ea typeface="Oswald"/>
                <a:cs typeface="Oswald"/>
                <a:sym typeface="Oswald"/>
              </a:defRPr>
            </a:lvl4pPr>
            <a:lvl5pPr marR="0" lvl="4" algn="l" rtl="0">
              <a:lnSpc>
                <a:spcPct val="100000"/>
              </a:lnSpc>
              <a:spcBef>
                <a:spcPts val="0"/>
              </a:spcBef>
              <a:spcAft>
                <a:spcPts val="0"/>
              </a:spcAft>
              <a:buClr>
                <a:schemeClr val="dk2"/>
              </a:buClr>
              <a:buSzPts val="3000"/>
              <a:buFont typeface="Oswald"/>
              <a:buNone/>
              <a:defRPr sz="3000" b="0" i="0" u="none" strike="noStrike" cap="none">
                <a:solidFill>
                  <a:schemeClr val="dk2"/>
                </a:solidFill>
                <a:latin typeface="Oswald"/>
                <a:ea typeface="Oswald"/>
                <a:cs typeface="Oswald"/>
                <a:sym typeface="Oswald"/>
              </a:defRPr>
            </a:lvl5pPr>
            <a:lvl6pPr marR="0" lvl="5" algn="l" rtl="0">
              <a:lnSpc>
                <a:spcPct val="100000"/>
              </a:lnSpc>
              <a:spcBef>
                <a:spcPts val="0"/>
              </a:spcBef>
              <a:spcAft>
                <a:spcPts val="0"/>
              </a:spcAft>
              <a:buClr>
                <a:schemeClr val="dk2"/>
              </a:buClr>
              <a:buSzPts val="3000"/>
              <a:buFont typeface="Oswald"/>
              <a:buNone/>
              <a:defRPr sz="3000" b="0" i="0" u="none" strike="noStrike" cap="none">
                <a:solidFill>
                  <a:schemeClr val="dk2"/>
                </a:solidFill>
                <a:latin typeface="Oswald"/>
                <a:ea typeface="Oswald"/>
                <a:cs typeface="Oswald"/>
                <a:sym typeface="Oswald"/>
              </a:defRPr>
            </a:lvl6pPr>
            <a:lvl7pPr marR="0" lvl="6" algn="l" rtl="0">
              <a:lnSpc>
                <a:spcPct val="100000"/>
              </a:lnSpc>
              <a:spcBef>
                <a:spcPts val="0"/>
              </a:spcBef>
              <a:spcAft>
                <a:spcPts val="0"/>
              </a:spcAft>
              <a:buClr>
                <a:schemeClr val="dk2"/>
              </a:buClr>
              <a:buSzPts val="3000"/>
              <a:buFont typeface="Oswald"/>
              <a:buNone/>
              <a:defRPr sz="3000" b="0" i="0" u="none" strike="noStrike" cap="none">
                <a:solidFill>
                  <a:schemeClr val="dk2"/>
                </a:solidFill>
                <a:latin typeface="Oswald"/>
                <a:ea typeface="Oswald"/>
                <a:cs typeface="Oswald"/>
                <a:sym typeface="Oswald"/>
              </a:defRPr>
            </a:lvl7pPr>
            <a:lvl8pPr marR="0" lvl="7" algn="l" rtl="0">
              <a:lnSpc>
                <a:spcPct val="100000"/>
              </a:lnSpc>
              <a:spcBef>
                <a:spcPts val="0"/>
              </a:spcBef>
              <a:spcAft>
                <a:spcPts val="0"/>
              </a:spcAft>
              <a:buClr>
                <a:schemeClr val="dk2"/>
              </a:buClr>
              <a:buSzPts val="3000"/>
              <a:buFont typeface="Oswald"/>
              <a:buNone/>
              <a:defRPr sz="3000" b="0" i="0" u="none" strike="noStrike" cap="none">
                <a:solidFill>
                  <a:schemeClr val="dk2"/>
                </a:solidFill>
                <a:latin typeface="Oswald"/>
                <a:ea typeface="Oswald"/>
                <a:cs typeface="Oswald"/>
                <a:sym typeface="Oswald"/>
              </a:defRPr>
            </a:lvl8pPr>
            <a:lvl9pPr marR="0" lvl="8" algn="l" rtl="0">
              <a:lnSpc>
                <a:spcPct val="100000"/>
              </a:lnSpc>
              <a:spcBef>
                <a:spcPts val="0"/>
              </a:spcBef>
              <a:spcAft>
                <a:spcPts val="0"/>
              </a:spcAft>
              <a:buClr>
                <a:schemeClr val="dk2"/>
              </a:buClr>
              <a:buSzPts val="3000"/>
              <a:buFont typeface="Oswald"/>
              <a:buNone/>
              <a:defRPr sz="3000" b="0" i="0" u="none" strike="noStrike" cap="none">
                <a:solidFill>
                  <a:schemeClr val="dk2"/>
                </a:solidFill>
                <a:latin typeface="Oswald"/>
                <a:ea typeface="Oswald"/>
                <a:cs typeface="Oswald"/>
                <a:sym typeface="Oswald"/>
              </a:defRPr>
            </a:lvl9pPr>
          </a:lstStyle>
          <a:p>
            <a:r>
              <a:rPr lang="en-GB" sz="1800" b="1" dirty="0">
                <a:latin typeface="Times New Roman"/>
                <a:ea typeface="Times New Roman"/>
                <a:cs typeface="Times New Roman"/>
                <a:sym typeface="Times New Roman"/>
              </a:rPr>
              <a:t>Random Forest Performance by the Train Data Sizes</a:t>
            </a:r>
          </a:p>
        </p:txBody>
      </p:sp>
      <p:pic>
        <p:nvPicPr>
          <p:cNvPr id="2" name="Picture 1">
            <a:extLst>
              <a:ext uri="{FF2B5EF4-FFF2-40B4-BE49-F238E27FC236}">
                <a16:creationId xmlns:a16="http://schemas.microsoft.com/office/drawing/2014/main" id="{6864EE6E-4F43-915D-AAA7-C3F2CB1BDD47}"/>
              </a:ext>
            </a:extLst>
          </p:cNvPr>
          <p:cNvPicPr>
            <a:picLocks noChangeAspect="1"/>
          </p:cNvPicPr>
          <p:nvPr/>
        </p:nvPicPr>
        <p:blipFill>
          <a:blip r:embed="rId3"/>
          <a:stretch>
            <a:fillRect/>
          </a:stretch>
        </p:blipFill>
        <p:spPr>
          <a:xfrm>
            <a:off x="0" y="451692"/>
            <a:ext cx="5266954" cy="4160528"/>
          </a:xfrm>
          <a:prstGeom prst="rect">
            <a:avLst/>
          </a:prstGeom>
        </p:spPr>
      </p:pic>
      <p:sp>
        <p:nvSpPr>
          <p:cNvPr id="5" name="TextBox 4">
            <a:extLst>
              <a:ext uri="{FF2B5EF4-FFF2-40B4-BE49-F238E27FC236}">
                <a16:creationId xmlns:a16="http://schemas.microsoft.com/office/drawing/2014/main" id="{4FFD0EA6-8B07-1F32-1A09-68CEA2F39B75}"/>
              </a:ext>
            </a:extLst>
          </p:cNvPr>
          <p:cNvSpPr txBox="1"/>
          <p:nvPr/>
        </p:nvSpPr>
        <p:spPr>
          <a:xfrm>
            <a:off x="5503654" y="1747126"/>
            <a:ext cx="3129472" cy="1569660"/>
          </a:xfrm>
          <a:prstGeom prst="rect">
            <a:avLst/>
          </a:prstGeom>
          <a:noFill/>
        </p:spPr>
        <p:txBody>
          <a:bodyPr wrap="square" rtlCol="0">
            <a:spAutoFit/>
          </a:bodyPr>
          <a:lstStyle/>
          <a:p>
            <a:pPr marL="171450" indent="-171450">
              <a:buFont typeface="Wingdings" panose="05000000000000000000" pitchFamily="2" charset="2"/>
              <a:buChar char="§"/>
            </a:pPr>
            <a:r>
              <a:rPr lang="en-GB" sz="1200" dirty="0">
                <a:latin typeface="Times New Roman" panose="02020603050405020304" pitchFamily="18" charset="0"/>
                <a:cs typeface="Times New Roman" panose="02020603050405020304" pitchFamily="18" charset="0"/>
              </a:rPr>
              <a:t>The plot shows that the Random Forest model's accuracy increases with larger training dataset sizes.</a:t>
            </a:r>
          </a:p>
          <a:p>
            <a:endParaRPr lang="en-GB" sz="1200" dirty="0">
              <a:latin typeface="Times New Roman" panose="02020603050405020304" pitchFamily="18" charset="0"/>
              <a:cs typeface="Times New Roman" panose="02020603050405020304" pitchFamily="18" charset="0"/>
            </a:endParaRPr>
          </a:p>
          <a:p>
            <a:pPr marL="171450" indent="-171450">
              <a:buFont typeface="Wingdings" panose="05000000000000000000" pitchFamily="2" charset="2"/>
              <a:buChar char="§"/>
            </a:pPr>
            <a:r>
              <a:rPr lang="en-GB" sz="1200" dirty="0">
                <a:latin typeface="Times New Roman" panose="02020603050405020304" pitchFamily="18" charset="0"/>
                <a:cs typeface="Times New Roman" panose="02020603050405020304" pitchFamily="18" charset="0"/>
              </a:rPr>
              <a:t>The model achieves high accuracy (0.9972) when trained on a dataset of size 1, indicating the importance of a large and balanced dataset..</a:t>
            </a:r>
          </a:p>
        </p:txBody>
      </p:sp>
    </p:spTree>
    <p:extLst>
      <p:ext uri="{BB962C8B-B14F-4D97-AF65-F5344CB8AC3E}">
        <p14:creationId xmlns:p14="http://schemas.microsoft.com/office/powerpoint/2010/main" val="3640219496"/>
      </p:ext>
    </p:extLst>
  </p:cSld>
  <p:clrMapOvr>
    <a:masterClrMapping/>
  </p:clrMapOvr>
</p:sld>
</file>

<file path=ppt/theme/theme1.xml><?xml version="1.0" encoding="utf-8"?>
<a:theme xmlns:a="http://schemas.openxmlformats.org/drawingml/2006/main" name="Modern Writer">
  <a:themeElements>
    <a:clrScheme name="Modern Writer">
      <a:dk1>
        <a:srgbClr val="E91D63"/>
      </a:dk1>
      <a:lt1>
        <a:srgbClr val="FFFFFF"/>
      </a:lt1>
      <a:dk2>
        <a:srgbClr val="424242"/>
      </a:dk2>
      <a:lt2>
        <a:srgbClr val="999999"/>
      </a:lt2>
      <a:accent1>
        <a:srgbClr val="607D8B"/>
      </a:accent1>
      <a:accent2>
        <a:srgbClr val="673AB7"/>
      </a:accent2>
      <a:accent3>
        <a:srgbClr val="9C26B0"/>
      </a:accent3>
      <a:accent4>
        <a:srgbClr val="0090AC"/>
      </a:accent4>
      <a:accent5>
        <a:srgbClr val="00838F"/>
      </a:accent5>
      <a:accent6>
        <a:srgbClr val="F8E71C"/>
      </a:accent6>
      <a:hlink>
        <a:srgbClr val="00838F"/>
      </a:hlink>
      <a:folHlink>
        <a:srgbClr val="00838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446</TotalTime>
  <Words>757</Words>
  <Application>Microsoft Office PowerPoint</Application>
  <PresentationFormat>On-screen Show (16:9)</PresentationFormat>
  <Paragraphs>59</Paragraphs>
  <Slides>12</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 Rounded MT Bold</vt:lpstr>
      <vt:lpstr>Times New Roman</vt:lpstr>
      <vt:lpstr>Arial</vt:lpstr>
      <vt:lpstr>Oswald</vt:lpstr>
      <vt:lpstr>Wingdings</vt:lpstr>
      <vt:lpstr>Source Code Pro</vt:lpstr>
      <vt:lpstr>Modern Writer</vt:lpstr>
      <vt:lpstr>Project Title: The Practical Aspects of Text Classification of Identifying Offensive and Non-offensive Speech </vt:lpstr>
      <vt:lpstr>What is our presentation about?</vt:lpstr>
      <vt:lpstr>How did we clean the data?</vt:lpstr>
      <vt:lpstr>A WordCloud to visualize the most common words in the 'clean tweet' column of the train dataset</vt:lpstr>
      <vt:lpstr>Highlights of the identification offensive and not offensive tweets.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Analysis of World Development Indicators</dc:title>
  <dc:creator>Okwo, Adaora O</dc:creator>
  <cp:lastModifiedBy>MURPHY</cp:lastModifiedBy>
  <cp:revision>48</cp:revision>
  <dcterms:modified xsi:type="dcterms:W3CDTF">2023-09-30T13:12:10Z</dcterms:modified>
</cp:coreProperties>
</file>