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76" r:id="rId5"/>
    <p:sldId id="277" r:id="rId6"/>
    <p:sldId id="278" r:id="rId7"/>
    <p:sldId id="259" r:id="rId8"/>
    <p:sldId id="279" r:id="rId9"/>
    <p:sldId id="280" r:id="rId10"/>
    <p:sldId id="260" r:id="rId11"/>
    <p:sldId id="281" r:id="rId12"/>
    <p:sldId id="261" r:id="rId13"/>
    <p:sldId id="282" r:id="rId14"/>
    <p:sldId id="262" r:id="rId15"/>
    <p:sldId id="283" r:id="rId16"/>
    <p:sldId id="263" r:id="rId17"/>
    <p:sldId id="284" r:id="rId18"/>
    <p:sldId id="285" r:id="rId19"/>
    <p:sldId id="264" r:id="rId20"/>
    <p:sldId id="286" r:id="rId21"/>
    <p:sldId id="265" r:id="rId22"/>
    <p:sldId id="287" r:id="rId23"/>
    <p:sldId id="266" r:id="rId24"/>
    <p:sldId id="288" r:id="rId25"/>
    <p:sldId id="289" r:id="rId26"/>
    <p:sldId id="290" r:id="rId27"/>
    <p:sldId id="267" r:id="rId28"/>
    <p:sldId id="268" r:id="rId29"/>
    <p:sldId id="291" r:id="rId30"/>
    <p:sldId id="269" r:id="rId31"/>
    <p:sldId id="292" r:id="rId32"/>
    <p:sldId id="270" r:id="rId33"/>
    <p:sldId id="293" r:id="rId34"/>
    <p:sldId id="271" r:id="rId35"/>
    <p:sldId id="272" r:id="rId36"/>
    <p:sldId id="294" r:id="rId37"/>
    <p:sldId id="273" r:id="rId38"/>
    <p:sldId id="295" r:id="rId39"/>
    <p:sldId id="296" r:id="rId40"/>
    <p:sldId id="274" r:id="rId41"/>
    <p:sldId id="297" r:id="rId42"/>
    <p:sldId id="275" r:id="rId43"/>
    <p:sldId id="29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slide" Target="slide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95604" y="285728"/>
            <a:ext cx="5929354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/>
              <a:t>三、皮肤性病的症状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4881554" y="1857364"/>
            <a:ext cx="657229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dirty="0" smtClean="0"/>
              <a:t>瘙痒、疼痛、烧灼感、麻木、感觉分离和蚁行感等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666844" y="2345288"/>
            <a:ext cx="110236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自觉症状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5406" y="4929198"/>
            <a:ext cx="110236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zh-CN" altLang="en-US" b="1" dirty="0" smtClean="0">
                <a:solidFill>
                  <a:prstClr val="black"/>
                </a:solidFill>
              </a:rPr>
              <a:t>皮肤损害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8480" y="1857364"/>
            <a:ext cx="109728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局部症状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38480" y="2857496"/>
            <a:ext cx="109728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全身症状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81554" y="2857496"/>
            <a:ext cx="442915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畏寒发热、乏力、食欲不振和关节痛等</a:t>
            </a:r>
            <a:endParaRPr lang="zh-CN" altLang="en-US" b="1" dirty="0" smtClean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5604" y="4429132"/>
            <a:ext cx="132588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原发性损害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95604" y="5500702"/>
            <a:ext cx="132588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继发性损害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524364" y="1928802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595802" y="5572140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667240" y="4500570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524364" y="2928934"/>
            <a:ext cx="214314" cy="188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52992" y="4357694"/>
            <a:ext cx="5500694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dirty="0" smtClean="0"/>
              <a:t>斑疹、丘疹、斑块、风团、结节、水疱、脓疱、囊肿</a:t>
            </a:r>
            <a:endParaRPr lang="zh-CN" altLang="en-US" dirty="0" smtClean="0"/>
          </a:p>
        </p:txBody>
      </p:sp>
      <p:sp>
        <p:nvSpPr>
          <p:cNvPr id="17" name="矩形 16"/>
          <p:cNvSpPr/>
          <p:nvPr/>
        </p:nvSpPr>
        <p:spPr>
          <a:xfrm>
            <a:off x="5024430" y="5286388"/>
            <a:ext cx="4143404" cy="914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鳞屑、浸渍、糜烂、溃疡、裂隙、抓痕、痂、瘢痕、苔藓样变、萎缩</a:t>
            </a:r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>
            <a:off x="2881290" y="2000240"/>
            <a:ext cx="214314" cy="1000132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/>
          <p:cNvSpPr/>
          <p:nvPr/>
        </p:nvSpPr>
        <p:spPr>
          <a:xfrm>
            <a:off x="2809852" y="4572008"/>
            <a:ext cx="214314" cy="1000132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5" descr="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58005" y="943610"/>
            <a:ext cx="4572000" cy="44434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226050" y="5514975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/>
              <a:t>斑  块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 descr="1010"/>
          <p:cNvPicPr>
            <a:picLocks noChangeAspect="1" noChangeArrowheads="1"/>
          </p:cNvPicPr>
          <p:nvPr/>
        </p:nvPicPr>
        <p:blipFill>
          <a:blip r:embed="rId1"/>
          <a:srcRect l="4698" t="56207" r="50000" b="21291"/>
          <a:stretch>
            <a:fillRect/>
          </a:stretch>
        </p:blipFill>
        <p:spPr bwMode="auto">
          <a:xfrm>
            <a:off x="4613275" y="2186305"/>
            <a:ext cx="2667000" cy="17589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667510" y="4712970"/>
            <a:ext cx="7993063" cy="1008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>
                <a:latin typeface="宋体" pitchFamily="2" charset="-122"/>
              </a:rPr>
              <a:t>风团（</a:t>
            </a:r>
            <a:r>
              <a:rPr lang="zh-CN" altLang="zh-CN" sz="2000" b="1"/>
              <a:t>wheal</a:t>
            </a:r>
            <a:r>
              <a:rPr lang="zh-CN" sz="2000" b="1">
                <a:latin typeface="宋体" pitchFamily="2" charset="-122"/>
              </a:rPr>
              <a:t>）</a:t>
            </a:r>
            <a:r>
              <a:rPr lang="zh-CN" sz="2000" b="1"/>
              <a:t>  </a:t>
            </a:r>
            <a:r>
              <a:rPr lang="zh-CN" sz="2000" b="1">
                <a:latin typeface="宋体" pitchFamily="2" charset="-122"/>
              </a:rPr>
              <a:t>为暂时性、水肿性、隆起性皮损，由真皮乳头层血管扩张、血清渗出所致，皮损大小不一，形态不规则，可为红色或白色，周围常有红晕，发生快，消退亦快，且消退后不留任何痕迹</a:t>
            </a:r>
            <a:r>
              <a:rPr lang="zh-CN" sz="2000" b="1"/>
              <a:t> </a:t>
            </a:r>
            <a:endParaRPr 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Picture 2" descr="1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8200" y="1219200"/>
            <a:ext cx="4572000" cy="4381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82665" y="5821045"/>
            <a:ext cx="19431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/>
              <a:t>风团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1009"/>
          <p:cNvPicPr>
            <a:picLocks noChangeAspect="1" noChangeArrowheads="1"/>
          </p:cNvPicPr>
          <p:nvPr/>
        </p:nvPicPr>
        <p:blipFill>
          <a:blip r:embed="rId1"/>
          <a:srcRect l="52060" t="8875" r="580" b="69398"/>
          <a:stretch>
            <a:fillRect/>
          </a:stretch>
        </p:blipFill>
        <p:spPr bwMode="auto">
          <a:xfrm>
            <a:off x="4192270" y="2645410"/>
            <a:ext cx="2590800" cy="15763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71650" y="5258118"/>
            <a:ext cx="882015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>
                <a:latin typeface="宋体" pitchFamily="2" charset="-122"/>
              </a:rPr>
              <a:t>结节（</a:t>
            </a:r>
            <a:r>
              <a:rPr lang="zh-CN" altLang="zh-CN" sz="2000" b="1"/>
              <a:t>nodule</a:t>
            </a:r>
            <a:r>
              <a:rPr lang="zh-CN" sz="2000" b="1">
                <a:latin typeface="宋体" pitchFamily="2" charset="-122"/>
              </a:rPr>
              <a:t>）</a:t>
            </a:r>
            <a:r>
              <a:rPr lang="zh-CN" sz="2000" b="1"/>
              <a:t>  </a:t>
            </a:r>
            <a:r>
              <a:rPr lang="zh-CN" sz="2000" b="1">
                <a:latin typeface="宋体" pitchFamily="2" charset="-122"/>
              </a:rPr>
              <a:t>为局限性、实质性、深在性皮损，位置可深达真皮或皮下。</a:t>
            </a:r>
            <a:r>
              <a:rPr lang="zh-CN" sz="2000" b="1"/>
              <a:t> </a:t>
            </a:r>
            <a:endParaRPr 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4" name="Picture 2" descr="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68040" y="638175"/>
            <a:ext cx="4689475" cy="48006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11115" y="5781675"/>
            <a:ext cx="12192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结  节</a:t>
            </a:r>
            <a:endParaRPr lang="zh-C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1008"/>
          <p:cNvPicPr>
            <a:picLocks noChangeAspect="1" noChangeArrowheads="1"/>
          </p:cNvPicPr>
          <p:nvPr/>
        </p:nvPicPr>
        <p:blipFill>
          <a:blip r:embed="rId1"/>
          <a:srcRect l="52876" t="41876" r="2078" b="41106"/>
          <a:stretch>
            <a:fillRect/>
          </a:stretch>
        </p:blipFill>
        <p:spPr bwMode="auto">
          <a:xfrm>
            <a:off x="4284980" y="2583815"/>
            <a:ext cx="2667000" cy="143033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018030" y="5023485"/>
            <a:ext cx="70866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>
                <a:latin typeface="宋体" pitchFamily="2" charset="-122"/>
              </a:rPr>
              <a:t>水疱（</a:t>
            </a:r>
            <a:r>
              <a:rPr lang="zh-CN" altLang="zh-CN" sz="2000" b="1"/>
              <a:t>vesicle</a:t>
            </a:r>
            <a:r>
              <a:rPr lang="zh-CN" sz="2000" b="1">
                <a:latin typeface="宋体" pitchFamily="2" charset="-122"/>
              </a:rPr>
              <a:t>） 高出皮面，内含液体的局限性、腔隙性皮损</a:t>
            </a:r>
            <a:r>
              <a:rPr lang="zh-CN" sz="2000" b="1"/>
              <a:t> </a:t>
            </a:r>
            <a:r>
              <a:rPr lang="zh-CN" altLang="zh-CN" sz="2000" b="1"/>
              <a:t>.</a:t>
            </a:r>
            <a:endParaRPr lang="zh-CN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Picture 2" descr="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11980" y="992505"/>
            <a:ext cx="3111500" cy="3352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279390" y="4634230"/>
            <a:ext cx="12192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b="1" dirty="0"/>
              <a:t>水疱</a:t>
            </a:r>
            <a:endParaRPr lang="zh-C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9" name="Picture 3" descr="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20540" y="1610995"/>
            <a:ext cx="2971800" cy="29591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202555" y="4894580"/>
            <a:ext cx="12192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b="1" dirty="0"/>
              <a:t>水疱</a:t>
            </a:r>
            <a:endParaRPr lang="zh-CN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p"/>
          <p:cNvPicPr>
            <a:picLocks noChangeAspect="1" noChangeArrowheads="1"/>
          </p:cNvPicPr>
          <p:nvPr/>
        </p:nvPicPr>
        <p:blipFill>
          <a:blip r:embed="rId1"/>
          <a:srcRect r="12767"/>
          <a:stretch>
            <a:fillRect/>
          </a:stretch>
        </p:blipFill>
        <p:spPr bwMode="auto">
          <a:xfrm>
            <a:off x="3892550" y="762635"/>
            <a:ext cx="3505200" cy="32480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061589" y="4643446"/>
            <a:ext cx="890598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b="1" dirty="0"/>
              <a:t>脓疱</a:t>
            </a:r>
            <a:endParaRPr lang="zh-CN" b="1" dirty="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743710" y="5273358"/>
            <a:ext cx="78486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>
                <a:latin typeface="宋体" pitchFamily="2" charset="-122"/>
              </a:rPr>
              <a:t>脓疱（</a:t>
            </a:r>
            <a:r>
              <a:rPr lang="zh-CN" altLang="zh-CN" sz="2000" b="1"/>
              <a:t>pustule</a:t>
            </a:r>
            <a:r>
              <a:rPr lang="zh-CN" sz="2000" b="1">
                <a:latin typeface="宋体" pitchFamily="2" charset="-122"/>
              </a:rPr>
              <a:t>）</a:t>
            </a:r>
            <a:r>
              <a:rPr lang="zh-CN" sz="2000" b="1"/>
              <a:t>  </a:t>
            </a:r>
            <a:r>
              <a:rPr lang="zh-CN" sz="2000" b="1">
                <a:latin typeface="宋体" pitchFamily="2" charset="-122"/>
              </a:rPr>
              <a:t>是高出皮面，内含脓液的局限性、腔隙性皮损</a:t>
            </a:r>
            <a:r>
              <a:rPr lang="zh-CN" sz="2000" b="1"/>
              <a:t> </a:t>
            </a:r>
            <a:endParaRPr 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 descr="1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7810" y="1804035"/>
            <a:ext cx="3505200" cy="34083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290824" y="5500061"/>
            <a:ext cx="890598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脓  疱</a:t>
            </a:r>
            <a:endParaRPr lang="zh-C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743200" y="2590800"/>
            <a:ext cx="14478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F2FA48"/>
              </a:solidFill>
              <a:ea typeface="华文新魏" pitchFamily="2" charset="-122"/>
            </a:endParaRPr>
          </a:p>
        </p:txBody>
      </p:sp>
      <p:pic>
        <p:nvPicPr>
          <p:cNvPr id="14345" name="Picture 9" descr="1007"/>
          <p:cNvPicPr>
            <a:picLocks noChangeAspect="1" noChangeArrowheads="1"/>
          </p:cNvPicPr>
          <p:nvPr/>
        </p:nvPicPr>
        <p:blipFill>
          <a:blip r:embed="rId1"/>
          <a:srcRect l="46420" t="46829" r="1218" b="34084"/>
          <a:stretch>
            <a:fillRect/>
          </a:stretch>
        </p:blipFill>
        <p:spPr bwMode="auto">
          <a:xfrm>
            <a:off x="4421505" y="2814955"/>
            <a:ext cx="3276600" cy="1600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951355" y="5110947"/>
            <a:ext cx="8469313" cy="1008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斑疹（macule）  皮肤局限性颜色改变。皮损与周围皮肤平齐，无隆起与凹陷，大小不一，形状不定，直径小于2cm。大于2cm时称斑片。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r>
              <a:rPr lang="zh-CN" altLang="en-US" sz="2000" b="1" dirty="0">
                <a:solidFill>
                  <a:schemeClr val="tx2"/>
                </a:solidFill>
              </a:rPr>
              <a:t>斑疹和斑片均可分为红斑、色素沉着斑、色素减退（或脱失斑）、出血斑。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 descr="1010"/>
          <p:cNvPicPr>
            <a:picLocks noChangeAspect="1" noChangeArrowheads="1"/>
          </p:cNvPicPr>
          <p:nvPr/>
        </p:nvPicPr>
        <p:blipFill>
          <a:blip r:embed="rId1"/>
          <a:srcRect l="4120" t="5434" r="50568" b="75162"/>
          <a:stretch>
            <a:fillRect/>
          </a:stretch>
        </p:blipFill>
        <p:spPr bwMode="auto">
          <a:xfrm>
            <a:off x="4635500" y="2263775"/>
            <a:ext cx="2667000" cy="151606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080895" y="5160010"/>
            <a:ext cx="7543165" cy="703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sz="2000" b="1">
                <a:latin typeface="宋体" pitchFamily="2" charset="-122"/>
              </a:rPr>
              <a:t>囊肿（</a:t>
            </a:r>
            <a:r>
              <a:rPr lang="zh-CN" altLang="zh-CN" sz="2000" b="1"/>
              <a:t>cyst</a:t>
            </a:r>
            <a:r>
              <a:rPr lang="zh-CN" sz="2000" b="1">
                <a:latin typeface="宋体" pitchFamily="2" charset="-122"/>
              </a:rPr>
              <a:t>）</a:t>
            </a:r>
            <a:r>
              <a:rPr lang="zh-CN" sz="2000" b="1"/>
              <a:t>  </a:t>
            </a:r>
            <a:r>
              <a:rPr lang="zh-CN" sz="2000" b="1">
                <a:latin typeface="宋体" pitchFamily="2" charset="-122"/>
              </a:rPr>
              <a:t>是含有液体、半固体粘稠物或细胞成分的囊性皮损</a:t>
            </a:r>
            <a:r>
              <a:rPr lang="zh-CN" sz="2000" b="1"/>
              <a:t> ，一般位于真皮或更深的位置。</a:t>
            </a:r>
            <a:endParaRPr 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2" descr="c"/>
          <p:cNvPicPr>
            <a:picLocks noChangeAspect="1" noChangeArrowheads="1"/>
          </p:cNvPicPr>
          <p:nvPr/>
        </p:nvPicPr>
        <p:blipFill>
          <a:blip r:embed="rId1">
            <a:lum bright="6000" contrast="6000"/>
          </a:blip>
          <a:srcRect/>
          <a:stretch>
            <a:fillRect/>
          </a:stretch>
        </p:blipFill>
        <p:spPr bwMode="auto">
          <a:xfrm>
            <a:off x="3648075" y="692150"/>
            <a:ext cx="4419600" cy="47244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 flipH="1">
            <a:off x="6781800" y="3810000"/>
            <a:ext cx="1524000" cy="9906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p>
            <a:endParaRPr lang="zh-CN" altLang="en-US"/>
          </a:p>
        </p:txBody>
      </p:sp>
      <p:sp>
        <p:nvSpPr>
          <p:cNvPr id="3" name="Line 5"/>
          <p:cNvSpPr>
            <a:spLocks noChangeShapeType="1"/>
          </p:cNvSpPr>
          <p:nvPr/>
        </p:nvSpPr>
        <p:spPr bwMode="auto">
          <a:xfrm flipH="1" flipV="1">
            <a:off x="5730240" y="2590800"/>
            <a:ext cx="2590800" cy="10668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p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441060" y="3276600"/>
            <a:ext cx="45974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b="1" dirty="0" smtClean="0"/>
              <a:t>囊</a:t>
            </a:r>
            <a:r>
              <a:rPr lang="en-US" altLang="zh-CN" b="1" dirty="0" smtClean="0"/>
              <a:t> </a:t>
            </a:r>
            <a:r>
              <a:rPr lang="zh-CN" b="1" dirty="0" smtClean="0"/>
              <a:t>肿</a:t>
            </a:r>
            <a:endParaRPr lang="zh-C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1010"/>
          <p:cNvPicPr>
            <a:picLocks noChangeAspect="1" noChangeArrowheads="1"/>
          </p:cNvPicPr>
          <p:nvPr/>
        </p:nvPicPr>
        <p:blipFill>
          <a:blip r:embed="rId1"/>
          <a:srcRect l="52135" t="39326" r="1523" b="42645"/>
          <a:stretch>
            <a:fillRect/>
          </a:stretch>
        </p:blipFill>
        <p:spPr bwMode="auto">
          <a:xfrm>
            <a:off x="4689475" y="2079625"/>
            <a:ext cx="2362200" cy="12954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814195" y="5085080"/>
            <a:ext cx="91440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鳞屑（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是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脱落或即将脱落的角质层细胞，由角化过度、角化不全所引起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3" name="Picture 5" descr="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18685" y="2097405"/>
            <a:ext cx="2446338" cy="23780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290824" y="5500061"/>
            <a:ext cx="890598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  鳞  屑</a:t>
            </a:r>
            <a:endParaRPr lang="zh-C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Picture 2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40860" y="2133600"/>
            <a:ext cx="2400300" cy="23653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37785" y="4933950"/>
            <a:ext cx="92138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  </a:t>
            </a:r>
            <a:r>
              <a:rPr lang="zh-CN" b="1" dirty="0">
                <a:sym typeface="+mn-ea"/>
              </a:rPr>
              <a:t>鳞  屑</a:t>
            </a:r>
            <a:endParaRPr lang="zh-CN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1" name="Picture 3" descr="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3905" y="1802765"/>
            <a:ext cx="2457450" cy="23780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84144" y="5056831"/>
            <a:ext cx="890598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>
                <a:sym typeface="+mn-ea"/>
              </a:rPr>
              <a:t>鳞  屑</a:t>
            </a:r>
            <a:endParaRPr lang="zh-CN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982200" y="5715000"/>
            <a:ext cx="457200" cy="457200"/>
          </a:xfrm>
          <a:prstGeom prst="actionButtonBlank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735638" y="4076700"/>
            <a:ext cx="11430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浸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渍</a:t>
            </a:r>
            <a:endParaRPr 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92313" y="5876925"/>
            <a:ext cx="7848600" cy="703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浸渍（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maceration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皮肤长时间浸水或处于潮湿状态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,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导致的皮肤含水量增多、角质层软化、皮肤变白变软甚至起皱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.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图11-11 浸渍及模式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872490"/>
            <a:ext cx="7467600" cy="3111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1011"/>
          <p:cNvPicPr>
            <a:picLocks noChangeAspect="1" noChangeArrowheads="1"/>
          </p:cNvPicPr>
          <p:nvPr/>
        </p:nvPicPr>
        <p:blipFill>
          <a:blip r:embed="rId1"/>
          <a:srcRect l="4698" t="72163" r="48970" b="9215"/>
          <a:stretch>
            <a:fillRect/>
          </a:stretch>
        </p:blipFill>
        <p:spPr bwMode="auto">
          <a:xfrm>
            <a:off x="4380548" y="2372995"/>
            <a:ext cx="3124200" cy="16668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847850" y="4934903"/>
            <a:ext cx="7696200" cy="703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糜烂（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erosion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为局限性表皮缺损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.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因系表皮缺损而未累及基底膜带（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BMZ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）和真皮，故愈合较快且愈后不留瘢痕。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2" descr="1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05835" y="321310"/>
            <a:ext cx="5181600" cy="445611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84144" y="5056831"/>
            <a:ext cx="890598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>
                <a:sym typeface="+mn-ea"/>
              </a:rPr>
              <a:t>糜  烂</a:t>
            </a:r>
            <a:endParaRPr lang="zh-CN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5" name="Picture 5" descr="1011"/>
          <p:cNvPicPr>
            <a:picLocks noChangeAspect="1" noChangeArrowheads="1"/>
          </p:cNvPicPr>
          <p:nvPr/>
        </p:nvPicPr>
        <p:blipFill>
          <a:blip r:embed="rId1"/>
          <a:srcRect l="52693" t="37257" r="966" b="45667"/>
          <a:stretch>
            <a:fillRect/>
          </a:stretch>
        </p:blipFill>
        <p:spPr bwMode="auto">
          <a:xfrm>
            <a:off x="4283710" y="2609533"/>
            <a:ext cx="2895600" cy="14160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79588" y="4785360"/>
            <a:ext cx="8208962" cy="15576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sz="2400" b="1">
                <a:cs typeface="Times New Roman" pitchFamily="18" charset="0"/>
              </a:rPr>
              <a:t>溃疡（</a:t>
            </a:r>
            <a:r>
              <a:rPr lang="zh-CN" altLang="zh-CN" sz="2400" b="1">
                <a:cs typeface="Times New Roman" pitchFamily="18" charset="0"/>
              </a:rPr>
              <a:t>ulcer</a:t>
            </a:r>
            <a:r>
              <a:rPr lang="zh-CN" sz="2400" b="1">
                <a:cs typeface="Times New Roman" pitchFamily="18" charset="0"/>
              </a:rPr>
              <a:t>）  为局限性皮肤或粘膜缺损形成的创面，可深达真皮或更深的位置，可由感染、放射性损伤、皮肤癌等引起。因损害破坏基底层细胞，故愈合较慢且愈后留有瘢痕。</a:t>
            </a:r>
            <a:endParaRPr lang="zh-CN" sz="2400" b="1">
              <a:cs typeface="Times New Roman" pitchFamily="18" charset="0"/>
            </a:endParaRPr>
          </a:p>
          <a:p>
            <a:pPr eaLnBrk="0" hangingPunct="0"/>
            <a:endParaRPr lang="zh-CN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9" name="Picture 3" descr="2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60303" y="1977073"/>
            <a:ext cx="2663825" cy="267811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517808" y="4842204"/>
            <a:ext cx="1152525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/>
            <a:r>
              <a:rPr lang="zh-CN" b="1" dirty="0"/>
              <a:t>红斑</a:t>
            </a:r>
            <a:endParaRPr lang="zh-CN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168904" y="5576896"/>
            <a:ext cx="890598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>
                <a:sym typeface="+mn-ea"/>
              </a:rPr>
              <a:t>溃  疡</a:t>
            </a:r>
            <a:endParaRPr lang="zh-CN" b="1" dirty="0"/>
          </a:p>
        </p:txBody>
      </p:sp>
      <p:pic>
        <p:nvPicPr>
          <p:cNvPr id="25602" name="Picture 2" descr="1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97275" y="183515"/>
            <a:ext cx="5035550" cy="51816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 descr="1012"/>
          <p:cNvPicPr>
            <a:picLocks noChangeAspect="1" noChangeArrowheads="1"/>
          </p:cNvPicPr>
          <p:nvPr/>
        </p:nvPicPr>
        <p:blipFill>
          <a:blip r:embed="rId1"/>
          <a:srcRect l="51480" t="3880" r="3218" b="77498"/>
          <a:stretch>
            <a:fillRect/>
          </a:stretch>
        </p:blipFill>
        <p:spPr bwMode="auto">
          <a:xfrm>
            <a:off x="4555490" y="2615883"/>
            <a:ext cx="2667000" cy="14541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947834" y="5373704"/>
            <a:ext cx="8053388" cy="826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400" b="1" dirty="0">
                <a:latin typeface="宋体" pitchFamily="2" charset="-122"/>
              </a:rPr>
              <a:t>裂隙（</a:t>
            </a:r>
            <a:r>
              <a:rPr lang="zh-CN" altLang="zh-CN" sz="2400" b="1" dirty="0"/>
              <a:t>fissure</a:t>
            </a:r>
            <a:r>
              <a:rPr lang="zh-CN" sz="2400" b="1" dirty="0">
                <a:latin typeface="宋体" pitchFamily="2" charset="-122"/>
              </a:rPr>
              <a:t>）</a:t>
            </a:r>
            <a:r>
              <a:rPr lang="zh-CN" sz="2400" b="1" dirty="0"/>
              <a:t>  </a:t>
            </a:r>
            <a:r>
              <a:rPr lang="zh-CN" sz="2400" b="1" dirty="0">
                <a:latin typeface="宋体" pitchFamily="2" charset="-122"/>
              </a:rPr>
              <a:t>也称皲裂，为线条状的皮肤裂隙，通常深达真皮</a:t>
            </a:r>
            <a:r>
              <a:rPr lang="zh-CN" sz="2400" b="1" dirty="0"/>
              <a:t> </a:t>
            </a:r>
            <a:endParaRPr 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7" name="Picture 3" descr="f"/>
          <p:cNvPicPr>
            <a:picLocks noChangeAspect="1" noChangeArrowheads="1"/>
          </p:cNvPicPr>
          <p:nvPr/>
        </p:nvPicPr>
        <p:blipFill>
          <a:blip r:embed="rId1"/>
          <a:srcRect t="5467"/>
          <a:stretch>
            <a:fillRect/>
          </a:stretch>
        </p:blipFill>
        <p:spPr bwMode="auto">
          <a:xfrm>
            <a:off x="3206433" y="610235"/>
            <a:ext cx="5562600" cy="40576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43120" y="5090160"/>
            <a:ext cx="1790712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裂隙（皲裂）</a:t>
            </a:r>
            <a:endParaRPr lang="zh-CN" b="1" dirty="0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5176520" y="3794760"/>
            <a:ext cx="0" cy="12954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2800" y="609600"/>
            <a:ext cx="5181600" cy="51101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760460" y="2590800"/>
            <a:ext cx="45974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b="1" dirty="0"/>
              <a:t>抓 痕</a:t>
            </a:r>
            <a:endParaRPr lang="zh-CN" b="1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063750" y="5876925"/>
            <a:ext cx="7543800" cy="703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>
                <a:latin typeface="宋体" pitchFamily="2" charset="-122"/>
              </a:rPr>
              <a:t>抓痕（</a:t>
            </a:r>
            <a:r>
              <a:rPr lang="zh-CN" altLang="zh-CN" sz="2000" b="1"/>
              <a:t>scratch mark</a:t>
            </a:r>
            <a:r>
              <a:rPr lang="zh-CN" sz="2000" b="1">
                <a:latin typeface="宋体" pitchFamily="2" charset="-122"/>
              </a:rPr>
              <a:t>）</a:t>
            </a:r>
            <a:r>
              <a:rPr lang="zh-CN" sz="2000" b="1"/>
              <a:t>  </a:t>
            </a:r>
            <a:r>
              <a:rPr lang="zh-CN" sz="2000" b="1">
                <a:latin typeface="宋体" pitchFamily="2" charset="-122"/>
              </a:rPr>
              <a:t>为搔抓或摩擦所致的线状或点状的表皮或达真皮浅层的剥脱性缺失</a:t>
            </a:r>
            <a:endParaRPr 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1012"/>
          <p:cNvPicPr>
            <a:picLocks noChangeAspect="1" noChangeArrowheads="1"/>
          </p:cNvPicPr>
          <p:nvPr/>
        </p:nvPicPr>
        <p:blipFill>
          <a:blip r:embed="rId1"/>
          <a:srcRect l="3088" t="3880" r="51610" b="77498"/>
          <a:stretch>
            <a:fillRect/>
          </a:stretch>
        </p:blipFill>
        <p:spPr bwMode="auto">
          <a:xfrm>
            <a:off x="4436745" y="2597785"/>
            <a:ext cx="2971800" cy="162083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08760" y="4950476"/>
            <a:ext cx="914400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痂（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crust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）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有渗液的创面，渗液与脱落组织、药物等混合干涸后凝结而成</a:t>
            </a:r>
            <a:r>
              <a:rPr 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8" name="Picture 6" descr="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78530" y="403543"/>
            <a:ext cx="4800600" cy="47117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780280" y="5411470"/>
            <a:ext cx="1790712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痂</a:t>
            </a:r>
            <a:endParaRPr lang="zh-CN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1013"/>
          <p:cNvPicPr>
            <a:picLocks noChangeAspect="1" noChangeArrowheads="1"/>
          </p:cNvPicPr>
          <p:nvPr/>
        </p:nvPicPr>
        <p:blipFill>
          <a:blip r:embed="rId1"/>
          <a:srcRect l="52341" r="1498" b="76436"/>
          <a:stretch>
            <a:fillRect/>
          </a:stretch>
        </p:blipFill>
        <p:spPr bwMode="auto">
          <a:xfrm>
            <a:off x="4430395" y="2560003"/>
            <a:ext cx="2362200" cy="1600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1817370" y="5028139"/>
            <a:ext cx="8248678" cy="826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zh-CN" sz="2400" b="1" dirty="0"/>
              <a:t>瘢痕（</a:t>
            </a:r>
            <a:r>
              <a:rPr lang="zh-CN" altLang="zh-CN" sz="2400" b="1" dirty="0"/>
              <a:t>scar</a:t>
            </a:r>
            <a:r>
              <a:rPr lang="zh-CN" sz="2400" b="1" dirty="0"/>
              <a:t>）：为真皮或深部组织缺损或破坏后</a:t>
            </a:r>
            <a:r>
              <a:rPr lang="zh-CN" sz="2400" b="1" dirty="0" smtClean="0"/>
              <a:t>，由</a:t>
            </a:r>
            <a:r>
              <a:rPr lang="zh-CN" sz="2400" b="1" dirty="0"/>
              <a:t>新生结缔组织修复而成。 </a:t>
            </a:r>
            <a:endParaRPr lang="zh-CN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701" name="Picture 5" descr="1013"/>
          <p:cNvPicPr>
            <a:picLocks noChangeAspect="1" noChangeArrowheads="1"/>
          </p:cNvPicPr>
          <p:nvPr/>
        </p:nvPicPr>
        <p:blipFill>
          <a:blip r:embed="rId1"/>
          <a:srcRect l="53160" t="25468" r="1498" b="48358"/>
          <a:stretch>
            <a:fillRect/>
          </a:stretch>
        </p:blipFill>
        <p:spPr bwMode="auto">
          <a:xfrm>
            <a:off x="3832225" y="1788795"/>
            <a:ext cx="4038600" cy="30940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660877" y="5198747"/>
            <a:ext cx="21336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b="1" dirty="0"/>
              <a:t>增生性瘢痕</a:t>
            </a:r>
            <a:endParaRPr lang="zh-CN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9" name="Picture 3" descr="1013"/>
          <p:cNvPicPr>
            <a:picLocks noChangeAspect="1" noChangeArrowheads="1"/>
          </p:cNvPicPr>
          <p:nvPr/>
        </p:nvPicPr>
        <p:blipFill>
          <a:blip r:embed="rId1"/>
          <a:srcRect l="53160" t="66179" r="1498" b="6921"/>
          <a:stretch>
            <a:fillRect/>
          </a:stretch>
        </p:blipFill>
        <p:spPr bwMode="auto">
          <a:xfrm>
            <a:off x="3690938" y="1752600"/>
            <a:ext cx="3810000" cy="299878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411663" y="4849813"/>
            <a:ext cx="259080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瘢痕疙瘩</a:t>
            </a:r>
            <a:endParaRPr lang="zh-CN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1013"/>
          <p:cNvPicPr>
            <a:picLocks noChangeAspect="1" noChangeArrowheads="1"/>
          </p:cNvPicPr>
          <p:nvPr/>
        </p:nvPicPr>
        <p:blipFill>
          <a:blip r:embed="rId1"/>
          <a:srcRect l="4691" r="48404" b="76436"/>
          <a:stretch>
            <a:fillRect/>
          </a:stretch>
        </p:blipFill>
        <p:spPr bwMode="auto">
          <a:xfrm>
            <a:off x="5313363" y="2584450"/>
            <a:ext cx="2286000" cy="15240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065020" y="4999028"/>
            <a:ext cx="8536017" cy="826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sz="2400" b="1" dirty="0">
                <a:latin typeface="宋体" pitchFamily="2" charset="-122"/>
              </a:rPr>
              <a:t>苔藓样变（</a:t>
            </a:r>
            <a:r>
              <a:rPr lang="zh-CN" altLang="zh-CN" sz="2400" b="1" dirty="0"/>
              <a:t>lichenification</a:t>
            </a:r>
            <a:r>
              <a:rPr lang="zh-CN" sz="2400" b="1" dirty="0">
                <a:latin typeface="宋体" pitchFamily="2" charset="-122"/>
              </a:rPr>
              <a:t>）</a:t>
            </a:r>
            <a:r>
              <a:rPr lang="zh-CN" sz="2400" b="1" dirty="0"/>
              <a:t>  </a:t>
            </a:r>
            <a:r>
              <a:rPr lang="zh-CN" sz="2400" b="1" dirty="0">
                <a:latin typeface="宋体" pitchFamily="2" charset="-122"/>
              </a:rPr>
              <a:t>皮肤局限性粗糙增厚，皮嵴隆起，皮沟加深，界限清楚</a:t>
            </a:r>
            <a:r>
              <a:rPr lang="zh-CN" sz="2400" b="1" dirty="0"/>
              <a:t> </a:t>
            </a:r>
            <a:endParaRPr 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" descr="eru-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00600" y="2060575"/>
            <a:ext cx="2881313" cy="2520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303838" y="4654550"/>
            <a:ext cx="2087562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b="1"/>
              <a:t>色素沉着斑</a:t>
            </a:r>
            <a:endParaRPr lang="zh-CN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2" descr="20"/>
          <p:cNvPicPr>
            <a:picLocks noChangeAspect="1" noChangeArrowheads="1"/>
          </p:cNvPicPr>
          <p:nvPr/>
        </p:nvPicPr>
        <p:blipFill>
          <a:blip r:embed="rId1">
            <a:lum bright="6000" contrast="6000"/>
          </a:blip>
          <a:srcRect/>
          <a:stretch>
            <a:fillRect/>
          </a:stretch>
        </p:blipFill>
        <p:spPr bwMode="auto">
          <a:xfrm>
            <a:off x="4151313" y="620713"/>
            <a:ext cx="4810125" cy="5029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60963" y="5859463"/>
            <a:ext cx="25908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b="1" dirty="0" smtClean="0">
                <a:sym typeface="+mn-ea"/>
              </a:rPr>
              <a:t>苔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zh-CN" b="1" dirty="0" smtClean="0">
                <a:sym typeface="+mn-ea"/>
              </a:rPr>
              <a:t>藓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zh-CN" b="1" dirty="0" smtClean="0">
                <a:sym typeface="+mn-ea"/>
              </a:rPr>
              <a:t>样</a:t>
            </a:r>
            <a:r>
              <a:rPr lang="en-US" altLang="zh-CN" b="1" dirty="0" smtClean="0">
                <a:sym typeface="+mn-ea"/>
              </a:rPr>
              <a:t> </a:t>
            </a:r>
            <a:r>
              <a:rPr lang="zh-CN" b="1" dirty="0" smtClean="0">
                <a:sym typeface="+mn-ea"/>
              </a:rPr>
              <a:t>变</a:t>
            </a:r>
            <a:endParaRPr lang="zh-CN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0885" y="3679825"/>
            <a:ext cx="7645400" cy="1922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endParaRPr lang="zh-CN" sz="2000" b="1" dirty="0">
              <a:cs typeface="Times New Roman" pitchFamily="18" charset="0"/>
            </a:endParaRPr>
          </a:p>
          <a:p>
            <a:pPr algn="just"/>
            <a:r>
              <a:rPr lang="zh-CN" sz="2000" b="1" dirty="0">
                <a:cs typeface="Times New Roman" pitchFamily="18" charset="0"/>
              </a:rPr>
              <a:t>萎缩（</a:t>
            </a:r>
            <a:r>
              <a:rPr lang="zh-CN" altLang="zh-CN" sz="2000" b="1" dirty="0">
                <a:cs typeface="Times New Roman" pitchFamily="18" charset="0"/>
              </a:rPr>
              <a:t>atrophy</a:t>
            </a:r>
            <a:r>
              <a:rPr lang="zh-CN" sz="2000" b="1" dirty="0">
                <a:cs typeface="Times New Roman" pitchFamily="18" charset="0"/>
              </a:rPr>
              <a:t>）  为皮肤的退行性变化，表皮萎缩常表现为皮肤变薄，外观半透明，表面有细皱纹，正常皮沟变浅或消失；真皮萎缩则表现局部皮肤凹陷，表皮纹理可正常，毛发可能变细或消失；皮下组织萎缩则表现为凹陷明显。</a:t>
            </a:r>
            <a:endParaRPr lang="zh-CN" sz="2000" b="1" dirty="0">
              <a:cs typeface="Times New Roman" pitchFamily="18" charset="0"/>
            </a:endParaRPr>
          </a:p>
          <a:p>
            <a:pPr eaLnBrk="0" hangingPunct="0"/>
            <a:endParaRPr lang="zh-CN" altLang="zh-CN" sz="2000" b="1" dirty="0"/>
          </a:p>
        </p:txBody>
      </p:sp>
      <p:pic>
        <p:nvPicPr>
          <p:cNvPr id="6" name="图片 5" descr="图11-14 萎缩及模式图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274" y="301979"/>
            <a:ext cx="7643866" cy="318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ldLvl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7" name="Picture 3" descr="1013"/>
          <p:cNvPicPr>
            <a:picLocks noChangeAspect="1" noChangeArrowheads="1"/>
          </p:cNvPicPr>
          <p:nvPr/>
        </p:nvPicPr>
        <p:blipFill>
          <a:blip r:embed="rId1">
            <a:lum bright="18000"/>
          </a:blip>
          <a:srcRect l="4378" t="65744" r="49968" b="6921"/>
          <a:stretch>
            <a:fillRect/>
          </a:stretch>
        </p:blipFill>
        <p:spPr bwMode="auto">
          <a:xfrm>
            <a:off x="3936019" y="1884716"/>
            <a:ext cx="3820559" cy="3035286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487863" y="5461318"/>
            <a:ext cx="25908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萎  缩</a:t>
            </a:r>
            <a:endParaRPr lang="zh-C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40" name="Picture 4" descr="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1365" y="1514475"/>
            <a:ext cx="2668588" cy="25939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977765" y="4297680"/>
            <a:ext cx="2041525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b="1" dirty="0"/>
              <a:t>色素脱失斑</a:t>
            </a:r>
            <a:endParaRPr lang="zh-C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1008"/>
          <p:cNvPicPr>
            <a:picLocks noChangeAspect="1" noChangeArrowheads="1"/>
          </p:cNvPicPr>
          <p:nvPr/>
        </p:nvPicPr>
        <p:blipFill>
          <a:blip r:embed="rId1"/>
          <a:srcRect l="4118" t="6209" r="50580" b="77158"/>
          <a:stretch>
            <a:fillRect/>
          </a:stretch>
        </p:blipFill>
        <p:spPr bwMode="auto">
          <a:xfrm>
            <a:off x="4643755" y="2660650"/>
            <a:ext cx="2895600" cy="14097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168525" y="4736148"/>
            <a:ext cx="7921625" cy="703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 dirty="0">
                <a:latin typeface="宋体" pitchFamily="2" charset="-122"/>
              </a:rPr>
              <a:t>丘疹（</a:t>
            </a:r>
            <a:r>
              <a:rPr lang="zh-CN" altLang="zh-CN" sz="2000" b="1" dirty="0"/>
              <a:t>papule</a:t>
            </a:r>
            <a:r>
              <a:rPr lang="zh-CN" sz="2000" b="1" dirty="0">
                <a:latin typeface="宋体" pitchFamily="2" charset="-122"/>
              </a:rPr>
              <a:t>）</a:t>
            </a:r>
            <a:r>
              <a:rPr lang="zh-CN" sz="2000" b="1" dirty="0"/>
              <a:t>  </a:t>
            </a:r>
            <a:r>
              <a:rPr lang="zh-CN" sz="2000" b="1" dirty="0">
                <a:latin typeface="宋体" pitchFamily="2" charset="-122"/>
              </a:rPr>
              <a:t>是局限、充实、隆起的浅表性损害，直径小于</a:t>
            </a:r>
            <a:r>
              <a:rPr lang="zh-CN" altLang="zh-CN" sz="2000" b="1" dirty="0">
                <a:latin typeface="宋体" pitchFamily="2" charset="-122"/>
              </a:rPr>
              <a:t>1cm</a:t>
            </a:r>
            <a:r>
              <a:rPr lang="zh-CN" sz="2000" b="1" dirty="0">
                <a:latin typeface="宋体" pitchFamily="2" charset="-122"/>
              </a:rPr>
              <a:t>。其病变通常位于表皮或真皮浅层，一般由炎性渗出或增生所致。</a:t>
            </a:r>
            <a:r>
              <a:rPr lang="zh-CN" sz="2000" b="1" dirty="0"/>
              <a:t> </a:t>
            </a:r>
            <a:endParaRPr 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919980" y="5116830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/>
              <a:t>丘 疹</a:t>
            </a:r>
            <a:endParaRPr lang="zh-CN" altLang="en-US" b="1"/>
          </a:p>
        </p:txBody>
      </p:sp>
      <p:pic>
        <p:nvPicPr>
          <p:cNvPr id="15366" name="Picture 6" descr="1008"/>
          <p:cNvPicPr>
            <a:picLocks noChangeAspect="1" noChangeArrowheads="1"/>
          </p:cNvPicPr>
          <p:nvPr/>
        </p:nvPicPr>
        <p:blipFill>
          <a:blip r:embed="rId1">
            <a:lum bright="6000"/>
          </a:blip>
          <a:srcRect l="5089" t="24245" r="51657" b="59453"/>
          <a:stretch>
            <a:fillRect/>
          </a:stretch>
        </p:blipFill>
        <p:spPr bwMode="auto">
          <a:xfrm>
            <a:off x="4006533" y="1558290"/>
            <a:ext cx="3733800" cy="2743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813300" y="5484495"/>
            <a:ext cx="19431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/>
              <a:t>丘 疹</a:t>
            </a:r>
            <a:endParaRPr lang="zh-CN" altLang="en-US" b="1"/>
          </a:p>
        </p:txBody>
      </p:sp>
      <p:pic>
        <p:nvPicPr>
          <p:cNvPr id="15365" name="Picture 5" descr="1008"/>
          <p:cNvPicPr>
            <a:picLocks noChangeAspect="1" noChangeArrowheads="1"/>
          </p:cNvPicPr>
          <p:nvPr/>
        </p:nvPicPr>
        <p:blipFill>
          <a:blip r:embed="rId1">
            <a:lum bright="6000" contrast="6000"/>
          </a:blip>
          <a:srcRect l="5089" t="41992" r="51657" b="41234"/>
          <a:stretch>
            <a:fillRect/>
          </a:stretch>
        </p:blipFill>
        <p:spPr bwMode="auto">
          <a:xfrm>
            <a:off x="3617595" y="1792605"/>
            <a:ext cx="4191000" cy="31242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1008"/>
          <p:cNvPicPr>
            <a:picLocks noChangeAspect="1" noChangeArrowheads="1"/>
          </p:cNvPicPr>
          <p:nvPr/>
        </p:nvPicPr>
        <p:blipFill>
          <a:blip r:embed="rId1"/>
          <a:srcRect l="51491" t="5434" r="1137" b="78265"/>
          <a:stretch>
            <a:fillRect/>
          </a:stretch>
        </p:blipFill>
        <p:spPr bwMode="auto">
          <a:xfrm>
            <a:off x="4292600" y="2340610"/>
            <a:ext cx="3505200" cy="1600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123440" y="5177155"/>
            <a:ext cx="8424863" cy="703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sz="2000" b="1">
                <a:latin typeface="宋体" pitchFamily="2" charset="-122"/>
              </a:rPr>
              <a:t>斑块（</a:t>
            </a:r>
            <a:r>
              <a:rPr lang="zh-CN" altLang="zh-CN" sz="2000" b="1"/>
              <a:t>plaque</a:t>
            </a:r>
            <a:r>
              <a:rPr lang="zh-CN" sz="2000" b="1">
                <a:latin typeface="宋体" pitchFamily="2" charset="-122"/>
              </a:rPr>
              <a:t>）</a:t>
            </a:r>
            <a:r>
              <a:rPr lang="zh-CN" sz="2000" b="1"/>
              <a:t>  </a:t>
            </a:r>
            <a:r>
              <a:rPr lang="zh-CN" sz="2000" b="1">
                <a:latin typeface="宋体" pitchFamily="2" charset="-122"/>
              </a:rPr>
              <a:t>为直径大于</a:t>
            </a:r>
            <a:r>
              <a:rPr lang="zh-CN" altLang="zh-CN" sz="2000" b="1"/>
              <a:t>1cm</a:t>
            </a:r>
            <a:r>
              <a:rPr lang="zh-CN" sz="2000" b="1">
                <a:latin typeface="宋体" pitchFamily="2" charset="-122"/>
              </a:rPr>
              <a:t>的扁平、隆起的浅表性损害，多为丘疹扩大或融合而成。</a:t>
            </a:r>
            <a:r>
              <a:rPr lang="zh-CN" sz="2000" b="1"/>
              <a:t> </a:t>
            </a:r>
            <a:endParaRPr 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ldLvl="0" animBg="1" autoUpdateAnimBg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演示</Application>
  <PresentationFormat>宽屏</PresentationFormat>
  <Paragraphs>113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23</cp:revision>
  <dcterms:created xsi:type="dcterms:W3CDTF">2016-08-12T00:23:00Z</dcterms:created>
  <dcterms:modified xsi:type="dcterms:W3CDTF">2016-08-12T01:30:35Z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