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472" y="357166"/>
            <a:ext cx="7772400" cy="762000"/>
          </a:xfrm>
        </p:spPr>
        <p:txBody>
          <a:bodyPr/>
          <a:lstStyle/>
          <a:p>
            <a:r>
              <a:rPr lang="zh-CN" b="1" dirty="0" smtClean="0"/>
              <a:t>四</a:t>
            </a:r>
            <a:r>
              <a:rPr lang="zh-CN" altLang="en-US" b="1" dirty="0" smtClean="0"/>
              <a:t>、</a:t>
            </a:r>
            <a:r>
              <a:rPr lang="zh-CN" b="1" dirty="0" smtClean="0"/>
              <a:t> </a:t>
            </a:r>
            <a:r>
              <a:rPr lang="zh-CN" b="1" dirty="0"/>
              <a:t>皮肤性病的治疗</a:t>
            </a:r>
            <a:endParaRPr 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952597" y="1714488"/>
            <a:ext cx="1785949" cy="51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>
                <a:solidFill>
                  <a:prstClr val="black"/>
                </a:solidFill>
              </a:rPr>
              <a:t>内用药物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596" y="2928934"/>
            <a:ext cx="1785950" cy="51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>
                <a:solidFill>
                  <a:prstClr val="black"/>
                </a:solidFill>
              </a:rPr>
              <a:t>外用药物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4034" y="4143380"/>
            <a:ext cx="1714512" cy="51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>
                <a:solidFill>
                  <a:prstClr val="black"/>
                </a:solidFill>
              </a:rPr>
              <a:t>物理治疗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4034" y="5357826"/>
            <a:ext cx="1714512" cy="51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>
                <a:solidFill>
                  <a:prstClr val="black"/>
                </a:solidFill>
              </a:rPr>
              <a:t>外科治疗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1488" y="4143380"/>
            <a:ext cx="5500694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冷冻、激光、放射疗法、电疗法、水疗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52926" y="5429264"/>
            <a:ext cx="4929222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磨削术、切割术、移植术等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952860" y="4286256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52860" y="5572140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外用药物的性能</a:t>
            </a:r>
            <a:endParaRPr lang="zh-CN" b="1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5" y="1773238"/>
            <a:ext cx="3675059" cy="4537075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</a:rPr>
              <a:t>清洁剂   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醋酸溶液         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</a:rPr>
              <a:t>保护剂   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氧化锌粉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  </a:t>
            </a:r>
            <a:endParaRPr lang="zh-CN" altLang="en-US" sz="2400" b="1" dirty="0">
              <a:solidFill>
                <a:schemeClr val="hlink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</a:rPr>
              <a:t>止痒剂   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1%苯唑卡因</a:t>
            </a:r>
            <a:r>
              <a:rPr lang="zh-CN" altLang="en-US" sz="2400" b="1" dirty="0">
                <a:latin typeface="宋体" pitchFamily="2" charset="-122"/>
              </a:rPr>
              <a:t>      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</a:rPr>
              <a:t>抗菌剂   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红霉素软膏 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</a:rPr>
              <a:t>抗真菌剂 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%咪康唑霜  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</a:rPr>
              <a:t>抗病毒剂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阿昔洛韦乳膏</a:t>
            </a:r>
            <a:endParaRPr lang="zh-CN" altLang="en-US" sz="24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</a:rPr>
              <a:t>杀虫剂  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10%硫磺霜          </a:t>
            </a:r>
            <a:endParaRPr lang="zh-CN" altLang="en-US" sz="2400" b="1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242050" y="1774825"/>
            <a:ext cx="3960813" cy="448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角质剥脱剂  </a:t>
            </a:r>
            <a:r>
              <a:rPr lang="zh-CN" altLang="en-US" sz="2400" b="1" dirty="0" smtClean="0"/>
              <a:t>   </a:t>
            </a:r>
            <a:r>
              <a:rPr lang="zh-CN" altLang="en-US" sz="2200" b="1" dirty="0" smtClean="0">
                <a:solidFill>
                  <a:schemeClr val="tx2"/>
                </a:solidFill>
                <a:latin typeface="宋体" pitchFamily="2" charset="-122"/>
              </a:rPr>
              <a:t>尿素霜  </a:t>
            </a:r>
            <a:endParaRPr lang="zh-CN" altLang="en-US" sz="2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 角质促成剂  </a:t>
            </a:r>
            <a:r>
              <a:rPr lang="zh-CN" altLang="en-US" sz="2400" b="1" dirty="0" smtClean="0"/>
              <a:t> </a:t>
            </a:r>
            <a:r>
              <a:rPr lang="zh-CN" altLang="en-US" sz="2200" b="1" dirty="0" smtClean="0">
                <a:solidFill>
                  <a:schemeClr val="tx2"/>
                </a:solidFill>
                <a:latin typeface="宋体" pitchFamily="2" charset="-122"/>
              </a:rPr>
              <a:t>蒽林软膏</a:t>
            </a:r>
            <a:endParaRPr lang="zh-CN" altLang="en-US" sz="2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 收敛剂        </a:t>
            </a:r>
            <a:r>
              <a:rPr lang="zh-CN" altLang="en-US" sz="2400" b="1" dirty="0" smtClean="0"/>
              <a:t>     </a:t>
            </a:r>
            <a:r>
              <a:rPr lang="zh-CN" altLang="en-US" sz="2200" b="1" dirty="0" smtClean="0">
                <a:solidFill>
                  <a:schemeClr val="tx2"/>
                </a:solidFill>
                <a:latin typeface="宋体" pitchFamily="2" charset="-122"/>
              </a:rPr>
              <a:t>5%甲醛 </a:t>
            </a:r>
            <a:endParaRPr lang="zh-CN" altLang="en-US" sz="2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 腐蚀剂       </a:t>
            </a:r>
            <a:r>
              <a:rPr lang="zh-CN" altLang="en-US" sz="2200" b="1" dirty="0" smtClean="0">
                <a:solidFill>
                  <a:schemeClr val="tx2"/>
                </a:solidFill>
                <a:latin typeface="宋体" pitchFamily="2" charset="-122"/>
              </a:rPr>
              <a:t>30%三氯醋酸 </a:t>
            </a:r>
            <a:endParaRPr lang="zh-CN" altLang="en-US" sz="2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 细胞毒性药物  </a:t>
            </a:r>
            <a:r>
              <a:rPr lang="zh-CN" altLang="en-US" sz="2200" b="1" dirty="0" smtClean="0">
                <a:solidFill>
                  <a:schemeClr val="tx2"/>
                </a:solidFill>
                <a:latin typeface="宋体" pitchFamily="2" charset="-122"/>
              </a:rPr>
              <a:t>氟尿嘧啶 </a:t>
            </a:r>
            <a:endParaRPr lang="zh-CN" altLang="en-US" sz="2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 遮光</a:t>
            </a:r>
            <a:r>
              <a:rPr lang="zh-CN" altLang="en-US" sz="2400" b="1" dirty="0" smtClean="0"/>
              <a:t>剂</a:t>
            </a:r>
            <a:r>
              <a:rPr lang="zh-CN" altLang="en-US" sz="2200" b="1" dirty="0" smtClean="0">
                <a:solidFill>
                  <a:schemeClr val="tx2"/>
                </a:solidFill>
                <a:latin typeface="宋体" pitchFamily="2" charset="-122"/>
              </a:rPr>
              <a:t>    5</a:t>
            </a:r>
            <a:r>
              <a:rPr lang="zh-CN" altLang="en-US" sz="2400" b="1" dirty="0">
                <a:solidFill>
                  <a:schemeClr val="tx2"/>
                </a:solidFill>
              </a:rPr>
              <a:t>%二氧化钛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 脱色剂      </a:t>
            </a:r>
            <a:r>
              <a:rPr lang="zh-CN" altLang="en-US" sz="2400" b="1" dirty="0" smtClean="0"/>
              <a:t>    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</a:rPr>
              <a:t>%氢醌霜 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b="1" dirty="0"/>
              <a:t>  甾体抗炎剂  </a:t>
            </a:r>
            <a:r>
              <a:rPr lang="zh-CN" altLang="en-US" sz="2400" b="1" dirty="0">
                <a:solidFill>
                  <a:schemeClr val="tx2"/>
                </a:solidFill>
              </a:rPr>
              <a:t>地塞米松霜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外用药物剂型（一）</a:t>
            </a:r>
            <a:endParaRPr lang="zh-CN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00213"/>
            <a:ext cx="7772400" cy="48244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/>
              <a:t>溶液</a:t>
            </a:r>
            <a:r>
              <a:rPr lang="zh-CN" altLang="en-US" sz="3600" b="1" dirty="0"/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水+水溶性药物</a:t>
            </a:r>
            <a:r>
              <a:rPr lang="zh-CN" altLang="en-US" sz="3600" b="1" dirty="0">
                <a:solidFill>
                  <a:schemeClr val="tx2"/>
                </a:solidFill>
              </a:rPr>
              <a:t> </a:t>
            </a:r>
            <a:endParaRPr lang="zh-CN" altLang="en-US" sz="36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粉剂</a:t>
            </a:r>
            <a:r>
              <a:rPr lang="zh-CN" altLang="en-US" sz="3600" b="1" dirty="0"/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氧化锌或滑石粉或淀粉+药物</a:t>
            </a:r>
            <a:r>
              <a:rPr lang="zh-CN" altLang="en-US" sz="3600" b="1" dirty="0">
                <a:solidFill>
                  <a:schemeClr val="tx2"/>
                </a:solidFill>
              </a:rPr>
              <a:t>    </a:t>
            </a:r>
            <a:endParaRPr lang="zh-CN" altLang="en-US" sz="36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洗剂</a:t>
            </a:r>
            <a:r>
              <a:rPr lang="zh-CN" altLang="en-US" sz="3600" b="1" dirty="0"/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不溶于水的粉物质+水+药物</a:t>
            </a:r>
            <a:r>
              <a:rPr lang="zh-CN" altLang="en-US" sz="3600" b="1" dirty="0">
                <a:solidFill>
                  <a:schemeClr val="tx2"/>
                </a:solidFill>
              </a:rPr>
              <a:t>     </a:t>
            </a:r>
            <a:endParaRPr lang="zh-CN" altLang="en-US" sz="36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酊剂</a:t>
            </a:r>
            <a:r>
              <a:rPr lang="zh-CN" altLang="en-US" sz="3600" b="1" dirty="0"/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乙醇＋溶于乙醇的药物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糊剂</a:t>
            </a:r>
            <a:r>
              <a:rPr lang="zh-CN" altLang="en-US" sz="2800" b="1" dirty="0">
                <a:solidFill>
                  <a:srgbClr val="F5F943"/>
                </a:solidFill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</a:rPr>
              <a:t>软膏＋粉剂＋药物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软膏</a:t>
            </a:r>
            <a:r>
              <a:rPr lang="zh-CN" altLang="en-US" sz="3600" b="1" dirty="0"/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凡士林或羊毛脂+药物</a:t>
            </a:r>
            <a:r>
              <a:rPr lang="zh-CN" altLang="en-US" sz="3600" b="1" dirty="0">
                <a:solidFill>
                  <a:schemeClr val="tx2"/>
                </a:solidFill>
              </a:rPr>
              <a:t>      </a:t>
            </a:r>
            <a:endParaRPr lang="zh-CN" altLang="en-US" sz="36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乳剂</a:t>
            </a:r>
            <a:r>
              <a:rPr lang="zh-CN" altLang="en-US" sz="3600" b="1" dirty="0"/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油和水经乳化而成</a:t>
            </a:r>
            <a:r>
              <a:rPr lang="zh-CN" altLang="en-US" sz="3600" b="1" dirty="0">
                <a:solidFill>
                  <a:schemeClr val="tx2"/>
                </a:solidFill>
              </a:rPr>
              <a:t>     </a:t>
            </a:r>
            <a:endParaRPr lang="zh-CN" altLang="en-US" sz="36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凝胶</a:t>
            </a:r>
            <a:r>
              <a:rPr lang="zh-CN" altLang="en-US" sz="3600" b="1" dirty="0"/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丙二烯凝胶+药物</a:t>
            </a:r>
            <a:r>
              <a:rPr lang="zh-CN" altLang="en-US" sz="3600" b="1" dirty="0">
                <a:solidFill>
                  <a:schemeClr val="tx2"/>
                </a:solidFill>
              </a:rPr>
              <a:t>     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外用药物剂型（二）</a:t>
            </a:r>
            <a:endParaRPr lang="zh-CN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油剂     </a:t>
            </a:r>
            <a:r>
              <a:rPr lang="zh-CN" altLang="en-US" sz="2000" b="1" dirty="0">
                <a:solidFill>
                  <a:schemeClr val="tx2"/>
                </a:solidFill>
              </a:rPr>
              <a:t>动物油或植物油或矿物油+药物</a:t>
            </a:r>
            <a:r>
              <a:rPr lang="zh-CN" altLang="en-US" sz="2000" dirty="0">
                <a:solidFill>
                  <a:schemeClr val="tx2"/>
                </a:solidFill>
              </a:rPr>
              <a:t>     </a:t>
            </a:r>
            <a:endParaRPr lang="zh-CN" alt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硬膏     </a:t>
            </a:r>
            <a:r>
              <a:rPr lang="zh-CN" altLang="en-US" sz="2000" b="1" dirty="0">
                <a:solidFill>
                  <a:schemeClr val="tx2"/>
                </a:solidFill>
              </a:rPr>
              <a:t>粘着性基质</a:t>
            </a:r>
            <a:r>
              <a:rPr lang="zh-CN" altLang="en-US" sz="2000" dirty="0">
                <a:solidFill>
                  <a:schemeClr val="tx2"/>
                </a:solidFill>
              </a:rPr>
              <a:t>（</a:t>
            </a:r>
            <a:r>
              <a:rPr lang="zh-CN" altLang="en-US" sz="2000" b="1" dirty="0">
                <a:solidFill>
                  <a:schemeClr val="tx2"/>
                </a:solidFill>
              </a:rPr>
              <a:t>如一氧化铅、橡胶、树脂）+药物    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涂膜剂  </a:t>
            </a:r>
            <a:r>
              <a:rPr lang="zh-CN" altLang="en-US" sz="2000" b="1" dirty="0">
                <a:solidFill>
                  <a:schemeClr val="tx2"/>
                </a:solidFill>
              </a:rPr>
              <a:t>成膜材料、挥发性溶剂+药物</a:t>
            </a:r>
            <a:r>
              <a:rPr lang="zh-CN" altLang="en-US" sz="2000" dirty="0">
                <a:solidFill>
                  <a:schemeClr val="tx2"/>
                </a:solidFill>
              </a:rPr>
              <a:t>    </a:t>
            </a:r>
            <a:endParaRPr lang="zh-CN" alt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气雾剂  </a:t>
            </a:r>
            <a:r>
              <a:rPr lang="zh-CN" altLang="en-US" sz="2000" b="1" dirty="0">
                <a:solidFill>
                  <a:schemeClr val="tx2"/>
                </a:solidFill>
              </a:rPr>
              <a:t>成膜材料、液化气体+药物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其他液状涂剂    </a:t>
            </a:r>
            <a:r>
              <a:rPr lang="zh-CN" altLang="en-US" sz="2000" b="1" dirty="0">
                <a:solidFill>
                  <a:schemeClr val="tx2"/>
                </a:solidFill>
              </a:rPr>
              <a:t>二甲基亚酚或丙二醇或甘油+药物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外用药物治疗原则</a:t>
            </a:r>
            <a:endParaRPr lang="zh-CN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b="1" dirty="0"/>
              <a:t>正确选用</a:t>
            </a:r>
            <a:r>
              <a:rPr lang="zh-CN" b="1" u="sng" dirty="0"/>
              <a:t>药物</a:t>
            </a:r>
            <a:endParaRPr lang="zh-CN" b="1" u="sn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b="1" dirty="0"/>
              <a:t>正确选用</a:t>
            </a:r>
            <a:r>
              <a:rPr lang="zh-CN" b="1" u="sng" dirty="0"/>
              <a:t>剂型</a:t>
            </a:r>
            <a:r>
              <a:rPr lang="zh-CN" b="1" dirty="0"/>
              <a:t>   </a:t>
            </a:r>
            <a:endParaRPr lang="zh-CN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b="1" dirty="0"/>
              <a:t>外用药物治疗</a:t>
            </a:r>
            <a:r>
              <a:rPr lang="zh-CN" b="1" u="sng" dirty="0"/>
              <a:t>注意事项</a:t>
            </a:r>
            <a:endParaRPr lang="zh-CN" u="sng" dirty="0"/>
          </a:p>
          <a:p>
            <a:pPr marL="514350" indent="-514350">
              <a:buFont typeface="+mj-lt"/>
              <a:buAutoNum type="arabicPeriod"/>
            </a:pPr>
            <a:endParaRPr lang="zh-CN" altLang="zh-CN" dirty="0"/>
          </a:p>
        </p:txBody>
      </p:sp>
    </p:spTree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10" y="428604"/>
            <a:ext cx="7886728" cy="928694"/>
          </a:xfrm>
        </p:spPr>
        <p:txBody>
          <a:bodyPr>
            <a:normAutofit/>
          </a:bodyPr>
          <a:lstStyle/>
          <a:p>
            <a:r>
              <a:rPr lang="zh-CN" sz="3200" b="1" dirty="0"/>
              <a:t>外用药物治疗</a:t>
            </a:r>
            <a:r>
              <a:rPr lang="zh-CN" sz="3200" b="1" dirty="0" smtClean="0"/>
              <a:t>原则</a:t>
            </a:r>
            <a:r>
              <a:rPr lang="en-US" altLang="zh-CN" sz="3200" b="1" dirty="0" smtClean="0"/>
              <a:t>1 --</a:t>
            </a:r>
            <a:r>
              <a:rPr lang="zh-CN" altLang="en-US" sz="3200" b="1" dirty="0" smtClean="0"/>
              <a:t>正确选用药物</a:t>
            </a:r>
            <a:endParaRPr lang="zh-CN" sz="3200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9918" y="2500306"/>
            <a:ext cx="2305050" cy="20717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zh-CN" altLang="en-US" b="1" dirty="0" smtClean="0"/>
              <a:t>病因</a:t>
            </a:r>
            <a:endParaRPr lang="zh-CN" altLang="en-US" b="1" dirty="0"/>
          </a:p>
          <a:p>
            <a:pPr algn="ctr">
              <a:buFontTx/>
              <a:buNone/>
            </a:pPr>
            <a:r>
              <a:rPr lang="zh-CN" altLang="en-US" b="1" dirty="0"/>
              <a:t>  病理变化</a:t>
            </a:r>
            <a:endParaRPr lang="zh-CN" altLang="en-US" b="1" dirty="0"/>
          </a:p>
          <a:p>
            <a:pPr algn="ctr">
              <a:buFontTx/>
              <a:buNone/>
            </a:pPr>
            <a:r>
              <a:rPr lang="zh-CN" altLang="en-US" b="1" dirty="0"/>
              <a:t> 自觉</a:t>
            </a:r>
            <a:r>
              <a:rPr lang="zh-CN" altLang="en-US" b="1" dirty="0" smtClean="0"/>
              <a:t>症状                      </a:t>
            </a:r>
            <a:endParaRPr lang="zh-CN" altLang="en-US" b="1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24628" y="3214686"/>
            <a:ext cx="2632710" cy="579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sz="3200" b="1" dirty="0"/>
              <a:t>选用</a:t>
            </a:r>
            <a:r>
              <a:rPr lang="zh-CN" sz="3200" b="1" dirty="0" smtClean="0"/>
              <a:t>药物</a:t>
            </a:r>
            <a:r>
              <a:rPr lang="zh-CN" altLang="en-US" sz="3200" b="1" dirty="0" smtClean="0"/>
              <a:t>种类</a:t>
            </a:r>
            <a:endParaRPr lang="zh-CN" sz="3200" dirty="0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5738810" y="3357562"/>
            <a:ext cx="642942" cy="357190"/>
          </a:xfrm>
          <a:prstGeom prst="right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0032" y="3143248"/>
            <a:ext cx="999490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prstClr val="black"/>
                </a:solidFill>
              </a:rPr>
              <a:t>根据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382148" y="3286124"/>
            <a:ext cx="642942" cy="357190"/>
          </a:xfrm>
          <a:prstGeom prst="right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7174" y="2143116"/>
            <a:ext cx="6000792" cy="328614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sz="2000" b="1" dirty="0">
                <a:latin typeface="+mj-ea"/>
                <a:ea typeface="+mj-ea"/>
              </a:rPr>
              <a:t>细菌性皮肤病</a:t>
            </a:r>
            <a:r>
              <a:rPr lang="zh-CN" altLang="zh-CN" sz="2000" b="1" dirty="0" smtClean="0">
                <a:latin typeface="+mj-ea"/>
                <a:ea typeface="+mj-ea"/>
              </a:rPr>
              <a:t>——</a:t>
            </a:r>
            <a:r>
              <a:rPr lang="en-US" altLang="zh-CN" sz="2000" b="1" dirty="0" smtClean="0">
                <a:latin typeface="+mj-ea"/>
                <a:ea typeface="+mj-ea"/>
              </a:rPr>
              <a:t>  </a:t>
            </a:r>
            <a:r>
              <a:rPr lang="zh-CN" sz="2000" b="1" dirty="0" smtClean="0">
                <a:solidFill>
                  <a:schemeClr val="tx2"/>
                </a:solidFill>
                <a:latin typeface="+mj-ea"/>
                <a:ea typeface="+mj-ea"/>
              </a:rPr>
              <a:t>抗</a:t>
            </a:r>
            <a:r>
              <a:rPr lang="zh-CN" altLang="en-US" sz="2000" b="1" dirty="0" smtClean="0">
                <a:solidFill>
                  <a:schemeClr val="tx2"/>
                </a:solidFill>
                <a:latin typeface="+mj-ea"/>
                <a:ea typeface="+mj-ea"/>
              </a:rPr>
              <a:t>细</a:t>
            </a:r>
            <a:r>
              <a:rPr lang="zh-CN" sz="2000" b="1" dirty="0" smtClean="0">
                <a:solidFill>
                  <a:schemeClr val="tx2"/>
                </a:solidFill>
                <a:latin typeface="+mj-ea"/>
                <a:ea typeface="+mj-ea"/>
              </a:rPr>
              <a:t>菌</a:t>
            </a:r>
            <a:r>
              <a:rPr lang="zh-CN" sz="2000" b="1" dirty="0">
                <a:solidFill>
                  <a:schemeClr val="tx2"/>
                </a:solidFill>
                <a:latin typeface="+mj-ea"/>
                <a:ea typeface="+mj-ea"/>
              </a:rPr>
              <a:t>药物</a:t>
            </a:r>
            <a:endParaRPr lang="zh-CN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sz="2000" b="1" dirty="0">
                <a:latin typeface="+mj-ea"/>
                <a:ea typeface="+mj-ea"/>
              </a:rPr>
              <a:t>真菌性皮肤病</a:t>
            </a:r>
            <a:r>
              <a:rPr lang="zh-CN" altLang="zh-CN" sz="2000" b="1" dirty="0" smtClean="0">
                <a:latin typeface="+mj-ea"/>
                <a:ea typeface="+mj-ea"/>
              </a:rPr>
              <a:t>——</a:t>
            </a:r>
            <a:r>
              <a:rPr lang="en-US" altLang="zh-CN" sz="2000" b="1" dirty="0" smtClean="0">
                <a:latin typeface="+mj-ea"/>
                <a:ea typeface="+mj-ea"/>
              </a:rPr>
              <a:t>  </a:t>
            </a:r>
            <a:r>
              <a:rPr lang="zh-CN" sz="2000" b="1" dirty="0" smtClean="0">
                <a:solidFill>
                  <a:schemeClr val="tx2"/>
                </a:solidFill>
                <a:latin typeface="+mj-ea"/>
                <a:ea typeface="+mj-ea"/>
              </a:rPr>
              <a:t>抗真菌药</a:t>
            </a:r>
            <a:r>
              <a:rPr lang="zh-CN" sz="2000" b="1" dirty="0">
                <a:solidFill>
                  <a:schemeClr val="tx2"/>
                </a:solidFill>
                <a:latin typeface="+mj-ea"/>
                <a:ea typeface="+mj-ea"/>
              </a:rPr>
              <a:t>物</a:t>
            </a:r>
            <a:endParaRPr lang="zh-CN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sz="2000" b="1" dirty="0">
                <a:latin typeface="+mj-ea"/>
                <a:ea typeface="+mj-ea"/>
              </a:rPr>
              <a:t>变态反应性疾病</a:t>
            </a:r>
            <a:r>
              <a:rPr lang="zh-CN" altLang="zh-CN" sz="2000" b="1" dirty="0" smtClean="0">
                <a:latin typeface="+mj-ea"/>
                <a:ea typeface="+mj-ea"/>
              </a:rPr>
              <a:t>——</a:t>
            </a:r>
            <a:r>
              <a:rPr lang="en-US" altLang="zh-CN" sz="2000" b="1" dirty="0" smtClean="0">
                <a:latin typeface="+mj-ea"/>
                <a:ea typeface="+mj-ea"/>
              </a:rPr>
              <a:t> </a:t>
            </a:r>
            <a:r>
              <a:rPr lang="zh-CN" sz="2000" b="1" dirty="0" smtClean="0">
                <a:solidFill>
                  <a:schemeClr val="tx2"/>
                </a:solidFill>
                <a:latin typeface="+mj-ea"/>
                <a:ea typeface="+mj-ea"/>
              </a:rPr>
              <a:t>糖皮质激素</a:t>
            </a:r>
            <a:r>
              <a:rPr lang="zh-CN" sz="2000" b="1" dirty="0">
                <a:solidFill>
                  <a:schemeClr val="tx2"/>
                </a:solidFill>
                <a:latin typeface="+mj-ea"/>
                <a:ea typeface="+mj-ea"/>
              </a:rPr>
              <a:t>或抗组胺药 </a:t>
            </a:r>
            <a:endParaRPr lang="zh-CN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sz="2000" b="1" dirty="0">
                <a:latin typeface="+mj-ea"/>
                <a:ea typeface="+mj-ea"/>
              </a:rPr>
              <a:t>瘙痒性疾病</a:t>
            </a:r>
            <a:r>
              <a:rPr lang="zh-CN" altLang="zh-CN" sz="2000" b="1" dirty="0" smtClean="0">
                <a:latin typeface="+mj-ea"/>
                <a:ea typeface="+mj-ea"/>
              </a:rPr>
              <a:t>——</a:t>
            </a:r>
            <a:r>
              <a:rPr lang="en-US" altLang="zh-CN" sz="2000" b="1" dirty="0" smtClean="0">
                <a:latin typeface="+mj-ea"/>
                <a:ea typeface="+mj-ea"/>
              </a:rPr>
              <a:t>  </a:t>
            </a:r>
            <a:r>
              <a:rPr lang="zh-CN" sz="2000" b="1" dirty="0" smtClean="0">
                <a:solidFill>
                  <a:schemeClr val="tx2"/>
                </a:solidFill>
                <a:latin typeface="+mj-ea"/>
                <a:ea typeface="+mj-ea"/>
              </a:rPr>
              <a:t>止痒</a:t>
            </a:r>
            <a:r>
              <a:rPr lang="zh-CN" sz="2000" b="1" dirty="0">
                <a:solidFill>
                  <a:schemeClr val="tx2"/>
                </a:solidFill>
                <a:latin typeface="+mj-ea"/>
                <a:ea typeface="+mj-ea"/>
              </a:rPr>
              <a:t>剂</a:t>
            </a:r>
            <a:endParaRPr lang="zh-CN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sz="2000" b="1" dirty="0">
                <a:latin typeface="+mj-ea"/>
                <a:ea typeface="+mj-ea"/>
              </a:rPr>
              <a:t>角化不全性疾病</a:t>
            </a:r>
            <a:r>
              <a:rPr lang="zh-CN" altLang="zh-CN" sz="2000" b="1" dirty="0" smtClean="0">
                <a:latin typeface="+mj-ea"/>
                <a:ea typeface="+mj-ea"/>
              </a:rPr>
              <a:t>——</a:t>
            </a:r>
            <a:r>
              <a:rPr lang="en-US" altLang="zh-CN" sz="2000" b="1" dirty="0" smtClean="0">
                <a:latin typeface="+mj-ea"/>
                <a:ea typeface="+mj-ea"/>
              </a:rPr>
              <a:t>  </a:t>
            </a:r>
            <a:r>
              <a:rPr lang="zh-CN" sz="2000" b="1" dirty="0" smtClean="0">
                <a:solidFill>
                  <a:schemeClr val="tx2"/>
                </a:solidFill>
                <a:latin typeface="+mj-ea"/>
                <a:ea typeface="+mj-ea"/>
              </a:rPr>
              <a:t>角质</a:t>
            </a:r>
            <a:r>
              <a:rPr lang="zh-CN" sz="2000" b="1" dirty="0">
                <a:solidFill>
                  <a:schemeClr val="tx2"/>
                </a:solidFill>
                <a:latin typeface="+mj-ea"/>
                <a:ea typeface="+mj-ea"/>
              </a:rPr>
              <a:t>促成剂</a:t>
            </a:r>
            <a:endParaRPr lang="zh-CN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sz="2000" b="1" dirty="0">
                <a:latin typeface="+mj-ea"/>
                <a:ea typeface="+mj-ea"/>
              </a:rPr>
              <a:t>角化过度性疾病</a:t>
            </a:r>
            <a:r>
              <a:rPr lang="zh-CN" altLang="zh-CN" sz="2000" b="1" dirty="0" smtClean="0">
                <a:latin typeface="+mj-ea"/>
                <a:ea typeface="+mj-ea"/>
              </a:rPr>
              <a:t>——</a:t>
            </a:r>
            <a:r>
              <a:rPr lang="en-US" altLang="zh-CN" sz="2000" b="1" dirty="0" smtClean="0">
                <a:latin typeface="+mj-ea"/>
                <a:ea typeface="+mj-ea"/>
              </a:rPr>
              <a:t>  </a:t>
            </a:r>
            <a:r>
              <a:rPr lang="zh-CN" sz="2000" b="1" dirty="0" smtClean="0">
                <a:solidFill>
                  <a:schemeClr val="tx2"/>
                </a:solidFill>
                <a:latin typeface="+mj-ea"/>
                <a:ea typeface="+mj-ea"/>
              </a:rPr>
              <a:t>角质</a:t>
            </a:r>
            <a:r>
              <a:rPr lang="zh-CN" sz="2000" b="1" dirty="0">
                <a:solidFill>
                  <a:schemeClr val="tx2"/>
                </a:solidFill>
                <a:latin typeface="+mj-ea"/>
                <a:ea typeface="+mj-ea"/>
              </a:rPr>
              <a:t>剥脱剂</a:t>
            </a:r>
            <a:endParaRPr lang="zh-CN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8348" y="571480"/>
            <a:ext cx="788672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外用药物治疗原则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正确选用药物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09918" y="3357562"/>
            <a:ext cx="642942" cy="357190"/>
          </a:xfrm>
          <a:prstGeom prst="right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24034" y="3000372"/>
            <a:ext cx="1071570" cy="944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sz="2800" b="1" dirty="0" smtClean="0"/>
              <a:t>药物</a:t>
            </a:r>
            <a:r>
              <a:rPr lang="zh-CN" altLang="en-US" sz="2800" b="1" dirty="0" smtClean="0"/>
              <a:t>种类</a:t>
            </a:r>
            <a:endParaRPr lang="zh-CN" sz="2800" dirty="0"/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472" y="0"/>
            <a:ext cx="7772400" cy="118903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外用药物治疗原则</a:t>
            </a:r>
            <a:r>
              <a:rPr lang="en-US" altLang="zh-CN" sz="2800" b="1" dirty="0" smtClean="0"/>
              <a:t>2</a:t>
            </a:r>
            <a:br>
              <a:rPr lang="en-US" altLang="zh-CN" sz="2800" b="1" dirty="0" smtClean="0"/>
            </a:br>
            <a:r>
              <a:rPr lang="zh-CN" sz="2800" b="1" dirty="0" smtClean="0"/>
              <a:t>正确</a:t>
            </a:r>
            <a:r>
              <a:rPr lang="zh-CN" sz="2800" b="1" dirty="0"/>
              <a:t>选用外用药物的</a:t>
            </a:r>
            <a:r>
              <a:rPr lang="zh-CN" sz="2800" b="1" dirty="0" smtClean="0"/>
              <a:t>剂型</a:t>
            </a:r>
            <a:endParaRPr lang="zh-CN" sz="2800" dirty="0">
              <a:ea typeface="华文新魏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52" y="5786454"/>
            <a:ext cx="2071702" cy="3416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algn="ctr">
              <a:buFontTx/>
              <a:buNone/>
            </a:pPr>
            <a:r>
              <a:rPr lang="zh-CN" altLang="en-US" sz="1800" b="1" dirty="0" smtClean="0">
                <a:ea typeface="华文新魏" pitchFamily="2" charset="-122"/>
              </a:rPr>
              <a:t>单纯瘙痒无皮损者</a:t>
            </a:r>
            <a:endParaRPr lang="zh-CN" altLang="en-US" sz="1800" b="1" dirty="0" smtClean="0"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95902" y="4071942"/>
            <a:ext cx="4857784" cy="36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宜用糊剂或油剂；如无糜烂，宜用乳剂或糊剂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9852" y="5072074"/>
            <a:ext cx="1928826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ea typeface="华文新魏" pitchFamily="2" charset="-122"/>
              </a:rPr>
              <a:t>慢性炎症性皮损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95836" y="1857364"/>
            <a:ext cx="4643470" cy="36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仅红斑、丘疹而无渗液，可选用粉剂或洗剂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95836" y="2488164"/>
            <a:ext cx="5143536" cy="36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炎症较重，有糜烂、渗出较多时，宜用溶液湿敷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95836" y="3071810"/>
            <a:ext cx="3000396" cy="36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有糜烂、渗出不多则用糊剂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38414" y="2571744"/>
            <a:ext cx="1785918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急性炎症性皮损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9852" y="3929066"/>
            <a:ext cx="2416157" cy="64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ea typeface="华文新魏" pitchFamily="2" charset="-122"/>
              </a:rPr>
              <a:t>亚急性炎症性皮损渗出不多者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24496" y="5072074"/>
            <a:ext cx="4572032" cy="36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可选用乳剂、软膏、硬膏、酊剂、涂膜剂等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24496" y="5786454"/>
            <a:ext cx="2286016" cy="36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dirty="0" smtClean="0">
                <a:solidFill>
                  <a:prstClr val="black"/>
                </a:solidFill>
              </a:rPr>
              <a:t>可选用乳剂、酊剂等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4595770" y="2143116"/>
            <a:ext cx="357190" cy="1143008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310150" y="4240537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024430" y="5143512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095868" y="5857892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04023" y="1428736"/>
            <a:ext cx="548640" cy="52149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ea typeface="华文新魏" pitchFamily="2" charset="-122"/>
              </a:rPr>
              <a:t>根据临床症状及皮损特点选择剂型</a:t>
            </a:r>
            <a:endParaRPr lang="zh-CN" altLang="en-US" sz="2400" b="1" dirty="0" smtClean="0"/>
          </a:p>
        </p:txBody>
      </p:sp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2596" y="685800"/>
            <a:ext cx="8358246" cy="5100654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algn="ctr">
              <a:buFontTx/>
              <a:buNone/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外用药物治疗原则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3--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注意事项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 </a:t>
            </a:r>
            <a:br>
              <a:rPr lang="en-US" altLang="zh-CN" b="1" dirty="0" smtClean="0"/>
            </a:br>
            <a:endParaRPr lang="zh-CN" dirty="0"/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zh-CN" sz="2400" b="1" dirty="0" smtClean="0"/>
              <a:t>1</a:t>
            </a:r>
            <a:r>
              <a:rPr lang="en-US" altLang="zh-CN" sz="2400" b="1" dirty="0" smtClean="0"/>
              <a:t>. </a:t>
            </a:r>
            <a:r>
              <a:rPr lang="zh-CN" sz="2400" b="1" dirty="0" smtClean="0"/>
              <a:t>必须</a:t>
            </a:r>
            <a:r>
              <a:rPr lang="zh-CN" sz="2400" b="1" dirty="0"/>
              <a:t>询问病员</a:t>
            </a:r>
            <a:r>
              <a:rPr lang="zh-CN" sz="2400" b="1" u="sng" dirty="0">
                <a:solidFill>
                  <a:schemeClr val="accent2"/>
                </a:solidFill>
              </a:rPr>
              <a:t>有否药物过敏史</a:t>
            </a:r>
            <a:r>
              <a:rPr lang="zh-CN" sz="2400" b="1" dirty="0"/>
              <a:t>，并告知患者外用药引起过敏反映或刺激时应立即停用。</a:t>
            </a:r>
            <a:endParaRPr lang="zh-CN" sz="2400" b="1" dirty="0"/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zh-CN" sz="2400" b="1" dirty="0" smtClean="0"/>
              <a:t>2</a:t>
            </a:r>
            <a:r>
              <a:rPr lang="en-US" altLang="zh-CN" sz="2400" b="1" dirty="0" smtClean="0"/>
              <a:t>. </a:t>
            </a:r>
            <a:r>
              <a:rPr lang="zh-CN" sz="2400" b="1" dirty="0" smtClean="0"/>
              <a:t>向</a:t>
            </a:r>
            <a:r>
              <a:rPr lang="zh-CN" sz="2400" b="1" dirty="0"/>
              <a:t>患者或家属</a:t>
            </a:r>
            <a:r>
              <a:rPr lang="zh-CN" sz="2400" b="1" u="sng" dirty="0">
                <a:solidFill>
                  <a:schemeClr val="accent2"/>
                </a:solidFill>
              </a:rPr>
              <a:t>详细告知用法</a:t>
            </a:r>
            <a:r>
              <a:rPr lang="zh-CN" sz="2400" b="1" dirty="0"/>
              <a:t>，如湿敷时需用六层纱布，浸湿溶液，以不滴水为度，紧贴与患处，分泌物多者，宜勤换湿敷。大面积湿敷时需浓度低些，以免吸收中毒。</a:t>
            </a:r>
            <a:endParaRPr lang="zh-CN" sz="2400" b="1" dirty="0"/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zh-CN" sz="2400" b="1" dirty="0" smtClean="0"/>
              <a:t>3</a:t>
            </a:r>
            <a:r>
              <a:rPr lang="en-US" altLang="zh-CN" sz="2400" b="1" dirty="0" smtClean="0"/>
              <a:t>. </a:t>
            </a:r>
            <a:r>
              <a:rPr lang="zh-CN" sz="2400" b="1" dirty="0" smtClean="0"/>
              <a:t>用药</a:t>
            </a:r>
            <a:r>
              <a:rPr lang="zh-CN" sz="2400" b="1" dirty="0"/>
              <a:t>根据患者</a:t>
            </a:r>
            <a:r>
              <a:rPr lang="zh-CN" sz="2400" b="1" u="sng" dirty="0">
                <a:solidFill>
                  <a:schemeClr val="accent2"/>
                </a:solidFill>
              </a:rPr>
              <a:t>性别、年龄、病损部位</a:t>
            </a:r>
            <a:r>
              <a:rPr lang="zh-CN" sz="2400" b="1" dirty="0"/>
              <a:t>而有所不同</a:t>
            </a:r>
            <a:r>
              <a:rPr lang="zh-CN" sz="2400" b="1" dirty="0" smtClean="0"/>
              <a:t>。</a:t>
            </a:r>
            <a:endParaRPr lang="zh-CN" sz="2400" b="1" dirty="0"/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zh-CN" sz="2400" b="1" dirty="0" smtClean="0"/>
              <a:t>4</a:t>
            </a:r>
            <a:r>
              <a:rPr lang="en-US" altLang="zh-CN" sz="2400" b="1" dirty="0" smtClean="0"/>
              <a:t>. </a:t>
            </a:r>
            <a:r>
              <a:rPr lang="zh-CN" sz="2400" b="1" u="sng" dirty="0" smtClean="0">
                <a:solidFill>
                  <a:schemeClr val="accent2"/>
                </a:solidFill>
              </a:rPr>
              <a:t>刺激性</a:t>
            </a:r>
            <a:r>
              <a:rPr lang="zh-CN" sz="2400" b="1" u="sng" dirty="0">
                <a:solidFill>
                  <a:schemeClr val="accent2"/>
                </a:solidFill>
              </a:rPr>
              <a:t>强的药物，</a:t>
            </a:r>
            <a:r>
              <a:rPr lang="zh-CN" sz="2400" b="1" dirty="0"/>
              <a:t>如高浓度水杨酸不宜用与婴幼儿、面部或皱褶处。</a:t>
            </a:r>
            <a:endParaRPr lang="zh-CN" sz="2400" b="1" dirty="0"/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zh-CN" sz="2400" b="1" dirty="0" smtClean="0"/>
              <a:t>5</a:t>
            </a:r>
            <a:r>
              <a:rPr lang="en-US" altLang="zh-CN" sz="2400" b="1" dirty="0" smtClean="0"/>
              <a:t>. </a:t>
            </a:r>
            <a:r>
              <a:rPr lang="zh-CN" sz="2400" b="1" dirty="0" smtClean="0"/>
              <a:t>外用</a:t>
            </a:r>
            <a:r>
              <a:rPr lang="zh-CN" sz="2400" b="1" dirty="0"/>
              <a:t>药物</a:t>
            </a:r>
            <a:r>
              <a:rPr lang="zh-CN" sz="2400" b="1" u="sng" dirty="0">
                <a:solidFill>
                  <a:schemeClr val="accent2"/>
                </a:solidFill>
              </a:rPr>
              <a:t>浓度应由低至高</a:t>
            </a:r>
            <a:r>
              <a:rPr lang="zh-CN" sz="2400" b="1" dirty="0"/>
              <a:t>；药物用久易产生耐受，故需经常变更药物。      </a:t>
            </a:r>
            <a:endParaRPr lang="zh-CN" sz="2400" b="1" dirty="0"/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演示</Application>
  <PresentationFormat>宽屏</PresentationFormat>
  <Paragraphs>111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四、 皮肤性病的治疗</vt:lpstr>
      <vt:lpstr>外用药物的性能</vt:lpstr>
      <vt:lpstr>外用药物剂型（一）</vt:lpstr>
      <vt:lpstr>外用药物剂型（二）</vt:lpstr>
      <vt:lpstr>外用药物治疗原则</vt:lpstr>
      <vt:lpstr>外用药物治疗原则1 --正确选用药物</vt:lpstr>
      <vt:lpstr>PowerPoint 演示文稿</vt:lpstr>
      <vt:lpstr>外用药物治疗原则2 正确选用外用药物的剂型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</cp:revision>
  <dcterms:created xsi:type="dcterms:W3CDTF">2016-08-12T00:26:28Z</dcterms:created>
  <dcterms:modified xsi:type="dcterms:W3CDTF">2016-08-12T00:27:19Z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