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8"/>
  </p:notesMasterIdLst>
  <p:sldIdLst>
    <p:sldId id="256" r:id="rId2"/>
    <p:sldId id="263" r:id="rId3"/>
    <p:sldId id="264" r:id="rId4"/>
    <p:sldId id="257" r:id="rId5"/>
    <p:sldId id="258" r:id="rId6"/>
    <p:sldId id="259" r:id="rId7"/>
    <p:sldId id="260" r:id="rId8"/>
    <p:sldId id="271" r:id="rId9"/>
    <p:sldId id="261" r:id="rId10"/>
    <p:sldId id="262" r:id="rId11"/>
    <p:sldId id="267" r:id="rId12"/>
    <p:sldId id="268" r:id="rId13"/>
    <p:sldId id="269" r:id="rId14"/>
    <p:sldId id="265" r:id="rId15"/>
    <p:sldId id="266"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4D87"/>
    <a:srgbClr val="0070BF"/>
    <a:srgbClr val="0F6E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076076-CE94-5937-1890-0D460706A5D1}" v="711" dt="2025-04-20T21:43:17.837"/>
    <p1510:client id="{612C67E9-39A0-63AD-73D4-58DA90C6C3C4}" v="35" dt="2025-04-21T02:46:21.1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FBC8B1-2949-4DA1-9047-489B9F768812}" type="datetimeFigureOut">
              <a:t>4/20/2025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BF7AF0-B534-4450-8F58-29C5656FD34E}" type="slidenum">
              <a:t>‹#›</a:t>
            </a:fld>
            <a:endParaRPr lang="en-US"/>
          </a:p>
        </p:txBody>
      </p:sp>
    </p:spTree>
    <p:extLst>
      <p:ext uri="{BB962C8B-B14F-4D97-AF65-F5344CB8AC3E}">
        <p14:creationId xmlns:p14="http://schemas.microsoft.com/office/powerpoint/2010/main" val="3893719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The slope of the regression line is -0.0775.</a:t>
            </a:r>
          </a:p>
          <a:p>
            <a:r>
              <a:rPr lang="en-US"/>
              <a:t>This means that for each 1% increase in drivePct, the onePuttPct is predicted to decrease by about 0.0775 percentage points.</a:t>
            </a:r>
          </a:p>
          <a:p>
            <a:r>
              <a:rPr lang="en-US"/>
              <a:t>2. The R² value is 0.0136, which is very low. This indicates that only 1.36% of the variance in onePuttPct can be explained by drivePct. The correlation is weak, suggesting the relationship</a:t>
            </a:r>
            <a:endParaRPr lang="en-US">
              <a:ea typeface="Calibri" panose="020F0502020204030204"/>
              <a:cs typeface="Calibri" panose="020F0502020204030204"/>
            </a:endParaRPr>
          </a:p>
          <a:p>
            <a:endParaRPr lang="en-US"/>
          </a:p>
          <a:p>
            <a:endParaRPr lang="en-US"/>
          </a:p>
          <a:p>
            <a:r>
              <a:rPr lang="en-US"/>
              <a:t> between the two variables is very small in magnitude.</a:t>
            </a:r>
            <a:endParaRPr lang="en-US">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35BF7AF0-B534-4450-8F58-29C5656FD34E}" type="slidenum">
              <a:t>5</a:t>
            </a:fld>
            <a:endParaRPr lang="en-US"/>
          </a:p>
        </p:txBody>
      </p:sp>
    </p:spTree>
    <p:extLst>
      <p:ext uri="{BB962C8B-B14F-4D97-AF65-F5344CB8AC3E}">
        <p14:creationId xmlns:p14="http://schemas.microsoft.com/office/powerpoint/2010/main" val="301240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12575099-B3AD-44D7-919B-BCB6DC3E7F21}" type="datetimeFigureOut">
              <a:rPr lang="en-US" dirty="0"/>
              <a:t>4/20/2025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226128675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F18115DA-6CBC-4AEF-A85F-371C66916CF8}" type="datetimeFigureOut">
              <a:rPr lang="en-US" dirty="0"/>
              <a:t>4/20/2025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2354613070"/>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A6007E4-95E8-4ABC-B20B-51235318A487}" type="datetimeFigureOut">
              <a:rPr lang="en-US" dirty="0"/>
              <a:t>4/20/2025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414915437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A4BF121-2723-4D35-ADA9-215CD054C4BC}" type="datetimeFigureOut">
              <a:rPr lang="en-US" dirty="0"/>
              <a:t>4/20/2025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3703995678"/>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C54F54BA-4BC6-480F-839C-951A49B248A9}" type="datetimeFigureOut">
              <a:rPr lang="en-US" dirty="0"/>
              <a:t>4/20/2025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286527802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0F9DD0EA-4726-4440-BF9D-E88296FC3068}" type="datetimeFigureOut">
              <a:rPr lang="en-US" dirty="0"/>
              <a:t>4/20/2025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13556150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1600" b="1"/>
            </a:lvl2pPr>
            <a:lvl3pPr marL="914400" indent="0">
              <a:buNone/>
              <a:defRPr sz="16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1600" b="1"/>
            </a:lvl2pPr>
            <a:lvl3pPr marL="914400" indent="0">
              <a:buNone/>
              <a:defRPr sz="16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19CAD10D-99D1-46B2-A85A-C16850FCF8CF}" type="datetimeFigureOut">
              <a:rPr lang="en-US" dirty="0"/>
              <a:t>4/20/2025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2482258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48C67E51-34D6-4E3D-8F41-CC63EA446EDD}" type="datetimeFigureOut">
              <a:rPr lang="en-US" dirty="0"/>
              <a:t>4/20/2025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2647595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8D49E550-CE3F-497F-B953-7DE0932F91C0}" type="datetimeFigureOut">
              <a:rPr lang="en-US" dirty="0"/>
              <a:t>4/20/2025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1291077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17A0BF4-BAA0-4539-95F2-9C4277F97478}" type="datetimeFigureOut">
              <a:rPr lang="en-US" dirty="0"/>
              <a:t>4/20/2025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33861020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noChangeAspect="1"/>
          </p:cNvSpPr>
          <p:nvPr>
            <p:ph type="pic" idx="1"/>
          </p:nvPr>
        </p:nvSpPr>
        <p:spPr>
          <a:xfrm>
            <a:off x="5183188" y="1066800"/>
            <a:ext cx="6172200" cy="47942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2E9884E-D945-496C-84BE-49C61F78F9EC}" type="datetimeFigureOut">
              <a:rPr lang="en-US" dirty="0"/>
              <a:t>4/20/2025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2413827141"/>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CD438618-DEE5-47CF-A8B2-A9E090D503CD}" type="datetimeFigureOut">
              <a:rPr lang="en-US" dirty="0"/>
              <a:t>4/20/2025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
              </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E30AF5A0-43BB-4336-8627-9123B9144D80}" type="slidenum">
              <a:rPr lang="en-US" dirty="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550620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guide id="8" orient="horz" pos="45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342" y="1066800"/>
            <a:ext cx="4103431" cy="1317523"/>
          </a:xfrm>
        </p:spPr>
        <p:txBody>
          <a:bodyPr anchor="b">
            <a:normAutofit/>
          </a:bodyPr>
          <a:lstStyle/>
          <a:p>
            <a:r>
              <a:rPr lang="en-US"/>
              <a:t>Drive for Show, Putt for Dough</a:t>
            </a:r>
          </a:p>
        </p:txBody>
      </p:sp>
      <p:pic>
        <p:nvPicPr>
          <p:cNvPr id="4" name="Picture 3" descr="Pga Tour Logo - Vanya Chastity">
            <a:extLst>
              <a:ext uri="{FF2B5EF4-FFF2-40B4-BE49-F238E27FC236}">
                <a16:creationId xmlns:a16="http://schemas.microsoft.com/office/drawing/2014/main" id="{E80C61DD-7860-9889-54E2-9A4243B5DF56}"/>
              </a:ext>
            </a:extLst>
          </p:cNvPr>
          <p:cNvPicPr>
            <a:picLocks noChangeAspect="1"/>
          </p:cNvPicPr>
          <p:nvPr/>
        </p:nvPicPr>
        <p:blipFill>
          <a:blip r:embed="rId2"/>
          <a:stretch>
            <a:fillRect/>
          </a:stretch>
        </p:blipFill>
        <p:spPr>
          <a:xfrm>
            <a:off x="5872163" y="1066800"/>
            <a:ext cx="4794250" cy="4794250"/>
          </a:xfrm>
          <a:prstGeom prst="rect">
            <a:avLst/>
          </a:prstGeom>
          <a:noFill/>
        </p:spPr>
      </p:pic>
      <p:sp>
        <p:nvSpPr>
          <p:cNvPr id="3" name="Subtitle 2"/>
          <p:cNvSpPr>
            <a:spLocks noGrp="1"/>
          </p:cNvSpPr>
          <p:nvPr>
            <p:ph type="body" sz="half" idx="2"/>
          </p:nvPr>
        </p:nvSpPr>
        <p:spPr>
          <a:xfrm>
            <a:off x="683342" y="2552700"/>
            <a:ext cx="4103431" cy="3316288"/>
          </a:xfrm>
        </p:spPr>
        <p:txBody>
          <a:bodyPr vert="horz" lIns="91440" tIns="45720" rIns="91440" bIns="45720" rtlCol="0">
            <a:normAutofit/>
          </a:bodyPr>
          <a:lstStyle/>
          <a:p>
            <a:r>
              <a:rPr lang="en-US"/>
              <a:t>Kyle Murphy, Nathan Kidder,  Donnie Canchela, Will Girardi</a:t>
            </a:r>
          </a:p>
        </p:txBody>
      </p:sp>
      <p:sp>
        <p:nvSpPr>
          <p:cNvPr id="9" name="Date Placeholder 4">
            <a:extLst>
              <a:ext uri="{FF2B5EF4-FFF2-40B4-BE49-F238E27FC236}">
                <a16:creationId xmlns:a16="http://schemas.microsoft.com/office/drawing/2014/main" id="{B9105D63-0644-7174-57A0-FA0998D3DB65}"/>
              </a:ext>
            </a:extLst>
          </p:cNvPr>
          <p:cNvSpPr>
            <a:spLocks noGrp="1"/>
          </p:cNvSpPr>
          <p:nvPr>
            <p:ph type="dt" sz="half" idx="10"/>
          </p:nvPr>
        </p:nvSpPr>
        <p:spPr>
          <a:xfrm>
            <a:off x="8369448" y="6356350"/>
            <a:ext cx="2592594" cy="365125"/>
          </a:xfrm>
        </p:spPr>
        <p:txBody>
          <a:bodyPr/>
          <a:lstStyle/>
          <a:p>
            <a:pPr>
              <a:spcAft>
                <a:spcPts val="600"/>
              </a:spcAft>
            </a:pPr>
            <a:fld id="{15BD18CE-22B3-4F1D-BCC8-553AECA9127C}" type="datetime1">
              <a:pPr>
                <a:spcAft>
                  <a:spcPts val="600"/>
                </a:spcAft>
              </a:pPr>
              <a:t>4/20/2025</a:t>
            </a:fld>
            <a:endParaRPr lang="en-US"/>
          </a:p>
        </p:txBody>
      </p:sp>
      <p:sp>
        <p:nvSpPr>
          <p:cNvPr id="11" name="Footer Placeholder 5">
            <a:extLst>
              <a:ext uri="{FF2B5EF4-FFF2-40B4-BE49-F238E27FC236}">
                <a16:creationId xmlns:a16="http://schemas.microsoft.com/office/drawing/2014/main" id="{B37715E2-AFE6-56B0-C3D7-57CA3A4FDB10}"/>
              </a:ext>
            </a:extLst>
          </p:cNvPr>
          <p:cNvSpPr>
            <a:spLocks noGrp="1"/>
          </p:cNvSpPr>
          <p:nvPr>
            <p:ph type="ftr" sz="quarter" idx="11"/>
          </p:nvPr>
        </p:nvSpPr>
        <p:spPr>
          <a:xfrm>
            <a:off x="715383" y="6356350"/>
            <a:ext cx="4539727" cy="365125"/>
          </a:xfrm>
        </p:spPr>
        <p:txBody>
          <a:bodyPr/>
          <a:lstStyle/>
          <a:p>
            <a:pPr>
              <a:spcAft>
                <a:spcPts val="600"/>
              </a:spcAft>
            </a:pPr>
            <a:r>
              <a:rPr lang="en-US"/>
              <a:t>
              </a:t>
            </a:r>
          </a:p>
        </p:txBody>
      </p:sp>
      <p:sp>
        <p:nvSpPr>
          <p:cNvPr id="13" name="Slide Number Placeholder 6">
            <a:extLst>
              <a:ext uri="{FF2B5EF4-FFF2-40B4-BE49-F238E27FC236}">
                <a16:creationId xmlns:a16="http://schemas.microsoft.com/office/drawing/2014/main" id="{DC7A27F6-68DE-B467-F327-A2C300465FAF}"/>
              </a:ext>
            </a:extLst>
          </p:cNvPr>
          <p:cNvSpPr>
            <a:spLocks noGrp="1"/>
          </p:cNvSpPr>
          <p:nvPr>
            <p:ph type="sldNum" sz="quarter" idx="12"/>
          </p:nvPr>
        </p:nvSpPr>
        <p:spPr>
          <a:xfrm>
            <a:off x="10919012" y="6356350"/>
            <a:ext cx="672354" cy="365125"/>
          </a:xfrm>
        </p:spPr>
        <p:txBody>
          <a:bodyPr/>
          <a:lstStyle/>
          <a:p>
            <a:pPr>
              <a:spcAft>
                <a:spcPts val="600"/>
              </a:spcAft>
            </a:pPr>
            <a:fld id="{E30AF5A0-43BB-4336-8627-9123B9144D80}" type="slidenum">
              <a:rPr lang="en-US" dirty="0"/>
              <a:pPr>
                <a:spcAft>
                  <a:spcPts val="600"/>
                </a:spcAft>
              </a:pPr>
              <a:t>1</a:t>
            </a:fld>
            <a:endParaRPr lang="en-US"/>
          </a:p>
        </p:txBody>
      </p:sp>
    </p:spTree>
    <p:extLst>
      <p:ext uri="{BB962C8B-B14F-4D97-AF65-F5344CB8AC3E}">
        <p14:creationId xmlns:p14="http://schemas.microsoft.com/office/powerpoint/2010/main" val="10985722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657CB-DF0F-16AC-B4CB-F06A59AA943C}"/>
              </a:ext>
            </a:extLst>
          </p:cNvPr>
          <p:cNvSpPr>
            <a:spLocks noGrp="1"/>
          </p:cNvSpPr>
          <p:nvPr>
            <p:ph type="title"/>
          </p:nvPr>
        </p:nvSpPr>
        <p:spPr>
          <a:xfrm>
            <a:off x="700635" y="922096"/>
            <a:ext cx="10691265" cy="1371030"/>
          </a:xfrm>
        </p:spPr>
        <p:txBody>
          <a:bodyPr anchor="t">
            <a:normAutofit/>
          </a:bodyPr>
          <a:lstStyle/>
          <a:p>
            <a:pPr>
              <a:lnSpc>
                <a:spcPct val="90000"/>
              </a:lnSpc>
            </a:pPr>
            <a:r>
              <a:rPr lang="en-US" sz="3100"/>
              <a:t>Question 3</a:t>
            </a:r>
            <a:br>
              <a:rPr lang="en-US" sz="3100"/>
            </a:br>
            <a:br>
              <a:rPr lang="en-US" sz="3100"/>
            </a:br>
            <a:endParaRPr lang="en-US" sz="3100"/>
          </a:p>
        </p:txBody>
      </p:sp>
      <p:sp>
        <p:nvSpPr>
          <p:cNvPr id="4" name="Date Placeholder 3">
            <a:extLst>
              <a:ext uri="{FF2B5EF4-FFF2-40B4-BE49-F238E27FC236}">
                <a16:creationId xmlns:a16="http://schemas.microsoft.com/office/drawing/2014/main" id="{89F8AE35-A61F-6173-C79C-756B654558F7}"/>
              </a:ext>
            </a:extLst>
          </p:cNvPr>
          <p:cNvSpPr>
            <a:spLocks noGrp="1"/>
          </p:cNvSpPr>
          <p:nvPr>
            <p:ph type="dt" sz="half" idx="10"/>
          </p:nvPr>
        </p:nvSpPr>
        <p:spPr>
          <a:xfrm>
            <a:off x="8369448" y="6356350"/>
            <a:ext cx="2592594" cy="365125"/>
          </a:xfrm>
        </p:spPr>
        <p:txBody>
          <a:bodyPr anchor="ctr">
            <a:normAutofit/>
          </a:bodyPr>
          <a:lstStyle/>
          <a:p>
            <a:pPr>
              <a:spcAft>
                <a:spcPts val="600"/>
              </a:spcAft>
            </a:pPr>
            <a:fld id="{965791EF-98D4-49CF-A87B-CB44E4EE8140}" type="datetime1">
              <a:rPr lang="en-US"/>
              <a:pPr>
                <a:spcAft>
                  <a:spcPts val="600"/>
                </a:spcAft>
              </a:pPr>
              <a:t>4/20/2025</a:t>
            </a:fld>
            <a:endParaRPr lang="en-US"/>
          </a:p>
        </p:txBody>
      </p:sp>
      <p:sp>
        <p:nvSpPr>
          <p:cNvPr id="5" name="Footer Placeholder 4">
            <a:extLst>
              <a:ext uri="{FF2B5EF4-FFF2-40B4-BE49-F238E27FC236}">
                <a16:creationId xmlns:a16="http://schemas.microsoft.com/office/drawing/2014/main" id="{DD6763B6-85ED-C186-820E-F205081E82AE}"/>
              </a:ext>
            </a:extLst>
          </p:cNvPr>
          <p:cNvSpPr>
            <a:spLocks noGrp="1"/>
          </p:cNvSpPr>
          <p:nvPr>
            <p:ph type="ftr" sz="quarter" idx="11"/>
          </p:nvPr>
        </p:nvSpPr>
        <p:spPr>
          <a:xfrm>
            <a:off x="715383" y="6356350"/>
            <a:ext cx="4539727" cy="365125"/>
          </a:xfrm>
        </p:spPr>
        <p:txBody>
          <a:bodyPr anchor="ctr">
            <a:normAutofit/>
          </a:bodyPr>
          <a:lstStyle/>
          <a:p>
            <a:pPr>
              <a:lnSpc>
                <a:spcPct val="90000"/>
              </a:lnSpc>
              <a:spcAft>
                <a:spcPts val="600"/>
              </a:spcAft>
            </a:pPr>
            <a:r>
              <a:rPr lang="en-US" sz="700"/>
              <a:t>
              </a:t>
            </a:r>
          </a:p>
        </p:txBody>
      </p:sp>
      <p:sp>
        <p:nvSpPr>
          <p:cNvPr id="6" name="Slide Number Placeholder 5">
            <a:extLst>
              <a:ext uri="{FF2B5EF4-FFF2-40B4-BE49-F238E27FC236}">
                <a16:creationId xmlns:a16="http://schemas.microsoft.com/office/drawing/2014/main" id="{49684ECF-4022-3A02-8904-53B7CEF45B1A}"/>
              </a:ext>
            </a:extLst>
          </p:cNvPr>
          <p:cNvSpPr>
            <a:spLocks noGrp="1"/>
          </p:cNvSpPr>
          <p:nvPr>
            <p:ph type="sldNum" sz="quarter" idx="12"/>
          </p:nvPr>
        </p:nvSpPr>
        <p:spPr>
          <a:xfrm>
            <a:off x="10919012" y="6356350"/>
            <a:ext cx="672354" cy="365125"/>
          </a:xfrm>
        </p:spPr>
        <p:txBody>
          <a:bodyPr anchor="ctr">
            <a:normAutofit/>
          </a:bodyPr>
          <a:lstStyle/>
          <a:p>
            <a:pPr>
              <a:lnSpc>
                <a:spcPct val="90000"/>
              </a:lnSpc>
              <a:spcAft>
                <a:spcPts val="600"/>
              </a:spcAft>
            </a:pPr>
            <a:fld id="{E30AF5A0-43BB-4336-8627-9123B9144D80}" type="slidenum">
              <a:rPr lang="en-US" dirty="0"/>
              <a:pPr>
                <a:lnSpc>
                  <a:spcPct val="90000"/>
                </a:lnSpc>
                <a:spcAft>
                  <a:spcPts val="600"/>
                </a:spcAft>
              </a:pPr>
              <a:t>10</a:t>
            </a:fld>
            <a:endParaRPr lang="en-US"/>
          </a:p>
        </p:txBody>
      </p:sp>
      <p:pic>
        <p:nvPicPr>
          <p:cNvPr id="8" name="Picture 7">
            <a:extLst>
              <a:ext uri="{FF2B5EF4-FFF2-40B4-BE49-F238E27FC236}">
                <a16:creationId xmlns:a16="http://schemas.microsoft.com/office/drawing/2014/main" id="{43B782E6-3332-78AE-2B8E-384CFD064737}"/>
              </a:ext>
            </a:extLst>
          </p:cNvPr>
          <p:cNvPicPr>
            <a:picLocks noChangeAspect="1"/>
          </p:cNvPicPr>
          <p:nvPr/>
        </p:nvPicPr>
        <p:blipFill>
          <a:blip r:embed="rId2"/>
          <a:stretch>
            <a:fillRect/>
          </a:stretch>
        </p:blipFill>
        <p:spPr>
          <a:xfrm>
            <a:off x="2370826" y="1607029"/>
            <a:ext cx="7450347" cy="4492205"/>
          </a:xfrm>
          <a:prstGeom prst="rect">
            <a:avLst/>
          </a:prstGeom>
        </p:spPr>
      </p:pic>
    </p:spTree>
    <p:extLst>
      <p:ext uri="{BB962C8B-B14F-4D97-AF65-F5344CB8AC3E}">
        <p14:creationId xmlns:p14="http://schemas.microsoft.com/office/powerpoint/2010/main" val="2211698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DBDDF-A5C1-161B-8115-01466EB08553}"/>
              </a:ext>
            </a:extLst>
          </p:cNvPr>
          <p:cNvSpPr>
            <a:spLocks noGrp="1"/>
          </p:cNvSpPr>
          <p:nvPr>
            <p:ph type="title"/>
          </p:nvPr>
        </p:nvSpPr>
        <p:spPr>
          <a:xfrm>
            <a:off x="700635" y="922096"/>
            <a:ext cx="10691265" cy="1371030"/>
          </a:xfrm>
        </p:spPr>
        <p:txBody>
          <a:bodyPr anchor="t">
            <a:normAutofit/>
          </a:bodyPr>
          <a:lstStyle/>
          <a:p>
            <a:r>
              <a:rPr lang="en-US"/>
              <a:t>Question 3</a:t>
            </a:r>
            <a:br>
              <a:rPr lang="en-US"/>
            </a:br>
            <a:r>
              <a:rPr lang="en-US"/>
              <a:t>Significant Predictors for Avgscore</a:t>
            </a:r>
          </a:p>
        </p:txBody>
      </p:sp>
      <p:sp>
        <p:nvSpPr>
          <p:cNvPr id="4" name="Date Placeholder 3">
            <a:extLst>
              <a:ext uri="{FF2B5EF4-FFF2-40B4-BE49-F238E27FC236}">
                <a16:creationId xmlns:a16="http://schemas.microsoft.com/office/drawing/2014/main" id="{9BE593F7-22ED-04CE-99AF-DC6456FB72C0}"/>
              </a:ext>
            </a:extLst>
          </p:cNvPr>
          <p:cNvSpPr>
            <a:spLocks noGrp="1"/>
          </p:cNvSpPr>
          <p:nvPr>
            <p:ph type="dt" sz="half" idx="10"/>
          </p:nvPr>
        </p:nvSpPr>
        <p:spPr>
          <a:xfrm>
            <a:off x="8369448" y="6356350"/>
            <a:ext cx="2592594" cy="365125"/>
          </a:xfrm>
        </p:spPr>
        <p:txBody>
          <a:bodyPr anchor="ctr">
            <a:normAutofit/>
          </a:bodyPr>
          <a:lstStyle/>
          <a:p>
            <a:pPr>
              <a:spcAft>
                <a:spcPts val="600"/>
              </a:spcAft>
            </a:pPr>
            <a:fld id="{0C5AF98B-77AA-4ED5-82C9-C9384D8558D5}" type="datetime1">
              <a:rPr lang="en-US"/>
              <a:pPr>
                <a:spcAft>
                  <a:spcPts val="600"/>
                </a:spcAft>
              </a:pPr>
              <a:t>4/20/2025</a:t>
            </a:fld>
            <a:endParaRPr lang="en-US"/>
          </a:p>
        </p:txBody>
      </p:sp>
      <p:sp>
        <p:nvSpPr>
          <p:cNvPr id="5" name="Footer Placeholder 4">
            <a:extLst>
              <a:ext uri="{FF2B5EF4-FFF2-40B4-BE49-F238E27FC236}">
                <a16:creationId xmlns:a16="http://schemas.microsoft.com/office/drawing/2014/main" id="{9F2E9AA4-4462-D701-1067-EBD2EB1F05BA}"/>
              </a:ext>
            </a:extLst>
          </p:cNvPr>
          <p:cNvSpPr>
            <a:spLocks noGrp="1"/>
          </p:cNvSpPr>
          <p:nvPr>
            <p:ph type="ftr" sz="quarter" idx="11"/>
          </p:nvPr>
        </p:nvSpPr>
        <p:spPr>
          <a:xfrm>
            <a:off x="715383" y="6356350"/>
            <a:ext cx="4539727" cy="365125"/>
          </a:xfrm>
        </p:spPr>
        <p:txBody>
          <a:bodyPr anchor="ctr">
            <a:normAutofit/>
          </a:bodyPr>
          <a:lstStyle/>
          <a:p>
            <a:pPr>
              <a:lnSpc>
                <a:spcPct val="90000"/>
              </a:lnSpc>
              <a:spcAft>
                <a:spcPts val="600"/>
              </a:spcAft>
            </a:pPr>
            <a:r>
              <a:rPr lang="en-US" sz="700"/>
              <a:t>
              </a:t>
            </a:r>
          </a:p>
        </p:txBody>
      </p:sp>
      <p:sp>
        <p:nvSpPr>
          <p:cNvPr id="6" name="Slide Number Placeholder 5">
            <a:extLst>
              <a:ext uri="{FF2B5EF4-FFF2-40B4-BE49-F238E27FC236}">
                <a16:creationId xmlns:a16="http://schemas.microsoft.com/office/drawing/2014/main" id="{57800177-FDCD-32C8-C756-874440E842CD}"/>
              </a:ext>
            </a:extLst>
          </p:cNvPr>
          <p:cNvSpPr>
            <a:spLocks noGrp="1"/>
          </p:cNvSpPr>
          <p:nvPr>
            <p:ph type="sldNum" sz="quarter" idx="12"/>
          </p:nvPr>
        </p:nvSpPr>
        <p:spPr>
          <a:xfrm>
            <a:off x="10919012" y="6356350"/>
            <a:ext cx="672354" cy="365125"/>
          </a:xfrm>
        </p:spPr>
        <p:txBody>
          <a:bodyPr anchor="ctr">
            <a:normAutofit/>
          </a:bodyPr>
          <a:lstStyle/>
          <a:p>
            <a:pPr>
              <a:lnSpc>
                <a:spcPct val="90000"/>
              </a:lnSpc>
              <a:spcAft>
                <a:spcPts val="600"/>
              </a:spcAft>
            </a:pPr>
            <a:fld id="{E30AF5A0-43BB-4336-8627-9123B9144D80}" type="slidenum">
              <a:rPr lang="en-US" dirty="0"/>
              <a:pPr>
                <a:lnSpc>
                  <a:spcPct val="90000"/>
                </a:lnSpc>
                <a:spcAft>
                  <a:spcPts val="600"/>
                </a:spcAft>
              </a:pPr>
              <a:t>11</a:t>
            </a:fld>
            <a:endParaRPr lang="en-US"/>
          </a:p>
        </p:txBody>
      </p:sp>
      <p:graphicFrame>
        <p:nvGraphicFramePr>
          <p:cNvPr id="10" name="Table 9">
            <a:extLst>
              <a:ext uri="{FF2B5EF4-FFF2-40B4-BE49-F238E27FC236}">
                <a16:creationId xmlns:a16="http://schemas.microsoft.com/office/drawing/2014/main" id="{B8C94160-E374-E678-C650-250D86EDD6CB}"/>
              </a:ext>
            </a:extLst>
          </p:cNvPr>
          <p:cNvGraphicFramePr>
            <a:graphicFrameLocks noGrp="1"/>
          </p:cNvGraphicFramePr>
          <p:nvPr>
            <p:extLst>
              <p:ext uri="{D42A27DB-BD31-4B8C-83A1-F6EECF244321}">
                <p14:modId xmlns:p14="http://schemas.microsoft.com/office/powerpoint/2010/main" val="1333953645"/>
              </p:ext>
            </p:extLst>
          </p:nvPr>
        </p:nvGraphicFramePr>
        <p:xfrm>
          <a:off x="1026710" y="2293126"/>
          <a:ext cx="10039116" cy="3636094"/>
        </p:xfrm>
        <a:graphic>
          <a:graphicData uri="http://schemas.openxmlformats.org/drawingml/2006/table">
            <a:tbl>
              <a:tblPr firstRow="1" bandRow="1">
                <a:tableStyleId>{5C22544A-7EE6-4342-B048-85BDC9FD1C3A}</a:tableStyleId>
              </a:tblPr>
              <a:tblGrid>
                <a:gridCol w="3570805">
                  <a:extLst>
                    <a:ext uri="{9D8B030D-6E8A-4147-A177-3AD203B41FA5}">
                      <a16:colId xmlns:a16="http://schemas.microsoft.com/office/drawing/2014/main" val="4086283157"/>
                    </a:ext>
                  </a:extLst>
                </a:gridCol>
                <a:gridCol w="2849414">
                  <a:extLst>
                    <a:ext uri="{9D8B030D-6E8A-4147-A177-3AD203B41FA5}">
                      <a16:colId xmlns:a16="http://schemas.microsoft.com/office/drawing/2014/main" val="4097395980"/>
                    </a:ext>
                  </a:extLst>
                </a:gridCol>
                <a:gridCol w="3618897">
                  <a:extLst>
                    <a:ext uri="{9D8B030D-6E8A-4147-A177-3AD203B41FA5}">
                      <a16:colId xmlns:a16="http://schemas.microsoft.com/office/drawing/2014/main" val="2578378450"/>
                    </a:ext>
                  </a:extLst>
                </a:gridCol>
              </a:tblGrid>
              <a:tr h="519442">
                <a:tc>
                  <a:txBody>
                    <a:bodyPr/>
                    <a:lstStyle/>
                    <a:p>
                      <a:pPr algn="l" fontAlgn="b"/>
                      <a:endParaRPr lang="en-US" sz="2700" b="0" i="0" u="none" strike="noStrike">
                        <a:solidFill>
                          <a:srgbClr val="000000"/>
                        </a:solidFill>
                        <a:effectLst/>
                        <a:latin typeface="Aptos Narrow"/>
                      </a:endParaRPr>
                    </a:p>
                  </a:txBody>
                  <a:tcPr marL="23148" marR="23148" marT="23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2700" b="0" i="0" u="none" strike="noStrike">
                          <a:solidFill>
                            <a:srgbClr val="000000"/>
                          </a:solidFill>
                          <a:effectLst/>
                          <a:latin typeface="Aptos Narrow"/>
                        </a:rPr>
                        <a:t>Coefficients</a:t>
                      </a:r>
                    </a:p>
                  </a:txBody>
                  <a:tcPr marL="23148" marR="23148" marT="23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2700" b="0" i="0" u="none" strike="noStrike">
                          <a:solidFill>
                            <a:srgbClr val="000000"/>
                          </a:solidFill>
                          <a:effectLst/>
                          <a:latin typeface="Aptos Narrow"/>
                        </a:rPr>
                        <a:t>P-Value</a:t>
                      </a:r>
                    </a:p>
                  </a:txBody>
                  <a:tcPr marL="23148" marR="23148" marT="23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70145510"/>
                  </a:ext>
                </a:extLst>
              </a:tr>
              <a:tr h="519442">
                <a:tc>
                  <a:txBody>
                    <a:bodyPr/>
                    <a:lstStyle/>
                    <a:p>
                      <a:pPr algn="l" fontAlgn="b"/>
                      <a:r>
                        <a:rPr lang="en-US" sz="2700" b="0" i="0" u="none" strike="noStrike" err="1">
                          <a:solidFill>
                            <a:srgbClr val="000000"/>
                          </a:solidFill>
                          <a:effectLst/>
                          <a:latin typeface="Aptos Narrow"/>
                        </a:rPr>
                        <a:t>avgDriveDist</a:t>
                      </a:r>
                    </a:p>
                  </a:txBody>
                  <a:tcPr marL="23148" marR="23148" marT="23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2700" b="0" i="0" u="none" strike="noStrike">
                          <a:solidFill>
                            <a:srgbClr val="000000"/>
                          </a:solidFill>
                          <a:effectLst/>
                          <a:latin typeface="Aptos Narrow"/>
                        </a:rPr>
                        <a:t>-0.015994311</a:t>
                      </a:r>
                    </a:p>
                  </a:txBody>
                  <a:tcPr marL="23148" marR="23148" marT="23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2700" b="0" i="0" u="none" strike="noStrike">
                          <a:solidFill>
                            <a:srgbClr val="000000"/>
                          </a:solidFill>
                          <a:effectLst/>
                          <a:latin typeface="Aptos Narrow"/>
                        </a:rPr>
                        <a:t>1.72945E-08</a:t>
                      </a:r>
                    </a:p>
                  </a:txBody>
                  <a:tcPr marL="23148" marR="23148" marT="23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376070492"/>
                  </a:ext>
                </a:extLst>
              </a:tr>
              <a:tr h="519442">
                <a:tc>
                  <a:txBody>
                    <a:bodyPr/>
                    <a:lstStyle/>
                    <a:p>
                      <a:pPr algn="l" fontAlgn="b"/>
                      <a:r>
                        <a:rPr lang="en-US" sz="2700" b="0" i="0" u="none" strike="noStrike" err="1">
                          <a:solidFill>
                            <a:srgbClr val="000000"/>
                          </a:solidFill>
                          <a:effectLst/>
                          <a:latin typeface="Aptos Narrow"/>
                        </a:rPr>
                        <a:t>drivePct</a:t>
                      </a:r>
                    </a:p>
                  </a:txBody>
                  <a:tcPr marL="23148" marR="23148" marT="23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2700" b="0" i="0" u="none" strike="noStrike">
                          <a:solidFill>
                            <a:srgbClr val="000000"/>
                          </a:solidFill>
                          <a:effectLst/>
                          <a:latin typeface="Aptos Narrow"/>
                        </a:rPr>
                        <a:t>-0.021961234</a:t>
                      </a:r>
                    </a:p>
                  </a:txBody>
                  <a:tcPr marL="23148" marR="23148" marT="23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2700" b="0" i="0" u="none" strike="noStrike">
                          <a:solidFill>
                            <a:srgbClr val="000000"/>
                          </a:solidFill>
                          <a:effectLst/>
                          <a:latin typeface="Aptos Narrow"/>
                        </a:rPr>
                        <a:t>1.23953E-07</a:t>
                      </a:r>
                    </a:p>
                  </a:txBody>
                  <a:tcPr marL="23148" marR="23148" marT="23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727277912"/>
                  </a:ext>
                </a:extLst>
              </a:tr>
              <a:tr h="519442">
                <a:tc>
                  <a:txBody>
                    <a:bodyPr/>
                    <a:lstStyle/>
                    <a:p>
                      <a:pPr algn="l" fontAlgn="b"/>
                      <a:r>
                        <a:rPr lang="en-US" sz="2700" b="0" i="0" u="none" strike="noStrike" err="1">
                          <a:solidFill>
                            <a:srgbClr val="000000"/>
                          </a:solidFill>
                          <a:effectLst/>
                          <a:latin typeface="Aptos Narrow"/>
                        </a:rPr>
                        <a:t>onePuttPct</a:t>
                      </a:r>
                    </a:p>
                  </a:txBody>
                  <a:tcPr marL="23148" marR="23148" marT="23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2700" b="0" i="0" u="none" strike="noStrike">
                          <a:solidFill>
                            <a:srgbClr val="000000"/>
                          </a:solidFill>
                          <a:effectLst/>
                          <a:latin typeface="Aptos Narrow"/>
                        </a:rPr>
                        <a:t>0.058506274</a:t>
                      </a:r>
                    </a:p>
                  </a:txBody>
                  <a:tcPr marL="23148" marR="23148" marT="23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2700" b="0" i="0" u="none" strike="noStrike">
                          <a:solidFill>
                            <a:srgbClr val="000000"/>
                          </a:solidFill>
                          <a:effectLst/>
                          <a:latin typeface="Aptos Narrow"/>
                        </a:rPr>
                        <a:t>6.6939E-07</a:t>
                      </a:r>
                    </a:p>
                  </a:txBody>
                  <a:tcPr marL="23148" marR="23148" marT="23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602478216"/>
                  </a:ext>
                </a:extLst>
              </a:tr>
              <a:tr h="519442">
                <a:tc>
                  <a:txBody>
                    <a:bodyPr/>
                    <a:lstStyle/>
                    <a:p>
                      <a:pPr algn="l" fontAlgn="b"/>
                      <a:r>
                        <a:rPr lang="en-US" sz="2700" b="0" i="0" u="none" strike="noStrike" err="1">
                          <a:solidFill>
                            <a:srgbClr val="000000"/>
                          </a:solidFill>
                          <a:effectLst/>
                          <a:latin typeface="Aptos Narrow"/>
                        </a:rPr>
                        <a:t>avgPuttsPerRound</a:t>
                      </a:r>
                    </a:p>
                  </a:txBody>
                  <a:tcPr marL="23148" marR="23148" marT="23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2700" b="0" i="0" u="none" strike="noStrike">
                          <a:solidFill>
                            <a:srgbClr val="000000"/>
                          </a:solidFill>
                          <a:effectLst/>
                          <a:latin typeface="Aptos Narrow"/>
                        </a:rPr>
                        <a:t>0.092830562</a:t>
                      </a:r>
                    </a:p>
                  </a:txBody>
                  <a:tcPr marL="23148" marR="23148" marT="23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2700" b="0" i="0" u="none" strike="noStrike">
                          <a:solidFill>
                            <a:srgbClr val="000000"/>
                          </a:solidFill>
                          <a:effectLst/>
                          <a:latin typeface="Aptos Narrow"/>
                        </a:rPr>
                        <a:t>0.089911669</a:t>
                      </a:r>
                    </a:p>
                  </a:txBody>
                  <a:tcPr marL="23148" marR="23148" marT="23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29678550"/>
                  </a:ext>
                </a:extLst>
              </a:tr>
              <a:tr h="519442">
                <a:tc>
                  <a:txBody>
                    <a:bodyPr/>
                    <a:lstStyle/>
                    <a:p>
                      <a:pPr algn="l" fontAlgn="b"/>
                      <a:r>
                        <a:rPr lang="en-US" sz="2700" b="0" i="0" u="none" strike="noStrike" err="1">
                          <a:solidFill>
                            <a:srgbClr val="000000"/>
                          </a:solidFill>
                          <a:effectLst/>
                          <a:latin typeface="Aptos Narrow"/>
                        </a:rPr>
                        <a:t>driveSG</a:t>
                      </a:r>
                    </a:p>
                  </a:txBody>
                  <a:tcPr marL="23148" marR="23148" marT="23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2700" b="0" i="0" u="none" strike="noStrike">
                          <a:solidFill>
                            <a:srgbClr val="000000"/>
                          </a:solidFill>
                          <a:effectLst/>
                          <a:latin typeface="Aptos Narrow"/>
                        </a:rPr>
                        <a:t>-0.667408204</a:t>
                      </a:r>
                    </a:p>
                  </a:txBody>
                  <a:tcPr marL="23148" marR="23148" marT="23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2700" b="0" i="0" u="none" strike="noStrike">
                          <a:solidFill>
                            <a:srgbClr val="000000"/>
                          </a:solidFill>
                          <a:effectLst/>
                          <a:latin typeface="Aptos Narrow"/>
                        </a:rPr>
                        <a:t>6.5233E-23</a:t>
                      </a:r>
                    </a:p>
                  </a:txBody>
                  <a:tcPr marL="23148" marR="23148" marT="23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961631522"/>
                  </a:ext>
                </a:extLst>
              </a:tr>
              <a:tr h="519442">
                <a:tc>
                  <a:txBody>
                    <a:bodyPr/>
                    <a:lstStyle/>
                    <a:p>
                      <a:pPr algn="l" fontAlgn="b"/>
                      <a:r>
                        <a:rPr lang="en-US" sz="2700" b="0" i="0" u="none" strike="noStrike" err="1">
                          <a:solidFill>
                            <a:srgbClr val="000000"/>
                          </a:solidFill>
                          <a:effectLst/>
                          <a:latin typeface="Aptos Narrow"/>
                        </a:rPr>
                        <a:t>puttsSG</a:t>
                      </a:r>
                    </a:p>
                  </a:txBody>
                  <a:tcPr marL="23148" marR="23148" marT="23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2700" b="0" i="0" u="none" strike="noStrike">
                          <a:solidFill>
                            <a:srgbClr val="92D050"/>
                          </a:solidFill>
                          <a:effectLst/>
                          <a:latin typeface="Aptos Narrow"/>
                        </a:rPr>
                        <a:t>-0.852170544</a:t>
                      </a:r>
                    </a:p>
                  </a:txBody>
                  <a:tcPr marL="23148" marR="23148" marT="23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2700" b="0" i="0" u="none" strike="noStrike">
                          <a:solidFill>
                            <a:srgbClr val="000000"/>
                          </a:solidFill>
                          <a:effectLst/>
                          <a:latin typeface="Aptos Narrow"/>
                        </a:rPr>
                        <a:t>1.49E-69</a:t>
                      </a:r>
                    </a:p>
                  </a:txBody>
                  <a:tcPr marL="23148" marR="23148" marT="23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273972418"/>
                  </a:ext>
                </a:extLst>
              </a:tr>
            </a:tbl>
          </a:graphicData>
        </a:graphic>
      </p:graphicFrame>
    </p:spTree>
    <p:extLst>
      <p:ext uri="{BB962C8B-B14F-4D97-AF65-F5344CB8AC3E}">
        <p14:creationId xmlns:p14="http://schemas.microsoft.com/office/powerpoint/2010/main" val="3640873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A540F-C069-46EF-ADD4-38EFC15A4C58}"/>
              </a:ext>
            </a:extLst>
          </p:cNvPr>
          <p:cNvSpPr>
            <a:spLocks noGrp="1"/>
          </p:cNvSpPr>
          <p:nvPr>
            <p:ph type="title"/>
          </p:nvPr>
        </p:nvSpPr>
        <p:spPr>
          <a:xfrm>
            <a:off x="700635" y="922096"/>
            <a:ext cx="10691265" cy="1371030"/>
          </a:xfrm>
        </p:spPr>
        <p:txBody>
          <a:bodyPr anchor="t">
            <a:normAutofit/>
          </a:bodyPr>
          <a:lstStyle/>
          <a:p>
            <a:r>
              <a:rPr lang="en-US"/>
              <a:t>Question 3 </a:t>
            </a:r>
            <a:br>
              <a:rPr lang="en-US"/>
            </a:br>
            <a:r>
              <a:rPr lang="en-US"/>
              <a:t>Significant Predictors Money</a:t>
            </a:r>
          </a:p>
        </p:txBody>
      </p:sp>
      <p:sp>
        <p:nvSpPr>
          <p:cNvPr id="4" name="Date Placeholder 3">
            <a:extLst>
              <a:ext uri="{FF2B5EF4-FFF2-40B4-BE49-F238E27FC236}">
                <a16:creationId xmlns:a16="http://schemas.microsoft.com/office/drawing/2014/main" id="{24930389-6578-494F-4971-AB3713AD4123}"/>
              </a:ext>
            </a:extLst>
          </p:cNvPr>
          <p:cNvSpPr>
            <a:spLocks noGrp="1"/>
          </p:cNvSpPr>
          <p:nvPr>
            <p:ph type="dt" sz="half" idx="10"/>
          </p:nvPr>
        </p:nvSpPr>
        <p:spPr>
          <a:xfrm>
            <a:off x="8369448" y="6356350"/>
            <a:ext cx="2592594" cy="365125"/>
          </a:xfrm>
        </p:spPr>
        <p:txBody>
          <a:bodyPr anchor="ctr">
            <a:normAutofit/>
          </a:bodyPr>
          <a:lstStyle/>
          <a:p>
            <a:pPr>
              <a:spcAft>
                <a:spcPts val="600"/>
              </a:spcAft>
            </a:pPr>
            <a:fld id="{E1BF0CCB-8510-4748-BEFD-1C3896DCAE57}" type="datetime1">
              <a:pPr>
                <a:spcAft>
                  <a:spcPts val="600"/>
                </a:spcAft>
              </a:pPr>
              <a:t>4/20/2025</a:t>
            </a:fld>
            <a:endParaRPr lang="en-US"/>
          </a:p>
        </p:txBody>
      </p:sp>
      <p:sp>
        <p:nvSpPr>
          <p:cNvPr id="5" name="Footer Placeholder 4">
            <a:extLst>
              <a:ext uri="{FF2B5EF4-FFF2-40B4-BE49-F238E27FC236}">
                <a16:creationId xmlns:a16="http://schemas.microsoft.com/office/drawing/2014/main" id="{CFD2668F-FC29-DDC8-DC1E-298E7A8E7CB2}"/>
              </a:ext>
            </a:extLst>
          </p:cNvPr>
          <p:cNvSpPr>
            <a:spLocks noGrp="1"/>
          </p:cNvSpPr>
          <p:nvPr>
            <p:ph type="ftr" sz="quarter" idx="11"/>
          </p:nvPr>
        </p:nvSpPr>
        <p:spPr>
          <a:xfrm>
            <a:off x="715383" y="6356350"/>
            <a:ext cx="4539727" cy="365125"/>
          </a:xfrm>
        </p:spPr>
        <p:txBody>
          <a:bodyPr anchor="ctr">
            <a:normAutofit/>
          </a:bodyPr>
          <a:lstStyle/>
          <a:p>
            <a:pPr>
              <a:lnSpc>
                <a:spcPct val="90000"/>
              </a:lnSpc>
              <a:spcAft>
                <a:spcPts val="600"/>
              </a:spcAft>
            </a:pPr>
            <a:r>
              <a:rPr lang="en-US" sz="700"/>
              <a:t>
              </a:t>
            </a:r>
          </a:p>
        </p:txBody>
      </p:sp>
      <p:sp>
        <p:nvSpPr>
          <p:cNvPr id="6" name="Slide Number Placeholder 5">
            <a:extLst>
              <a:ext uri="{FF2B5EF4-FFF2-40B4-BE49-F238E27FC236}">
                <a16:creationId xmlns:a16="http://schemas.microsoft.com/office/drawing/2014/main" id="{AE2E4D65-4BC7-E85F-6925-4F1530698700}"/>
              </a:ext>
            </a:extLst>
          </p:cNvPr>
          <p:cNvSpPr>
            <a:spLocks noGrp="1"/>
          </p:cNvSpPr>
          <p:nvPr>
            <p:ph type="sldNum" sz="quarter" idx="12"/>
          </p:nvPr>
        </p:nvSpPr>
        <p:spPr>
          <a:xfrm>
            <a:off x="10919012" y="6356350"/>
            <a:ext cx="672354" cy="365125"/>
          </a:xfrm>
        </p:spPr>
        <p:txBody>
          <a:bodyPr anchor="ctr">
            <a:normAutofit/>
          </a:bodyPr>
          <a:lstStyle/>
          <a:p>
            <a:pPr>
              <a:lnSpc>
                <a:spcPct val="90000"/>
              </a:lnSpc>
              <a:spcAft>
                <a:spcPts val="600"/>
              </a:spcAft>
            </a:pPr>
            <a:fld id="{E30AF5A0-43BB-4336-8627-9123B9144D80}" type="slidenum">
              <a:rPr lang="en-US" dirty="0"/>
              <a:pPr>
                <a:lnSpc>
                  <a:spcPct val="90000"/>
                </a:lnSpc>
                <a:spcAft>
                  <a:spcPts val="600"/>
                </a:spcAft>
              </a:pPr>
              <a:t>12</a:t>
            </a:fld>
            <a:endParaRPr lang="en-US"/>
          </a:p>
        </p:txBody>
      </p:sp>
      <p:graphicFrame>
        <p:nvGraphicFramePr>
          <p:cNvPr id="8" name="Table 7">
            <a:extLst>
              <a:ext uri="{FF2B5EF4-FFF2-40B4-BE49-F238E27FC236}">
                <a16:creationId xmlns:a16="http://schemas.microsoft.com/office/drawing/2014/main" id="{A73DFB61-83C7-61A5-A3C1-C202A53538BA}"/>
              </a:ext>
            </a:extLst>
          </p:cNvPr>
          <p:cNvGraphicFramePr>
            <a:graphicFrameLocks noGrp="1"/>
          </p:cNvGraphicFramePr>
          <p:nvPr>
            <p:extLst>
              <p:ext uri="{D42A27DB-BD31-4B8C-83A1-F6EECF244321}">
                <p14:modId xmlns:p14="http://schemas.microsoft.com/office/powerpoint/2010/main" val="1675695297"/>
              </p:ext>
            </p:extLst>
          </p:nvPr>
        </p:nvGraphicFramePr>
        <p:xfrm>
          <a:off x="1243110" y="2293126"/>
          <a:ext cx="9606317" cy="3636094"/>
        </p:xfrm>
        <a:graphic>
          <a:graphicData uri="http://schemas.openxmlformats.org/drawingml/2006/table">
            <a:tbl>
              <a:tblPr firstRow="1" bandRow="1">
                <a:tableStyleId>{5C22544A-7EE6-4342-B048-85BDC9FD1C3A}</a:tableStyleId>
              </a:tblPr>
              <a:tblGrid>
                <a:gridCol w="3754582">
                  <a:extLst>
                    <a:ext uri="{9D8B030D-6E8A-4147-A177-3AD203B41FA5}">
                      <a16:colId xmlns:a16="http://schemas.microsoft.com/office/drawing/2014/main" val="2097646044"/>
                    </a:ext>
                  </a:extLst>
                </a:gridCol>
                <a:gridCol w="2995573">
                  <a:extLst>
                    <a:ext uri="{9D8B030D-6E8A-4147-A177-3AD203B41FA5}">
                      <a16:colId xmlns:a16="http://schemas.microsoft.com/office/drawing/2014/main" val="727153025"/>
                    </a:ext>
                  </a:extLst>
                </a:gridCol>
                <a:gridCol w="2856162">
                  <a:extLst>
                    <a:ext uri="{9D8B030D-6E8A-4147-A177-3AD203B41FA5}">
                      <a16:colId xmlns:a16="http://schemas.microsoft.com/office/drawing/2014/main" val="688367138"/>
                    </a:ext>
                  </a:extLst>
                </a:gridCol>
              </a:tblGrid>
              <a:tr h="519442">
                <a:tc>
                  <a:txBody>
                    <a:bodyPr/>
                    <a:lstStyle/>
                    <a:p>
                      <a:pPr algn="l" fontAlgn="b"/>
                      <a:r>
                        <a:rPr lang="en-US" sz="2700" b="0" i="0" u="none" strike="noStrike">
                          <a:solidFill>
                            <a:srgbClr val="000000"/>
                          </a:solidFill>
                          <a:effectLst/>
                          <a:latin typeface="Aptos Narrow" panose="020B0004020202020204" pitchFamily="34" charset="0"/>
                        </a:rPr>
                        <a:t> </a:t>
                      </a:r>
                    </a:p>
                  </a:txBody>
                  <a:tcPr marL="23148" marR="23148" marT="23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2700" b="0" i="0" u="none" strike="noStrike">
                          <a:solidFill>
                            <a:srgbClr val="000000"/>
                          </a:solidFill>
                          <a:effectLst/>
                          <a:latin typeface="Aptos Narrow" panose="020B0004020202020204" pitchFamily="34" charset="0"/>
                        </a:rPr>
                        <a:t>Coefficients</a:t>
                      </a:r>
                    </a:p>
                  </a:txBody>
                  <a:tcPr marL="23148" marR="23148" marT="23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2700" b="0" i="0" u="none" strike="noStrike">
                          <a:solidFill>
                            <a:srgbClr val="000000"/>
                          </a:solidFill>
                          <a:effectLst/>
                          <a:latin typeface="Aptos Narrow" panose="020B0004020202020204" pitchFamily="34" charset="0"/>
                        </a:rPr>
                        <a:t>P-Value</a:t>
                      </a:r>
                    </a:p>
                  </a:txBody>
                  <a:tcPr marL="23148" marR="23148" marT="23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56512645"/>
                  </a:ext>
                </a:extLst>
              </a:tr>
              <a:tr h="519442">
                <a:tc>
                  <a:txBody>
                    <a:bodyPr/>
                    <a:lstStyle/>
                    <a:p>
                      <a:pPr algn="l" fontAlgn="b"/>
                      <a:r>
                        <a:rPr lang="en-US" sz="2700" b="0" i="0" u="none" strike="noStrike">
                          <a:solidFill>
                            <a:srgbClr val="000000"/>
                          </a:solidFill>
                          <a:effectLst/>
                          <a:latin typeface="Aptos Narrow" panose="020B0004020202020204" pitchFamily="34" charset="0"/>
                        </a:rPr>
                        <a:t>avgDriveDist</a:t>
                      </a:r>
                    </a:p>
                  </a:txBody>
                  <a:tcPr marL="23148" marR="23148" marT="23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2700" b="0" i="0" u="none" strike="noStrike">
                          <a:solidFill>
                            <a:srgbClr val="000000"/>
                          </a:solidFill>
                          <a:effectLst/>
                          <a:latin typeface="Aptos Narrow" panose="020B0004020202020204" pitchFamily="34" charset="0"/>
                        </a:rPr>
                        <a:t>-274.6846848</a:t>
                      </a:r>
                    </a:p>
                  </a:txBody>
                  <a:tcPr marL="23148" marR="23148" marT="23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2700" b="0" i="0" u="none" strike="noStrike">
                          <a:solidFill>
                            <a:srgbClr val="000000"/>
                          </a:solidFill>
                          <a:effectLst/>
                          <a:latin typeface="Aptos Narrow" panose="020B0004020202020204" pitchFamily="34" charset="0"/>
                        </a:rPr>
                        <a:t>0.644098489</a:t>
                      </a:r>
                    </a:p>
                  </a:txBody>
                  <a:tcPr marL="23148" marR="23148" marT="23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53062914"/>
                  </a:ext>
                </a:extLst>
              </a:tr>
              <a:tr h="519442">
                <a:tc>
                  <a:txBody>
                    <a:bodyPr/>
                    <a:lstStyle/>
                    <a:p>
                      <a:pPr algn="l" fontAlgn="b"/>
                      <a:r>
                        <a:rPr lang="en-US" sz="2700" b="0" i="0" u="none" strike="noStrike">
                          <a:solidFill>
                            <a:srgbClr val="000000"/>
                          </a:solidFill>
                          <a:effectLst/>
                          <a:latin typeface="Aptos Narrow" panose="020B0004020202020204" pitchFamily="34" charset="0"/>
                        </a:rPr>
                        <a:t>drivePct</a:t>
                      </a:r>
                    </a:p>
                  </a:txBody>
                  <a:tcPr marL="23148" marR="23148" marT="23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2700" b="0" i="0" u="none" strike="noStrike">
                          <a:solidFill>
                            <a:srgbClr val="000000"/>
                          </a:solidFill>
                          <a:effectLst/>
                          <a:latin typeface="Aptos Narrow" panose="020B0004020202020204" pitchFamily="34" charset="0"/>
                        </a:rPr>
                        <a:t>-363.3995611</a:t>
                      </a:r>
                    </a:p>
                  </a:txBody>
                  <a:tcPr marL="23148" marR="23148" marT="23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2700" b="0" i="0" u="none" strike="noStrike">
                          <a:solidFill>
                            <a:srgbClr val="000000"/>
                          </a:solidFill>
                          <a:effectLst/>
                          <a:latin typeface="Aptos Narrow" panose="020B0004020202020204" pitchFamily="34" charset="0"/>
                        </a:rPr>
                        <a:t>0.676508326</a:t>
                      </a:r>
                    </a:p>
                  </a:txBody>
                  <a:tcPr marL="23148" marR="23148" marT="23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71348052"/>
                  </a:ext>
                </a:extLst>
              </a:tr>
              <a:tr h="519442">
                <a:tc>
                  <a:txBody>
                    <a:bodyPr/>
                    <a:lstStyle/>
                    <a:p>
                      <a:pPr algn="l" fontAlgn="b"/>
                      <a:r>
                        <a:rPr lang="en-US" sz="2700" b="0" i="0" u="none" strike="noStrike">
                          <a:solidFill>
                            <a:srgbClr val="000000"/>
                          </a:solidFill>
                          <a:effectLst/>
                          <a:latin typeface="Aptos Narrow" panose="020B0004020202020204" pitchFamily="34" charset="0"/>
                        </a:rPr>
                        <a:t>onePuttPct</a:t>
                      </a:r>
                    </a:p>
                  </a:txBody>
                  <a:tcPr marL="23148" marR="23148" marT="23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2700" b="0" i="0" u="none" strike="noStrike">
                          <a:solidFill>
                            <a:srgbClr val="000000"/>
                          </a:solidFill>
                          <a:effectLst/>
                          <a:latin typeface="Aptos Narrow" panose="020B0004020202020204" pitchFamily="34" charset="0"/>
                        </a:rPr>
                        <a:t>-887.695053</a:t>
                      </a:r>
                    </a:p>
                  </a:txBody>
                  <a:tcPr marL="23148" marR="23148" marT="23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2700" b="0" i="0" u="none" strike="noStrike">
                          <a:solidFill>
                            <a:srgbClr val="000000"/>
                          </a:solidFill>
                          <a:effectLst/>
                          <a:latin typeface="Aptos Narrow" panose="020B0004020202020204" pitchFamily="34" charset="0"/>
                        </a:rPr>
                        <a:t>0.719307012</a:t>
                      </a:r>
                    </a:p>
                  </a:txBody>
                  <a:tcPr marL="23148" marR="23148" marT="23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27160928"/>
                  </a:ext>
                </a:extLst>
              </a:tr>
              <a:tr h="519442">
                <a:tc>
                  <a:txBody>
                    <a:bodyPr/>
                    <a:lstStyle/>
                    <a:p>
                      <a:pPr algn="l" fontAlgn="b"/>
                      <a:r>
                        <a:rPr lang="en-US" sz="2700" b="0" i="0" u="none" strike="noStrike">
                          <a:solidFill>
                            <a:srgbClr val="000000"/>
                          </a:solidFill>
                          <a:effectLst/>
                          <a:latin typeface="Aptos Narrow" panose="020B0004020202020204" pitchFamily="34" charset="0"/>
                        </a:rPr>
                        <a:t>avgPuttsPerRound</a:t>
                      </a:r>
                    </a:p>
                  </a:txBody>
                  <a:tcPr marL="23148" marR="23148" marT="23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2700" b="0" i="0" u="none" strike="noStrike">
                          <a:solidFill>
                            <a:srgbClr val="000000"/>
                          </a:solidFill>
                          <a:effectLst/>
                          <a:latin typeface="Aptos Narrow" panose="020B0004020202020204" pitchFamily="34" charset="0"/>
                        </a:rPr>
                        <a:t>-17638.26968</a:t>
                      </a:r>
                    </a:p>
                  </a:txBody>
                  <a:tcPr marL="23148" marR="23148" marT="23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2700" b="0" i="0" u="none" strike="noStrike">
                          <a:solidFill>
                            <a:srgbClr val="000000"/>
                          </a:solidFill>
                          <a:effectLst/>
                          <a:latin typeface="Aptos Narrow" panose="020B0004020202020204" pitchFamily="34" charset="0"/>
                        </a:rPr>
                        <a:t>0.12628391</a:t>
                      </a:r>
                    </a:p>
                  </a:txBody>
                  <a:tcPr marL="23148" marR="23148" marT="23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1761673"/>
                  </a:ext>
                </a:extLst>
              </a:tr>
              <a:tr h="519442">
                <a:tc>
                  <a:txBody>
                    <a:bodyPr/>
                    <a:lstStyle/>
                    <a:p>
                      <a:pPr algn="l" fontAlgn="b"/>
                      <a:r>
                        <a:rPr lang="en-US" sz="2700" b="0" i="0" u="none" strike="noStrike">
                          <a:solidFill>
                            <a:srgbClr val="000000"/>
                          </a:solidFill>
                          <a:effectLst/>
                          <a:latin typeface="Aptos Narrow" panose="020B0004020202020204" pitchFamily="34" charset="0"/>
                        </a:rPr>
                        <a:t>driveSG</a:t>
                      </a:r>
                    </a:p>
                  </a:txBody>
                  <a:tcPr marL="23148" marR="23148" marT="23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2700" b="0" i="0" u="none" strike="noStrike">
                          <a:solidFill>
                            <a:srgbClr val="92D050"/>
                          </a:solidFill>
                          <a:effectLst/>
                          <a:latin typeface="Aptos Narrow"/>
                        </a:rPr>
                        <a:t>120422.4891</a:t>
                      </a:r>
                    </a:p>
                  </a:txBody>
                  <a:tcPr marL="23148" marR="23148" marT="23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2700" b="0" i="0" u="none" strike="noStrike">
                          <a:solidFill>
                            <a:srgbClr val="000000"/>
                          </a:solidFill>
                          <a:effectLst/>
                          <a:latin typeface="Aptos Narrow" panose="020B0004020202020204" pitchFamily="34" charset="0"/>
                        </a:rPr>
                        <a:t>2.33331E-17</a:t>
                      </a:r>
                    </a:p>
                  </a:txBody>
                  <a:tcPr marL="23148" marR="23148" marT="23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59209505"/>
                  </a:ext>
                </a:extLst>
              </a:tr>
              <a:tr h="519442">
                <a:tc>
                  <a:txBody>
                    <a:bodyPr/>
                    <a:lstStyle/>
                    <a:p>
                      <a:pPr algn="l" fontAlgn="b"/>
                      <a:r>
                        <a:rPr lang="en-US" sz="2700" b="0" i="0" u="none" strike="noStrike">
                          <a:solidFill>
                            <a:srgbClr val="000000"/>
                          </a:solidFill>
                          <a:effectLst/>
                          <a:latin typeface="Aptos Narrow" panose="020B0004020202020204" pitchFamily="34" charset="0"/>
                        </a:rPr>
                        <a:t>puttsSG</a:t>
                      </a:r>
                    </a:p>
                  </a:txBody>
                  <a:tcPr marL="23148" marR="23148" marT="23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2700" b="0" i="0" u="none" strike="noStrike">
                          <a:solidFill>
                            <a:srgbClr val="000000"/>
                          </a:solidFill>
                          <a:effectLst/>
                          <a:latin typeface="Aptos Narrow" panose="020B0004020202020204" pitchFamily="34" charset="0"/>
                        </a:rPr>
                        <a:t>93847.69033</a:t>
                      </a:r>
                    </a:p>
                  </a:txBody>
                  <a:tcPr marL="23148" marR="23148" marT="23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2700" b="0" i="0" u="none" strike="noStrike">
                          <a:solidFill>
                            <a:srgbClr val="000000"/>
                          </a:solidFill>
                          <a:effectLst/>
                          <a:latin typeface="Aptos Narrow" panose="020B0004020202020204" pitchFamily="34" charset="0"/>
                        </a:rPr>
                        <a:t>8.34071E-22</a:t>
                      </a:r>
                    </a:p>
                  </a:txBody>
                  <a:tcPr marL="23148" marR="23148" marT="2314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35672351"/>
                  </a:ext>
                </a:extLst>
              </a:tr>
            </a:tbl>
          </a:graphicData>
        </a:graphic>
      </p:graphicFrame>
    </p:spTree>
    <p:extLst>
      <p:ext uri="{BB962C8B-B14F-4D97-AF65-F5344CB8AC3E}">
        <p14:creationId xmlns:p14="http://schemas.microsoft.com/office/powerpoint/2010/main" val="1913508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AEC73-FD6B-3E1D-1542-3BBE36AB6985}"/>
              </a:ext>
            </a:extLst>
          </p:cNvPr>
          <p:cNvSpPr>
            <a:spLocks noGrp="1"/>
          </p:cNvSpPr>
          <p:nvPr>
            <p:ph type="title"/>
          </p:nvPr>
        </p:nvSpPr>
        <p:spPr/>
        <p:txBody>
          <a:bodyPr/>
          <a:lstStyle/>
          <a:p>
            <a:r>
              <a:rPr lang="en-US"/>
              <a:t>Drive for Show, Putt for Dough, or is it?</a:t>
            </a:r>
          </a:p>
        </p:txBody>
      </p:sp>
      <p:sp>
        <p:nvSpPr>
          <p:cNvPr id="3" name="Content Placeholder 2">
            <a:extLst>
              <a:ext uri="{FF2B5EF4-FFF2-40B4-BE49-F238E27FC236}">
                <a16:creationId xmlns:a16="http://schemas.microsoft.com/office/drawing/2014/main" id="{2565EB54-89E0-B06C-041B-5CEDA4D20B27}"/>
              </a:ext>
            </a:extLst>
          </p:cNvPr>
          <p:cNvSpPr>
            <a:spLocks noGrp="1"/>
          </p:cNvSpPr>
          <p:nvPr>
            <p:ph idx="1"/>
          </p:nvPr>
        </p:nvSpPr>
        <p:spPr>
          <a:xfrm>
            <a:off x="700635" y="2293126"/>
            <a:ext cx="10761603" cy="3636088"/>
          </a:xfrm>
        </p:spPr>
        <p:txBody>
          <a:bodyPr vert="horz" lIns="91440" tIns="45720" rIns="91440" bIns="45720" rtlCol="0" anchor="t">
            <a:normAutofit/>
          </a:bodyPr>
          <a:lstStyle/>
          <a:p>
            <a:r>
              <a:rPr lang="en-US"/>
              <a:t>Given the data from the many regression run our group thinks that </a:t>
            </a:r>
            <a:r>
              <a:rPr lang="en-US" err="1"/>
              <a:t>driveSG</a:t>
            </a:r>
            <a:r>
              <a:rPr lang="en-US"/>
              <a:t> has the largest impact on money earned.</a:t>
            </a:r>
          </a:p>
          <a:p>
            <a:r>
              <a:rPr lang="en-US"/>
              <a:t>It has the highest positive coefficient (120,422), meaning better strokes gained from driving results in much more money earned.</a:t>
            </a:r>
          </a:p>
          <a:p>
            <a:r>
              <a:rPr lang="en-US"/>
              <a:t>It is statistically significant with a very low p-value (2.33e-17), indicating a strong and reliable relationship.</a:t>
            </a:r>
          </a:p>
          <a:p>
            <a:pPr marL="0" indent="0">
              <a:buNone/>
            </a:pPr>
            <a:endParaRPr lang="en-US"/>
          </a:p>
        </p:txBody>
      </p:sp>
      <p:sp>
        <p:nvSpPr>
          <p:cNvPr id="4" name="Date Placeholder 3">
            <a:extLst>
              <a:ext uri="{FF2B5EF4-FFF2-40B4-BE49-F238E27FC236}">
                <a16:creationId xmlns:a16="http://schemas.microsoft.com/office/drawing/2014/main" id="{0A741CFC-AB04-851D-D9E8-E1A9E4560D2D}"/>
              </a:ext>
            </a:extLst>
          </p:cNvPr>
          <p:cNvSpPr>
            <a:spLocks noGrp="1"/>
          </p:cNvSpPr>
          <p:nvPr>
            <p:ph type="dt" sz="half" idx="10"/>
          </p:nvPr>
        </p:nvSpPr>
        <p:spPr/>
        <p:txBody>
          <a:bodyPr/>
          <a:lstStyle/>
          <a:p>
            <a:fld id="{BAACA431-54B6-419E-A3F3-4A6D6E9B3EFB}" type="datetime1">
              <a:t>4/20/2025</a:t>
            </a:fld>
            <a:endParaRPr lang="en-US"/>
          </a:p>
        </p:txBody>
      </p:sp>
      <p:sp>
        <p:nvSpPr>
          <p:cNvPr id="5" name="Footer Placeholder 4">
            <a:extLst>
              <a:ext uri="{FF2B5EF4-FFF2-40B4-BE49-F238E27FC236}">
                <a16:creationId xmlns:a16="http://schemas.microsoft.com/office/drawing/2014/main" id="{26021CDF-FDA3-C58C-BB2F-4F981606456E}"/>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7FAAF19C-8C53-15C5-0D53-1E98EC425288}"/>
              </a:ext>
            </a:extLst>
          </p:cNvPr>
          <p:cNvSpPr>
            <a:spLocks noGrp="1"/>
          </p:cNvSpPr>
          <p:nvPr>
            <p:ph type="sldNum" sz="quarter" idx="12"/>
          </p:nvPr>
        </p:nvSpPr>
        <p:spPr/>
        <p:txBody>
          <a:bodyPr/>
          <a:lstStyle/>
          <a:p>
            <a:fld id="{E30AF5A0-43BB-4336-8627-9123B9144D80}" type="slidenum">
              <a:rPr lang="en-US" dirty="0"/>
              <a:t>13</a:t>
            </a:fld>
            <a:endParaRPr lang="en-US"/>
          </a:p>
        </p:txBody>
      </p:sp>
    </p:spTree>
    <p:extLst>
      <p:ext uri="{BB962C8B-B14F-4D97-AF65-F5344CB8AC3E}">
        <p14:creationId xmlns:p14="http://schemas.microsoft.com/office/powerpoint/2010/main" val="161180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7530-50C7-1BFE-C4D3-657CD554CB5E}"/>
              </a:ext>
            </a:extLst>
          </p:cNvPr>
          <p:cNvSpPr>
            <a:spLocks noGrp="1"/>
          </p:cNvSpPr>
          <p:nvPr>
            <p:ph type="title"/>
          </p:nvPr>
        </p:nvSpPr>
        <p:spPr/>
        <p:txBody>
          <a:bodyPr/>
          <a:lstStyle/>
          <a:p>
            <a:r>
              <a:rPr lang="en-US"/>
              <a:t>Can We Predict If a Golfer Makes the CUT?</a:t>
            </a:r>
            <a:br>
              <a:rPr lang="en-US"/>
            </a:br>
            <a:endParaRPr lang="en-US"/>
          </a:p>
        </p:txBody>
      </p:sp>
      <p:sp>
        <p:nvSpPr>
          <p:cNvPr id="3" name="Content Placeholder 2">
            <a:extLst>
              <a:ext uri="{FF2B5EF4-FFF2-40B4-BE49-F238E27FC236}">
                <a16:creationId xmlns:a16="http://schemas.microsoft.com/office/drawing/2014/main" id="{370A53BC-2891-157E-1742-791DDBBE1862}"/>
              </a:ext>
            </a:extLst>
          </p:cNvPr>
          <p:cNvSpPr>
            <a:spLocks noGrp="1"/>
          </p:cNvSpPr>
          <p:nvPr>
            <p:ph idx="1"/>
          </p:nvPr>
        </p:nvSpPr>
        <p:spPr/>
        <p:txBody>
          <a:bodyPr vert="horz" lIns="91440" tIns="45720" rIns="91440" bIns="45720" rtlCol="0" anchor="t">
            <a:normAutofit/>
          </a:bodyPr>
          <a:lstStyle/>
          <a:p>
            <a:r>
              <a:rPr lang="en-US"/>
              <a:t>Dataset: PGA Tour player metrics — strokes gained from:</a:t>
            </a:r>
          </a:p>
          <a:p>
            <a:pPr lvl="1">
              <a:buFont typeface="Courier New" panose="020B0604020202020204" pitchFamily="34" charset="0"/>
              <a:buChar char="o"/>
            </a:pPr>
            <a:r>
              <a:rPr lang="en-US"/>
              <a:t>Putting</a:t>
            </a:r>
          </a:p>
          <a:p>
            <a:pPr lvl="1">
              <a:buFont typeface="Courier New" panose="020B0604020202020204" pitchFamily="34" charset="0"/>
              <a:buChar char="o"/>
            </a:pPr>
            <a:r>
              <a:rPr lang="en-US"/>
              <a:t>Around the Green</a:t>
            </a:r>
          </a:p>
          <a:p>
            <a:pPr lvl="1">
              <a:buFont typeface="Courier New" panose="020B0604020202020204" pitchFamily="34" charset="0"/>
              <a:buChar char="o"/>
            </a:pPr>
            <a:r>
              <a:rPr lang="en-US"/>
              <a:t>Approach Shots</a:t>
            </a:r>
          </a:p>
          <a:p>
            <a:pPr lvl="1">
              <a:buFont typeface="Courier New" panose="020B0604020202020204" pitchFamily="34" charset="0"/>
              <a:buChar char="o"/>
            </a:pPr>
            <a:r>
              <a:rPr lang="en-US"/>
              <a:t>Off the Tee</a:t>
            </a:r>
          </a:p>
          <a:p>
            <a:pPr lvl="1">
              <a:buFont typeface="Courier New" panose="020B0604020202020204" pitchFamily="34" charset="0"/>
              <a:buChar char="o"/>
            </a:pPr>
            <a:r>
              <a:rPr lang="en-US"/>
              <a:t>Tee to Green</a:t>
            </a:r>
          </a:p>
          <a:p>
            <a:r>
              <a:rPr lang="en-US"/>
              <a:t>We will use a Logistical Regression Model (Offers Strong Predictive Power)</a:t>
            </a:r>
          </a:p>
          <a:p>
            <a:r>
              <a:rPr lang="en-US"/>
              <a:t>Output: Ln (Odds), Estimated Odds, P(BankApproves), and Model Decision, Accuracy </a:t>
            </a:r>
          </a:p>
          <a:p>
            <a:endParaRPr lang="en-US"/>
          </a:p>
        </p:txBody>
      </p:sp>
      <p:sp>
        <p:nvSpPr>
          <p:cNvPr id="4" name="Date Placeholder 3">
            <a:extLst>
              <a:ext uri="{FF2B5EF4-FFF2-40B4-BE49-F238E27FC236}">
                <a16:creationId xmlns:a16="http://schemas.microsoft.com/office/drawing/2014/main" id="{1633FDC6-7AC2-656B-40C9-24E865A2B928}"/>
              </a:ext>
            </a:extLst>
          </p:cNvPr>
          <p:cNvSpPr>
            <a:spLocks noGrp="1"/>
          </p:cNvSpPr>
          <p:nvPr>
            <p:ph type="dt" sz="half" idx="10"/>
          </p:nvPr>
        </p:nvSpPr>
        <p:spPr/>
        <p:txBody>
          <a:bodyPr/>
          <a:lstStyle/>
          <a:p>
            <a:fld id="{5C38C571-084A-4F35-91BF-BAFDA687F0B1}" type="datetime1">
              <a:t>4/20/2025</a:t>
            </a:fld>
            <a:endParaRPr lang="en-US"/>
          </a:p>
        </p:txBody>
      </p:sp>
      <p:sp>
        <p:nvSpPr>
          <p:cNvPr id="5" name="Footer Placeholder 4">
            <a:extLst>
              <a:ext uri="{FF2B5EF4-FFF2-40B4-BE49-F238E27FC236}">
                <a16:creationId xmlns:a16="http://schemas.microsoft.com/office/drawing/2014/main" id="{1DD3CE97-7D71-1B28-0108-A958B3DCB9EF}"/>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0CE6D4A3-5EDF-E7A2-65B1-7E9263AF8CFC}"/>
              </a:ext>
            </a:extLst>
          </p:cNvPr>
          <p:cNvSpPr>
            <a:spLocks noGrp="1"/>
          </p:cNvSpPr>
          <p:nvPr>
            <p:ph type="sldNum" sz="quarter" idx="12"/>
          </p:nvPr>
        </p:nvSpPr>
        <p:spPr/>
        <p:txBody>
          <a:bodyPr/>
          <a:lstStyle/>
          <a:p>
            <a:fld id="{E30AF5A0-43BB-4336-8627-9123B9144D80}" type="slidenum">
              <a:rPr lang="en-US" dirty="0"/>
              <a:t>14</a:t>
            </a:fld>
            <a:endParaRPr lang="en-US"/>
          </a:p>
        </p:txBody>
      </p:sp>
    </p:spTree>
    <p:extLst>
      <p:ext uri="{BB962C8B-B14F-4D97-AF65-F5344CB8AC3E}">
        <p14:creationId xmlns:p14="http://schemas.microsoft.com/office/powerpoint/2010/main" val="2654771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681DA61D-5A5D-6B56-AA14-C46396F2D3F4}"/>
              </a:ext>
            </a:extLst>
          </p:cNvPr>
          <p:cNvSpPr>
            <a:spLocks noGrp="1"/>
          </p:cNvSpPr>
          <p:nvPr>
            <p:ph type="title"/>
          </p:nvPr>
        </p:nvSpPr>
        <p:spPr>
          <a:xfrm>
            <a:off x="700635" y="922096"/>
            <a:ext cx="10691265" cy="1371030"/>
          </a:xfrm>
        </p:spPr>
        <p:txBody>
          <a:bodyPr>
            <a:normAutofit fontScale="90000"/>
          </a:bodyPr>
          <a:lstStyle/>
          <a:p>
            <a:r>
              <a:rPr lang="en-US"/>
              <a:t>First 15 Golfers on List</a:t>
            </a:r>
            <a:br>
              <a:rPr lang="en-US"/>
            </a:br>
            <a:r>
              <a:rPr lang="en-US" sz="1600"/>
              <a:t>- 93.33% Accuracy in predicting If a Player Makes  the cut (First 15). 85% Accuracy with whole list Of names. </a:t>
            </a:r>
            <a:br>
              <a:rPr lang="en-US" sz="1600"/>
            </a:br>
            <a:r>
              <a:rPr lang="en-US" sz="1600"/>
              <a:t>- Strongest predictors are  Tee  To Green and Approach Shots</a:t>
            </a:r>
            <a:br>
              <a:rPr lang="en-US" sz="1600"/>
            </a:br>
            <a:r>
              <a:rPr lang="en-US" sz="1600"/>
              <a:t>-To expand this Analysis, we could Section off into Different Tournaments to see how the model Differs. </a:t>
            </a:r>
            <a:br>
              <a:rPr lang="en-US" sz="1500"/>
            </a:br>
            <a:endParaRPr lang="en-US" sz="1500"/>
          </a:p>
        </p:txBody>
      </p:sp>
      <p:sp>
        <p:nvSpPr>
          <p:cNvPr id="4" name="Date Placeholder 3">
            <a:extLst>
              <a:ext uri="{FF2B5EF4-FFF2-40B4-BE49-F238E27FC236}">
                <a16:creationId xmlns:a16="http://schemas.microsoft.com/office/drawing/2014/main" id="{745000E1-1917-7F31-C23B-6744767B2FA4}"/>
              </a:ext>
            </a:extLst>
          </p:cNvPr>
          <p:cNvSpPr>
            <a:spLocks noGrp="1"/>
          </p:cNvSpPr>
          <p:nvPr>
            <p:ph type="dt" sz="half" idx="10"/>
          </p:nvPr>
        </p:nvSpPr>
        <p:spPr>
          <a:xfrm>
            <a:off x="8369448" y="6356350"/>
            <a:ext cx="2592594" cy="365125"/>
          </a:xfrm>
        </p:spPr>
        <p:txBody>
          <a:bodyPr anchor="ctr">
            <a:normAutofit/>
          </a:bodyPr>
          <a:lstStyle/>
          <a:p>
            <a:pPr>
              <a:spcAft>
                <a:spcPts val="600"/>
              </a:spcAft>
            </a:pPr>
            <a:fld id="{6A1C41F8-9349-4531-B318-4683018C352E}" type="datetime1">
              <a:pPr>
                <a:spcAft>
                  <a:spcPts val="600"/>
                </a:spcAft>
              </a:pPr>
              <a:t>4/20/2025</a:t>
            </a:fld>
            <a:endParaRPr lang="en-US"/>
          </a:p>
        </p:txBody>
      </p:sp>
      <p:sp>
        <p:nvSpPr>
          <p:cNvPr id="5" name="Footer Placeholder 4">
            <a:extLst>
              <a:ext uri="{FF2B5EF4-FFF2-40B4-BE49-F238E27FC236}">
                <a16:creationId xmlns:a16="http://schemas.microsoft.com/office/drawing/2014/main" id="{82E38EEF-6855-EF82-71C9-8C219AB9F63A}"/>
              </a:ext>
            </a:extLst>
          </p:cNvPr>
          <p:cNvSpPr>
            <a:spLocks noGrp="1"/>
          </p:cNvSpPr>
          <p:nvPr>
            <p:ph type="ftr" sz="quarter" idx="11"/>
          </p:nvPr>
        </p:nvSpPr>
        <p:spPr>
          <a:xfrm>
            <a:off x="715383" y="6356350"/>
            <a:ext cx="4539727" cy="365125"/>
          </a:xfrm>
        </p:spPr>
        <p:txBody>
          <a:bodyPr anchor="ctr">
            <a:normAutofit/>
          </a:bodyPr>
          <a:lstStyle/>
          <a:p>
            <a:pPr>
              <a:lnSpc>
                <a:spcPct val="90000"/>
              </a:lnSpc>
              <a:spcAft>
                <a:spcPts val="600"/>
              </a:spcAft>
            </a:pPr>
            <a:r>
              <a:rPr lang="en-US" sz="700"/>
              <a:t>
              </a:t>
            </a:r>
          </a:p>
        </p:txBody>
      </p:sp>
      <p:sp>
        <p:nvSpPr>
          <p:cNvPr id="6" name="Slide Number Placeholder 5">
            <a:extLst>
              <a:ext uri="{FF2B5EF4-FFF2-40B4-BE49-F238E27FC236}">
                <a16:creationId xmlns:a16="http://schemas.microsoft.com/office/drawing/2014/main" id="{DDA3DEE2-E7FF-4CFC-E694-2A7FDC80024C}"/>
              </a:ext>
            </a:extLst>
          </p:cNvPr>
          <p:cNvSpPr>
            <a:spLocks noGrp="1"/>
          </p:cNvSpPr>
          <p:nvPr>
            <p:ph type="sldNum" sz="quarter" idx="12"/>
          </p:nvPr>
        </p:nvSpPr>
        <p:spPr>
          <a:xfrm>
            <a:off x="10919012" y="6356350"/>
            <a:ext cx="672354" cy="365125"/>
          </a:xfrm>
        </p:spPr>
        <p:txBody>
          <a:bodyPr anchor="ctr">
            <a:normAutofit/>
          </a:bodyPr>
          <a:lstStyle/>
          <a:p>
            <a:pPr>
              <a:lnSpc>
                <a:spcPct val="90000"/>
              </a:lnSpc>
              <a:spcAft>
                <a:spcPts val="600"/>
              </a:spcAft>
            </a:pPr>
            <a:fld id="{E30AF5A0-43BB-4336-8627-9123B9144D80}" type="slidenum">
              <a:rPr lang="en-US" dirty="0"/>
              <a:pPr>
                <a:lnSpc>
                  <a:spcPct val="90000"/>
                </a:lnSpc>
                <a:spcAft>
                  <a:spcPts val="600"/>
                </a:spcAft>
              </a:pPr>
              <a:t>15</a:t>
            </a:fld>
            <a:endParaRPr lang="en-US"/>
          </a:p>
        </p:txBody>
      </p:sp>
      <p:graphicFrame>
        <p:nvGraphicFramePr>
          <p:cNvPr id="12" name="Table 11">
            <a:extLst>
              <a:ext uri="{FF2B5EF4-FFF2-40B4-BE49-F238E27FC236}">
                <a16:creationId xmlns:a16="http://schemas.microsoft.com/office/drawing/2014/main" id="{1C103B80-2653-11C1-A517-37A3E4032717}"/>
              </a:ext>
            </a:extLst>
          </p:cNvPr>
          <p:cNvGraphicFramePr>
            <a:graphicFrameLocks noGrp="1"/>
          </p:cNvGraphicFramePr>
          <p:nvPr>
            <p:extLst>
              <p:ext uri="{D42A27DB-BD31-4B8C-83A1-F6EECF244321}">
                <p14:modId xmlns:p14="http://schemas.microsoft.com/office/powerpoint/2010/main" val="378411969"/>
              </p:ext>
            </p:extLst>
          </p:nvPr>
        </p:nvGraphicFramePr>
        <p:xfrm>
          <a:off x="514864" y="2296296"/>
          <a:ext cx="11170332" cy="3579520"/>
        </p:xfrm>
        <a:graphic>
          <a:graphicData uri="http://schemas.openxmlformats.org/drawingml/2006/table">
            <a:tbl>
              <a:tblPr firstRow="1" bandRow="1">
                <a:tableStyleId>{5C22544A-7EE6-4342-B048-85BDC9FD1C3A}</a:tableStyleId>
              </a:tblPr>
              <a:tblGrid>
                <a:gridCol w="711744">
                  <a:extLst>
                    <a:ext uri="{9D8B030D-6E8A-4147-A177-3AD203B41FA5}">
                      <a16:colId xmlns:a16="http://schemas.microsoft.com/office/drawing/2014/main" val="3822276954"/>
                    </a:ext>
                  </a:extLst>
                </a:gridCol>
                <a:gridCol w="1048176">
                  <a:extLst>
                    <a:ext uri="{9D8B030D-6E8A-4147-A177-3AD203B41FA5}">
                      <a16:colId xmlns:a16="http://schemas.microsoft.com/office/drawing/2014/main" val="539655047"/>
                    </a:ext>
                  </a:extLst>
                </a:gridCol>
                <a:gridCol w="1656233">
                  <a:extLst>
                    <a:ext uri="{9D8B030D-6E8A-4147-A177-3AD203B41FA5}">
                      <a16:colId xmlns:a16="http://schemas.microsoft.com/office/drawing/2014/main" val="2015620829"/>
                    </a:ext>
                  </a:extLst>
                </a:gridCol>
                <a:gridCol w="1565392">
                  <a:extLst>
                    <a:ext uri="{9D8B030D-6E8A-4147-A177-3AD203B41FA5}">
                      <a16:colId xmlns:a16="http://schemas.microsoft.com/office/drawing/2014/main" val="3181058877"/>
                    </a:ext>
                  </a:extLst>
                </a:gridCol>
                <a:gridCol w="990104">
                  <a:extLst>
                    <a:ext uri="{9D8B030D-6E8A-4147-A177-3AD203B41FA5}">
                      <a16:colId xmlns:a16="http://schemas.microsoft.com/office/drawing/2014/main" val="1405142165"/>
                    </a:ext>
                  </a:extLst>
                </a:gridCol>
                <a:gridCol w="1390122">
                  <a:extLst>
                    <a:ext uri="{9D8B030D-6E8A-4147-A177-3AD203B41FA5}">
                      <a16:colId xmlns:a16="http://schemas.microsoft.com/office/drawing/2014/main" val="2909789488"/>
                    </a:ext>
                  </a:extLst>
                </a:gridCol>
                <a:gridCol w="253977">
                  <a:extLst>
                    <a:ext uri="{9D8B030D-6E8A-4147-A177-3AD203B41FA5}">
                      <a16:colId xmlns:a16="http://schemas.microsoft.com/office/drawing/2014/main" val="3725357049"/>
                    </a:ext>
                  </a:extLst>
                </a:gridCol>
                <a:gridCol w="750351">
                  <a:extLst>
                    <a:ext uri="{9D8B030D-6E8A-4147-A177-3AD203B41FA5}">
                      <a16:colId xmlns:a16="http://schemas.microsoft.com/office/drawing/2014/main" val="2103030341"/>
                    </a:ext>
                  </a:extLst>
                </a:gridCol>
                <a:gridCol w="750351">
                  <a:extLst>
                    <a:ext uri="{9D8B030D-6E8A-4147-A177-3AD203B41FA5}">
                      <a16:colId xmlns:a16="http://schemas.microsoft.com/office/drawing/2014/main" val="4150355735"/>
                    </a:ext>
                  </a:extLst>
                </a:gridCol>
                <a:gridCol w="966825">
                  <a:extLst>
                    <a:ext uri="{9D8B030D-6E8A-4147-A177-3AD203B41FA5}">
                      <a16:colId xmlns:a16="http://schemas.microsoft.com/office/drawing/2014/main" val="436703453"/>
                    </a:ext>
                  </a:extLst>
                </a:gridCol>
                <a:gridCol w="528361">
                  <a:extLst>
                    <a:ext uri="{9D8B030D-6E8A-4147-A177-3AD203B41FA5}">
                      <a16:colId xmlns:a16="http://schemas.microsoft.com/office/drawing/2014/main" val="3715634818"/>
                    </a:ext>
                  </a:extLst>
                </a:gridCol>
                <a:gridCol w="558696">
                  <a:extLst>
                    <a:ext uri="{9D8B030D-6E8A-4147-A177-3AD203B41FA5}">
                      <a16:colId xmlns:a16="http://schemas.microsoft.com/office/drawing/2014/main" val="341568527"/>
                    </a:ext>
                  </a:extLst>
                </a:gridCol>
              </a:tblGrid>
              <a:tr h="352912">
                <a:tc>
                  <a:txBody>
                    <a:bodyPr/>
                    <a:lstStyle/>
                    <a:p>
                      <a:pPr algn="l" fontAlgn="b"/>
                      <a:r>
                        <a:rPr lang="en-US" sz="900" b="0" i="0" u="none" strike="noStrike">
                          <a:solidFill>
                            <a:srgbClr val="000000"/>
                          </a:solidFill>
                          <a:effectLst/>
                          <a:latin typeface="Aptos Narrow" panose="020B0004020202020204" pitchFamily="34" charset="0"/>
                        </a:rPr>
                        <a:t>Player Name</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strokes gained from putting</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Display" panose="020B0004020202020204" pitchFamily="34" charset="0"/>
                        </a:rPr>
                        <a:t>strokes gained around the green</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strokes gained on approach shots</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strokes gained off the tee</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strokes gained tee to green</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Aptos Narrow" panose="020B0004020202020204" pitchFamily="34" charset="0"/>
                        </a:rPr>
                        <a:t>cut</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A02B93"/>
                          </a:solidFill>
                          <a:effectLst/>
                          <a:latin typeface="Arial" panose="020B0604020202020204" pitchFamily="34" charset="0"/>
                        </a:rPr>
                        <a:t>Ln(Odds)</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A02B93"/>
                          </a:solidFill>
                          <a:effectLst/>
                          <a:latin typeface="Arial" panose="020B0604020202020204" pitchFamily="34" charset="0"/>
                        </a:rPr>
                        <a:t>Estimated Odds</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A02B93"/>
                          </a:solidFill>
                          <a:effectLst/>
                          <a:latin typeface="Arial" panose="020B0604020202020204" pitchFamily="34" charset="0"/>
                        </a:rPr>
                        <a:t>P(BankApproves)</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A02B93"/>
                          </a:solidFill>
                          <a:effectLst/>
                          <a:latin typeface="Arial" panose="020B0604020202020204" pitchFamily="34" charset="0"/>
                        </a:rPr>
                        <a:t>Model Decision</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800" b="0" i="0" u="none" strike="noStrike">
                          <a:solidFill>
                            <a:srgbClr val="A02B93"/>
                          </a:solidFill>
                          <a:effectLst/>
                          <a:latin typeface="Arial" panose="020B0604020202020204" pitchFamily="34" charset="0"/>
                        </a:rPr>
                        <a:t>Accuracy</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49212258"/>
                  </a:ext>
                </a:extLst>
              </a:tr>
              <a:tr h="201663">
                <a:tc>
                  <a:txBody>
                    <a:bodyPr/>
                    <a:lstStyle/>
                    <a:p>
                      <a:pPr algn="l" fontAlgn="b"/>
                      <a:r>
                        <a:rPr lang="en-US" sz="900" b="0" i="0" u="none" strike="noStrike">
                          <a:solidFill>
                            <a:srgbClr val="000000"/>
                          </a:solidFill>
                          <a:effectLst/>
                          <a:latin typeface="Aptos Narrow" panose="020B0004020202020204" pitchFamily="34" charset="0"/>
                        </a:rPr>
                        <a:t>A. Ancer</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0.2</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-0.13</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-0.08</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0.86</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0.65</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0.42232957</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1.525511205</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0.604040561</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B050"/>
                          </a:solidFill>
                          <a:effectLst/>
                          <a:latin typeface="Aptos Narrow" panose="020B0004020202020204" pitchFamily="34" charset="0"/>
                        </a:rPr>
                        <a:t>Correct</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06566203"/>
                  </a:ext>
                </a:extLst>
              </a:tr>
              <a:tr h="201663">
                <a:tc>
                  <a:txBody>
                    <a:bodyPr/>
                    <a:lstStyle/>
                    <a:p>
                      <a:pPr algn="l" fontAlgn="b"/>
                      <a:r>
                        <a:rPr lang="en-US" sz="900" b="0" i="0" u="none" strike="noStrike">
                          <a:solidFill>
                            <a:srgbClr val="000000"/>
                          </a:solidFill>
                          <a:effectLst/>
                          <a:latin typeface="Aptos Narrow" panose="020B0004020202020204" pitchFamily="34" charset="0"/>
                        </a:rPr>
                        <a:t>A. Hadwin</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0.36</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0.75</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0.31</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0.18</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1.24</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0.460398109</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1.584704745</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0.613108614</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B050"/>
                          </a:solidFill>
                          <a:effectLst/>
                          <a:latin typeface="Aptos Narrow" panose="020B0004020202020204" pitchFamily="34" charset="0"/>
                        </a:rPr>
                        <a:t>Correct</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48244521"/>
                  </a:ext>
                </a:extLst>
              </a:tr>
              <a:tr h="201663">
                <a:tc>
                  <a:txBody>
                    <a:bodyPr/>
                    <a:lstStyle/>
                    <a:p>
                      <a:pPr algn="l" fontAlgn="b"/>
                      <a:r>
                        <a:rPr lang="en-US" sz="900" b="0" i="0" u="none" strike="noStrike">
                          <a:solidFill>
                            <a:srgbClr val="000000"/>
                          </a:solidFill>
                          <a:effectLst/>
                          <a:latin typeface="Aptos Narrow" panose="020B0004020202020204" pitchFamily="34" charset="0"/>
                        </a:rPr>
                        <a:t>A. Lahiri</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-0.56</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0.74</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-1.09</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0.37</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0.02</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0.385056645</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1.469697571</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0.595092123</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B050"/>
                          </a:solidFill>
                          <a:effectLst/>
                          <a:latin typeface="Aptos Narrow" panose="020B0004020202020204" pitchFamily="34" charset="0"/>
                        </a:rPr>
                        <a:t>Correct</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55785019"/>
                  </a:ext>
                </a:extLst>
              </a:tr>
              <a:tr h="201663">
                <a:tc>
                  <a:txBody>
                    <a:bodyPr/>
                    <a:lstStyle/>
                    <a:p>
                      <a:pPr algn="l" fontAlgn="b"/>
                      <a:r>
                        <a:rPr lang="en-US" sz="900" b="0" i="0" u="none" strike="noStrike">
                          <a:solidFill>
                            <a:srgbClr val="000000"/>
                          </a:solidFill>
                          <a:effectLst/>
                          <a:latin typeface="Aptos Narrow" panose="020B0004020202020204" pitchFamily="34" charset="0"/>
                        </a:rPr>
                        <a:t>A. Long</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-1.46</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-1.86</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-0.02</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0.8</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-1.08</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0.366332146</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1.442434262</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0.590572399</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B050"/>
                          </a:solidFill>
                          <a:effectLst/>
                          <a:latin typeface="Aptos Narrow" panose="020B0004020202020204" pitchFamily="34" charset="0"/>
                        </a:rPr>
                        <a:t>Correct</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64655954"/>
                  </a:ext>
                </a:extLst>
              </a:tr>
              <a:tr h="201663">
                <a:tc>
                  <a:txBody>
                    <a:bodyPr/>
                    <a:lstStyle/>
                    <a:p>
                      <a:pPr algn="l" fontAlgn="b"/>
                      <a:r>
                        <a:rPr lang="en-US" sz="900" b="0" i="0" u="none" strike="noStrike">
                          <a:solidFill>
                            <a:srgbClr val="000000"/>
                          </a:solidFill>
                          <a:effectLst/>
                          <a:latin typeface="Aptos Narrow" panose="020B0004020202020204" pitchFamily="34" charset="0"/>
                        </a:rPr>
                        <a:t>A. Noren</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0.53</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-0.36</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-1.39</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0.19</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-1.56</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0.391864614</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1.479737361</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0.596731486</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B050"/>
                          </a:solidFill>
                          <a:effectLst/>
                          <a:latin typeface="Aptos Narrow" panose="020B0004020202020204" pitchFamily="34" charset="0"/>
                        </a:rPr>
                        <a:t>Correct</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90307488"/>
                  </a:ext>
                </a:extLst>
              </a:tr>
              <a:tr h="201663">
                <a:tc>
                  <a:txBody>
                    <a:bodyPr/>
                    <a:lstStyle/>
                    <a:p>
                      <a:pPr algn="l" fontAlgn="b"/>
                      <a:r>
                        <a:rPr lang="en-US" sz="900" b="0" i="0" u="none" strike="noStrike">
                          <a:solidFill>
                            <a:srgbClr val="000000"/>
                          </a:solidFill>
                          <a:effectLst/>
                          <a:latin typeface="Aptos Narrow" panose="020B0004020202020204" pitchFamily="34" charset="0"/>
                        </a:rPr>
                        <a:t>A. Put0m</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-0.97</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0.14</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-2.02</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0.31</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-1.56</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0.339291696</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1.403952813</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0.584018457</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B050"/>
                          </a:solidFill>
                          <a:effectLst/>
                          <a:latin typeface="Aptos Narrow" panose="020B0004020202020204" pitchFamily="34" charset="0"/>
                        </a:rPr>
                        <a:t>Correct</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10041778"/>
                  </a:ext>
                </a:extLst>
              </a:tr>
              <a:tr h="201663">
                <a:tc>
                  <a:txBody>
                    <a:bodyPr/>
                    <a:lstStyle/>
                    <a:p>
                      <a:pPr algn="l" fontAlgn="b"/>
                      <a:r>
                        <a:rPr lang="en-US" sz="900" b="0" i="0" u="none" strike="noStrike">
                          <a:solidFill>
                            <a:srgbClr val="000000"/>
                          </a:solidFill>
                          <a:effectLst/>
                          <a:latin typeface="Aptos Narrow" panose="020B0004020202020204" pitchFamily="34" charset="0"/>
                        </a:rPr>
                        <a:t>A. Rai</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2.05</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0.74</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-1.32</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-0.12</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-0.7</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0.448142159</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1.565401216</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0.610197425</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B050"/>
                          </a:solidFill>
                          <a:effectLst/>
                          <a:latin typeface="Aptos Narrow" panose="020B0004020202020204" pitchFamily="34" charset="0"/>
                        </a:rPr>
                        <a:t>Correct</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88029726"/>
                  </a:ext>
                </a:extLst>
              </a:tr>
              <a:tr h="201663">
                <a:tc>
                  <a:txBody>
                    <a:bodyPr/>
                    <a:lstStyle/>
                    <a:p>
                      <a:pPr algn="l" fontAlgn="b"/>
                      <a:r>
                        <a:rPr lang="en-US" sz="900" b="0" i="0" u="none" strike="noStrike">
                          <a:solidFill>
                            <a:srgbClr val="000000"/>
                          </a:solidFill>
                          <a:effectLst/>
                          <a:latin typeface="Aptos Narrow" panose="020B0004020202020204" pitchFamily="34" charset="0"/>
                        </a:rPr>
                        <a:t>A. Schenk</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-0.96</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-0.01</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1.84</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0.48</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2.31</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0.469775434</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1.599634929</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0.615330603</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B050"/>
                          </a:solidFill>
                          <a:effectLst/>
                          <a:latin typeface="Aptos Narrow" panose="020B0004020202020204" pitchFamily="34" charset="0"/>
                        </a:rPr>
                        <a:t>Correct</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34411083"/>
                  </a:ext>
                </a:extLst>
              </a:tr>
              <a:tr h="201663">
                <a:tc>
                  <a:txBody>
                    <a:bodyPr/>
                    <a:lstStyle/>
                    <a:p>
                      <a:pPr algn="l" fontAlgn="b"/>
                      <a:r>
                        <a:rPr lang="en-US" sz="900" b="0" i="0" u="none" strike="noStrike">
                          <a:solidFill>
                            <a:srgbClr val="000000"/>
                          </a:solidFill>
                          <a:effectLst/>
                          <a:latin typeface="Aptos Narrow" panose="020B0004020202020204" pitchFamily="34" charset="0"/>
                        </a:rPr>
                        <a:t>A. Scott</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-0.82</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-1.79</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2</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-1.04</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-0.83</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0.483743629</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1.622135724</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0.618631488</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B050"/>
                          </a:solidFill>
                          <a:effectLst/>
                          <a:latin typeface="Aptos Narrow" panose="020B0004020202020204" pitchFamily="34" charset="0"/>
                        </a:rPr>
                        <a:t>Correct</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34150388"/>
                  </a:ext>
                </a:extLst>
              </a:tr>
              <a:tr h="201663">
                <a:tc>
                  <a:txBody>
                    <a:bodyPr/>
                    <a:lstStyle/>
                    <a:p>
                      <a:pPr algn="l" fontAlgn="b"/>
                      <a:r>
                        <a:rPr lang="en-US" sz="900" b="0" i="0" u="none" strike="noStrike">
                          <a:solidFill>
                            <a:srgbClr val="000000"/>
                          </a:solidFill>
                          <a:effectLst/>
                          <a:latin typeface="Aptos Narrow" panose="020B0004020202020204" pitchFamily="34" charset="0"/>
                        </a:rPr>
                        <a:t>A. Smalley</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-1.89</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-0.71</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0.71</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-0.65</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-0.65</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0.417276318</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1.517821856</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0.602831313</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C00000"/>
                          </a:solidFill>
                          <a:effectLst/>
                          <a:latin typeface="Aptos Narrow" panose="020B0004020202020204" pitchFamily="34" charset="0"/>
                        </a:rPr>
                        <a:t>Wrong</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46335135"/>
                  </a:ext>
                </a:extLst>
              </a:tr>
              <a:tr h="201663">
                <a:tc>
                  <a:txBody>
                    <a:bodyPr/>
                    <a:lstStyle/>
                    <a:p>
                      <a:pPr algn="l" fontAlgn="b"/>
                      <a:r>
                        <a:rPr lang="en-US" sz="900" b="0" i="0" u="none" strike="noStrike">
                          <a:solidFill>
                            <a:srgbClr val="000000"/>
                          </a:solidFill>
                          <a:effectLst/>
                          <a:latin typeface="Aptos Narrow" panose="020B0004020202020204" pitchFamily="34" charset="0"/>
                        </a:rPr>
                        <a:t>A. Svensson</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0.28</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-0.02</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-0.18</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0.26</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0.07</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0.434268028</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1.543832603</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0.606892372</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B050"/>
                          </a:solidFill>
                          <a:effectLst/>
                          <a:latin typeface="Aptos Narrow" panose="020B0004020202020204" pitchFamily="34" charset="0"/>
                        </a:rPr>
                        <a:t>Correct</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37902240"/>
                  </a:ext>
                </a:extLst>
              </a:tr>
              <a:tr h="201663">
                <a:tc>
                  <a:txBody>
                    <a:bodyPr/>
                    <a:lstStyle/>
                    <a:p>
                      <a:pPr algn="l" fontAlgn="b"/>
                      <a:r>
                        <a:rPr lang="en-US" sz="900" b="0" i="0" u="none" strike="noStrike">
                          <a:solidFill>
                            <a:srgbClr val="000000"/>
                          </a:solidFill>
                          <a:effectLst/>
                          <a:latin typeface="Aptos Narrow" panose="020B0004020202020204" pitchFamily="34" charset="0"/>
                        </a:rPr>
                        <a:t>A. Wise</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1.16</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0.05</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1.96</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0.18</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2.19</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0.531033616</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1.700689261</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0.629724154</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B050"/>
                          </a:solidFill>
                          <a:effectLst/>
                          <a:latin typeface="Aptos Narrow" panose="020B0004020202020204" pitchFamily="34" charset="0"/>
                        </a:rPr>
                        <a:t>Correct</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23711953"/>
                  </a:ext>
                </a:extLst>
              </a:tr>
              <a:tr h="201663">
                <a:tc>
                  <a:txBody>
                    <a:bodyPr/>
                    <a:lstStyle/>
                    <a:p>
                      <a:pPr algn="l" fontAlgn="b"/>
                      <a:r>
                        <a:rPr lang="en-US" sz="900" b="0" i="0" u="none" strike="noStrike">
                          <a:solidFill>
                            <a:srgbClr val="000000"/>
                          </a:solidFill>
                          <a:effectLst/>
                          <a:latin typeface="Aptos Narrow" panose="020B0004020202020204" pitchFamily="34" charset="0"/>
                        </a:rPr>
                        <a:t>S. Theegala</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0.06</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0.4</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1.48</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0.65</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2.54</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0.486361663</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1.626388094</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0.619248959</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B050"/>
                          </a:solidFill>
                          <a:effectLst/>
                          <a:latin typeface="Aptos Narrow" panose="020B0004020202020204" pitchFamily="34" charset="0"/>
                        </a:rPr>
                        <a:t>Correct</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5983824"/>
                  </a:ext>
                </a:extLst>
              </a:tr>
              <a:tr h="201663">
                <a:tc>
                  <a:txBody>
                    <a:bodyPr/>
                    <a:lstStyle/>
                    <a:p>
                      <a:pPr algn="l" fontAlgn="b"/>
                      <a:r>
                        <a:rPr lang="en-US" sz="900" b="0" i="0" u="none" strike="noStrike">
                          <a:solidFill>
                            <a:srgbClr val="000000"/>
                          </a:solidFill>
                          <a:effectLst/>
                          <a:latin typeface="Aptos Narrow" panose="020B0004020202020204" pitchFamily="34" charset="0"/>
                        </a:rPr>
                        <a:t>B. Hagy</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-0.94</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-1.58</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-1.41</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-0.61</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-3.6</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0.354887762</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1.426020592</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0.587802345</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B050"/>
                          </a:solidFill>
                          <a:effectLst/>
                          <a:latin typeface="Aptos Narrow" panose="020B0004020202020204" pitchFamily="34" charset="0"/>
                        </a:rPr>
                        <a:t>Correct</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17690300"/>
                  </a:ext>
                </a:extLst>
              </a:tr>
              <a:tr h="201663">
                <a:tc>
                  <a:txBody>
                    <a:bodyPr/>
                    <a:lstStyle/>
                    <a:p>
                      <a:pPr algn="l" fontAlgn="b"/>
                      <a:r>
                        <a:rPr lang="en-US" sz="900" b="0" i="0" u="none" strike="noStrike">
                          <a:solidFill>
                            <a:srgbClr val="000000"/>
                          </a:solidFill>
                          <a:effectLst/>
                          <a:latin typeface="Aptos Narrow" panose="020B0004020202020204" pitchFamily="34" charset="0"/>
                        </a:rPr>
                        <a:t>B. Harman</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0.12</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0.66</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0.17</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0.65</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1.48</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0.441149778</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1.554493514</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0.608532966</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Aptos Narrow"/>
                        </a:rPr>
                        <a:t>1</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B050"/>
                          </a:solidFill>
                          <a:effectLst/>
                          <a:latin typeface="Aptos Narrow" panose="020B0004020202020204" pitchFamily="34" charset="0"/>
                        </a:rPr>
                        <a:t>Correct</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94354134"/>
                  </a:ext>
                </a:extLst>
              </a:tr>
              <a:tr h="201663">
                <a:tc>
                  <a:txBody>
                    <a:bodyPr/>
                    <a:lstStyle/>
                    <a:p>
                      <a:pPr algn="l" fontAlgn="b"/>
                      <a:endParaRPr lang="en-US" sz="900" b="0" i="0" u="none" strike="noStrike">
                        <a:solidFill>
                          <a:srgbClr val="000000"/>
                        </a:solidFill>
                        <a:effectLst/>
                        <a:latin typeface="Aptos Narrow" panose="020B0004020202020204" pitchFamily="34" charset="0"/>
                      </a:endParaRPr>
                    </a:p>
                  </a:txBody>
                  <a:tcPr marL="7918" marR="7918" marT="7918"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918" marR="7918" marT="7918"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918" marR="7918" marT="7918"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918" marR="7918" marT="7918"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918" marR="7918" marT="7918"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918" marR="7918" marT="7918"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918" marR="7918" marT="7918"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918" marR="7918" marT="7918"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918" marR="7918" marT="7918"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918" marR="7918" marT="7918"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918" marR="7918" marT="7918"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noFill/>
                  </a:tcPr>
                </a:tc>
                <a:tc>
                  <a:txBody>
                    <a:bodyPr/>
                    <a:lstStyle/>
                    <a:p>
                      <a:pPr algn="r" fontAlgn="b"/>
                      <a:r>
                        <a:rPr lang="en-US" sz="900" b="0" i="0" u="none" strike="noStrike">
                          <a:solidFill>
                            <a:srgbClr val="000000"/>
                          </a:solidFill>
                          <a:effectLst/>
                          <a:latin typeface="Aptos Narrow" panose="020B0004020202020204" pitchFamily="34" charset="0"/>
                        </a:rPr>
                        <a:t>93.33%</a:t>
                      </a:r>
                    </a:p>
                  </a:txBody>
                  <a:tcPr marL="7918" marR="7918" marT="79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531131089"/>
                  </a:ext>
                </a:extLst>
              </a:tr>
            </a:tbl>
          </a:graphicData>
        </a:graphic>
      </p:graphicFrame>
    </p:spTree>
    <p:extLst>
      <p:ext uri="{BB962C8B-B14F-4D97-AF65-F5344CB8AC3E}">
        <p14:creationId xmlns:p14="http://schemas.microsoft.com/office/powerpoint/2010/main" val="409069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224C1-1020-9036-4A0A-532FE79377C9}"/>
              </a:ext>
            </a:extLst>
          </p:cNvPr>
          <p:cNvSpPr>
            <a:spLocks noGrp="1"/>
          </p:cNvSpPr>
          <p:nvPr>
            <p:ph type="title"/>
          </p:nvPr>
        </p:nvSpPr>
        <p:spPr>
          <a:xfrm>
            <a:off x="712358" y="922096"/>
            <a:ext cx="10679542" cy="5005183"/>
          </a:xfrm>
        </p:spPr>
        <p:txBody>
          <a:bodyPr vert="horz" lIns="91440" tIns="45720" rIns="91440" bIns="45720" rtlCol="0" anchor="ctr">
            <a:normAutofit/>
          </a:bodyPr>
          <a:lstStyle/>
          <a:p>
            <a:pPr algn="ctr"/>
            <a:r>
              <a:rPr lang="en-US"/>
              <a:t>Questions?</a:t>
            </a:r>
          </a:p>
        </p:txBody>
      </p:sp>
      <p:sp>
        <p:nvSpPr>
          <p:cNvPr id="3" name="Date Placeholder 2">
            <a:extLst>
              <a:ext uri="{FF2B5EF4-FFF2-40B4-BE49-F238E27FC236}">
                <a16:creationId xmlns:a16="http://schemas.microsoft.com/office/drawing/2014/main" id="{F9063A24-9DF9-F4D5-EE0A-EB7434FAD5BD}"/>
              </a:ext>
            </a:extLst>
          </p:cNvPr>
          <p:cNvSpPr>
            <a:spLocks noGrp="1"/>
          </p:cNvSpPr>
          <p:nvPr>
            <p:ph type="dt" sz="half" idx="10"/>
          </p:nvPr>
        </p:nvSpPr>
        <p:spPr/>
        <p:txBody>
          <a:bodyPr/>
          <a:lstStyle/>
          <a:p>
            <a:fld id="{0762B258-2FB5-47F5-854B-F15ADCC89D77}" type="datetime1">
              <a:t>4/20/2025</a:t>
            </a:fld>
            <a:endParaRPr lang="en-US"/>
          </a:p>
        </p:txBody>
      </p:sp>
      <p:sp>
        <p:nvSpPr>
          <p:cNvPr id="4" name="Footer Placeholder 3">
            <a:extLst>
              <a:ext uri="{FF2B5EF4-FFF2-40B4-BE49-F238E27FC236}">
                <a16:creationId xmlns:a16="http://schemas.microsoft.com/office/drawing/2014/main" id="{9F27403C-7430-4A64-A0F5-5F6E9B901702}"/>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EA46BADD-5053-9DB3-AC2E-712BCB89A30D}"/>
              </a:ext>
            </a:extLst>
          </p:cNvPr>
          <p:cNvSpPr>
            <a:spLocks noGrp="1"/>
          </p:cNvSpPr>
          <p:nvPr>
            <p:ph type="sldNum" sz="quarter" idx="12"/>
          </p:nvPr>
        </p:nvSpPr>
        <p:spPr/>
        <p:txBody>
          <a:bodyPr/>
          <a:lstStyle/>
          <a:p>
            <a:fld id="{E30AF5A0-43BB-4336-8627-9123B9144D80}" type="slidenum">
              <a:rPr lang="en-US" dirty="0"/>
              <a:t>16</a:t>
            </a:fld>
            <a:endParaRPr lang="en-US"/>
          </a:p>
        </p:txBody>
      </p:sp>
    </p:spTree>
    <p:extLst>
      <p:ext uri="{BB962C8B-B14F-4D97-AF65-F5344CB8AC3E}">
        <p14:creationId xmlns:p14="http://schemas.microsoft.com/office/powerpoint/2010/main" val="1088041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E294F-5E48-4BF6-7764-C0102CF480E4}"/>
              </a:ext>
            </a:extLst>
          </p:cNvPr>
          <p:cNvSpPr>
            <a:spLocks noGrp="1"/>
          </p:cNvSpPr>
          <p:nvPr>
            <p:ph type="title"/>
          </p:nvPr>
        </p:nvSpPr>
        <p:spPr/>
        <p:txBody>
          <a:bodyPr/>
          <a:lstStyle/>
          <a:p>
            <a:r>
              <a:rPr lang="en-US"/>
              <a:t>What data did we use?</a:t>
            </a:r>
          </a:p>
        </p:txBody>
      </p:sp>
      <p:sp>
        <p:nvSpPr>
          <p:cNvPr id="3" name="Content Placeholder 2">
            <a:extLst>
              <a:ext uri="{FF2B5EF4-FFF2-40B4-BE49-F238E27FC236}">
                <a16:creationId xmlns:a16="http://schemas.microsoft.com/office/drawing/2014/main" id="{13C4A1A5-372B-3F06-E701-459C6357AFE4}"/>
              </a:ext>
            </a:extLst>
          </p:cNvPr>
          <p:cNvSpPr>
            <a:spLocks noGrp="1"/>
          </p:cNvSpPr>
          <p:nvPr>
            <p:ph idx="1"/>
          </p:nvPr>
        </p:nvSpPr>
        <p:spPr>
          <a:xfrm>
            <a:off x="700635" y="2293126"/>
            <a:ext cx="10820219" cy="3636088"/>
          </a:xfrm>
        </p:spPr>
        <p:txBody>
          <a:bodyPr vert="horz" lIns="91440" tIns="45720" rIns="91440" bIns="45720" rtlCol="0" anchor="t">
            <a:normAutofit/>
          </a:bodyPr>
          <a:lstStyle/>
          <a:p>
            <a:r>
              <a:rPr lang="en-US"/>
              <a:t>The dataset for this activity was obtained from the PGA statistics website. </a:t>
            </a:r>
          </a:p>
          <a:p>
            <a:r>
              <a:rPr lang="en-US"/>
              <a:t>Cases include all golfers who made the cut in each of 19 PGA tournaments in 2022. The dataset includes variables for driving ability, putting ability, and measuring success in the tournament. </a:t>
            </a:r>
          </a:p>
          <a:p>
            <a:r>
              <a:rPr lang="en-US"/>
              <a:t>Dataset only includes players that made the CUT. That is the major limitation to this dataset.</a:t>
            </a:r>
          </a:p>
        </p:txBody>
      </p:sp>
      <p:sp>
        <p:nvSpPr>
          <p:cNvPr id="4" name="Date Placeholder 3">
            <a:extLst>
              <a:ext uri="{FF2B5EF4-FFF2-40B4-BE49-F238E27FC236}">
                <a16:creationId xmlns:a16="http://schemas.microsoft.com/office/drawing/2014/main" id="{CB6B3CBB-699B-68B1-6B1D-0231BD500363}"/>
              </a:ext>
            </a:extLst>
          </p:cNvPr>
          <p:cNvSpPr>
            <a:spLocks noGrp="1"/>
          </p:cNvSpPr>
          <p:nvPr>
            <p:ph type="dt" sz="half" idx="10"/>
          </p:nvPr>
        </p:nvSpPr>
        <p:spPr/>
        <p:txBody>
          <a:bodyPr/>
          <a:lstStyle/>
          <a:p>
            <a:fld id="{FE32505D-B3CB-4501-811C-EFBD3702781B}" type="datetime1">
              <a:t>4/20/2025</a:t>
            </a:fld>
            <a:endParaRPr lang="en-US"/>
          </a:p>
        </p:txBody>
      </p:sp>
      <p:sp>
        <p:nvSpPr>
          <p:cNvPr id="5" name="Footer Placeholder 4">
            <a:extLst>
              <a:ext uri="{FF2B5EF4-FFF2-40B4-BE49-F238E27FC236}">
                <a16:creationId xmlns:a16="http://schemas.microsoft.com/office/drawing/2014/main" id="{4E5D6CF1-BC9C-6AB2-F35C-471C635596B2}"/>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5168CC35-AAF7-05D6-445F-FA77E50AFA21}"/>
              </a:ext>
            </a:extLst>
          </p:cNvPr>
          <p:cNvSpPr>
            <a:spLocks noGrp="1"/>
          </p:cNvSpPr>
          <p:nvPr>
            <p:ph type="sldNum" sz="quarter" idx="12"/>
          </p:nvPr>
        </p:nvSpPr>
        <p:spPr/>
        <p:txBody>
          <a:bodyPr/>
          <a:lstStyle/>
          <a:p>
            <a:fld id="{E30AF5A0-43BB-4336-8627-9123B9144D80}" type="slidenum">
              <a:rPr lang="en-US" dirty="0"/>
              <a:t>2</a:t>
            </a:fld>
            <a:endParaRPr lang="en-US"/>
          </a:p>
        </p:txBody>
      </p:sp>
    </p:spTree>
    <p:extLst>
      <p:ext uri="{BB962C8B-B14F-4D97-AF65-F5344CB8AC3E}">
        <p14:creationId xmlns:p14="http://schemas.microsoft.com/office/powerpoint/2010/main" val="2219282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F23BC-8E8E-3EB5-2CA9-4C981BC263EE}"/>
              </a:ext>
            </a:extLst>
          </p:cNvPr>
          <p:cNvSpPr>
            <a:spLocks noGrp="1"/>
          </p:cNvSpPr>
          <p:nvPr>
            <p:ph type="title"/>
          </p:nvPr>
        </p:nvSpPr>
        <p:spPr/>
        <p:txBody>
          <a:bodyPr/>
          <a:lstStyle/>
          <a:p>
            <a:r>
              <a:rPr lang="en-US"/>
              <a:t>What Variables does our dataset have?</a:t>
            </a:r>
          </a:p>
        </p:txBody>
      </p:sp>
      <p:sp>
        <p:nvSpPr>
          <p:cNvPr id="3" name="Content Placeholder 2">
            <a:extLst>
              <a:ext uri="{FF2B5EF4-FFF2-40B4-BE49-F238E27FC236}">
                <a16:creationId xmlns:a16="http://schemas.microsoft.com/office/drawing/2014/main" id="{EE257126-069D-2D03-2F8C-3001014758E7}"/>
              </a:ext>
            </a:extLst>
          </p:cNvPr>
          <p:cNvSpPr>
            <a:spLocks noGrp="1"/>
          </p:cNvSpPr>
          <p:nvPr>
            <p:ph idx="1"/>
          </p:nvPr>
        </p:nvSpPr>
        <p:spPr>
          <a:xfrm>
            <a:off x="700635" y="2293126"/>
            <a:ext cx="10761603" cy="3636088"/>
          </a:xfrm>
        </p:spPr>
        <p:txBody>
          <a:bodyPr vert="horz" lIns="91440" tIns="45720" rIns="91440" bIns="45720" rtlCol="0" anchor="t">
            <a:normAutofit/>
          </a:bodyPr>
          <a:lstStyle/>
          <a:p>
            <a:r>
              <a:rPr lang="en-US"/>
              <a:t>The “driving” variables include average driving distance (avgDriveDist), driving accuracy percentage (drivePct), and strokes gained off the tee (driveSG). </a:t>
            </a:r>
          </a:p>
          <a:p>
            <a:r>
              <a:rPr lang="en-US"/>
              <a:t>The “putting” variables are average putts per round (avgPuttsPerRound), one putt percentage (onePuttPct), and strokes gained putting (puttsSG). </a:t>
            </a:r>
          </a:p>
          <a:p>
            <a:r>
              <a:rPr lang="en-US"/>
              <a:t>The variables to measure success are scoring average (avgScore), official money won (Money), and Fedex Cup points (Points).</a:t>
            </a:r>
          </a:p>
          <a:p>
            <a:endParaRPr lang="en-US"/>
          </a:p>
        </p:txBody>
      </p:sp>
      <p:sp>
        <p:nvSpPr>
          <p:cNvPr id="4" name="Date Placeholder 3">
            <a:extLst>
              <a:ext uri="{FF2B5EF4-FFF2-40B4-BE49-F238E27FC236}">
                <a16:creationId xmlns:a16="http://schemas.microsoft.com/office/drawing/2014/main" id="{007BBC29-C0FD-CAF5-79CF-CEB6CEB8B102}"/>
              </a:ext>
            </a:extLst>
          </p:cNvPr>
          <p:cNvSpPr>
            <a:spLocks noGrp="1"/>
          </p:cNvSpPr>
          <p:nvPr>
            <p:ph type="dt" sz="half" idx="10"/>
          </p:nvPr>
        </p:nvSpPr>
        <p:spPr/>
        <p:txBody>
          <a:bodyPr/>
          <a:lstStyle/>
          <a:p>
            <a:fld id="{3132FC87-8D16-48A4-A840-72BF4F6F3E79}" type="datetime1">
              <a:t>4/20/2025</a:t>
            </a:fld>
            <a:endParaRPr lang="en-US"/>
          </a:p>
        </p:txBody>
      </p:sp>
      <p:sp>
        <p:nvSpPr>
          <p:cNvPr id="5" name="Footer Placeholder 4">
            <a:extLst>
              <a:ext uri="{FF2B5EF4-FFF2-40B4-BE49-F238E27FC236}">
                <a16:creationId xmlns:a16="http://schemas.microsoft.com/office/drawing/2014/main" id="{E59DF8F9-3B62-F498-7BF3-1B2C2798B101}"/>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C724C3EF-B21D-C463-0E42-6ACDEA5AD5EC}"/>
              </a:ext>
            </a:extLst>
          </p:cNvPr>
          <p:cNvSpPr>
            <a:spLocks noGrp="1"/>
          </p:cNvSpPr>
          <p:nvPr>
            <p:ph type="sldNum" sz="quarter" idx="12"/>
          </p:nvPr>
        </p:nvSpPr>
        <p:spPr/>
        <p:txBody>
          <a:bodyPr/>
          <a:lstStyle/>
          <a:p>
            <a:fld id="{E30AF5A0-43BB-4336-8627-9123B9144D80}" type="slidenum">
              <a:rPr lang="en-US" dirty="0"/>
              <a:t>3</a:t>
            </a:fld>
            <a:endParaRPr lang="en-US"/>
          </a:p>
        </p:txBody>
      </p:sp>
    </p:spTree>
    <p:extLst>
      <p:ext uri="{BB962C8B-B14F-4D97-AF65-F5344CB8AC3E}">
        <p14:creationId xmlns:p14="http://schemas.microsoft.com/office/powerpoint/2010/main" val="1991502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4D0E6-7101-AD71-2143-AB3C91CB5FEC}"/>
              </a:ext>
            </a:extLst>
          </p:cNvPr>
          <p:cNvSpPr>
            <a:spLocks noGrp="1"/>
          </p:cNvSpPr>
          <p:nvPr>
            <p:ph type="title"/>
          </p:nvPr>
        </p:nvSpPr>
        <p:spPr/>
        <p:txBody>
          <a:bodyPr/>
          <a:lstStyle/>
          <a:p>
            <a:r>
              <a:rPr lang="en-US"/>
              <a:t>Question 1</a:t>
            </a:r>
          </a:p>
        </p:txBody>
      </p:sp>
      <p:sp>
        <p:nvSpPr>
          <p:cNvPr id="3" name="Content Placeholder 2">
            <a:extLst>
              <a:ext uri="{FF2B5EF4-FFF2-40B4-BE49-F238E27FC236}">
                <a16:creationId xmlns:a16="http://schemas.microsoft.com/office/drawing/2014/main" id="{44A3ABEA-5845-91BE-72A2-5A5CADAE44F5}"/>
              </a:ext>
            </a:extLst>
          </p:cNvPr>
          <p:cNvSpPr>
            <a:spLocks noGrp="1"/>
          </p:cNvSpPr>
          <p:nvPr>
            <p:ph idx="1"/>
          </p:nvPr>
        </p:nvSpPr>
        <p:spPr/>
        <p:txBody>
          <a:bodyPr vert="horz" lIns="91440" tIns="45720" rIns="91440" bIns="45720" rtlCol="0" anchor="t">
            <a:normAutofit/>
          </a:bodyPr>
          <a:lstStyle/>
          <a:p>
            <a:r>
              <a:rPr lang="en-US"/>
              <a:t>Is there a direct correlation between </a:t>
            </a:r>
            <a:r>
              <a:rPr lang="en-US" err="1"/>
              <a:t>drivePct</a:t>
            </a:r>
            <a:r>
              <a:rPr lang="en-US"/>
              <a:t> (% of fairways landed on during weekend) and the </a:t>
            </a:r>
            <a:r>
              <a:rPr lang="en-US" err="1"/>
              <a:t>onePuttPct</a:t>
            </a:r>
            <a:r>
              <a:rPr lang="en-US"/>
              <a:t> (% of time it took one put to make it in the cup)? What is the magnitude of the scatterplot and what is the R^2 value of the scatterplot created?</a:t>
            </a:r>
          </a:p>
          <a:p>
            <a:r>
              <a:rPr lang="en-US">
                <a:ea typeface="+mn-lt"/>
                <a:cs typeface="+mn-lt"/>
              </a:rPr>
              <a:t>Analyzing this correlation is important because it helps determine if there's a relationship between a golfer’s accuracy off the tee (</a:t>
            </a:r>
            <a:r>
              <a:rPr lang="en-US" err="1">
                <a:ea typeface="+mn-lt"/>
                <a:cs typeface="+mn-lt"/>
              </a:rPr>
              <a:t>drivePct</a:t>
            </a:r>
            <a:r>
              <a:rPr lang="en-US">
                <a:ea typeface="+mn-lt"/>
                <a:cs typeface="+mn-lt"/>
              </a:rPr>
              <a:t>) and their ability to one-putt (</a:t>
            </a:r>
            <a:r>
              <a:rPr lang="en-US" err="1">
                <a:ea typeface="+mn-lt"/>
                <a:cs typeface="+mn-lt"/>
              </a:rPr>
              <a:t>onePuttPct</a:t>
            </a:r>
            <a:r>
              <a:rPr lang="en-US">
                <a:ea typeface="+mn-lt"/>
                <a:cs typeface="+mn-lt"/>
              </a:rPr>
              <a:t>). </a:t>
            </a:r>
          </a:p>
          <a:p>
            <a:r>
              <a:rPr lang="en-US">
                <a:ea typeface="+mn-lt"/>
                <a:cs typeface="+mn-lt"/>
              </a:rPr>
              <a:t>High correlation: Suggests more fairways hit could lead to better positions for easier putts.</a:t>
            </a:r>
            <a:endParaRPr lang="en-US"/>
          </a:p>
          <a:p>
            <a:r>
              <a:rPr lang="en-US">
                <a:ea typeface="+mn-lt"/>
                <a:cs typeface="+mn-lt"/>
              </a:rPr>
              <a:t>Low correlation: Implies that putting performance might be independent of driving accuracy, focusing attention more on the short game.</a:t>
            </a:r>
            <a:endParaRPr lang="en-US"/>
          </a:p>
          <a:p>
            <a:endParaRPr lang="en-US"/>
          </a:p>
          <a:p>
            <a:endParaRPr lang="en-US"/>
          </a:p>
        </p:txBody>
      </p:sp>
      <p:sp>
        <p:nvSpPr>
          <p:cNvPr id="4" name="Date Placeholder 3">
            <a:extLst>
              <a:ext uri="{FF2B5EF4-FFF2-40B4-BE49-F238E27FC236}">
                <a16:creationId xmlns:a16="http://schemas.microsoft.com/office/drawing/2014/main" id="{22507E12-37F5-F9EC-8BBD-59D06315437F}"/>
              </a:ext>
            </a:extLst>
          </p:cNvPr>
          <p:cNvSpPr>
            <a:spLocks noGrp="1"/>
          </p:cNvSpPr>
          <p:nvPr>
            <p:ph type="dt" sz="half" idx="10"/>
          </p:nvPr>
        </p:nvSpPr>
        <p:spPr/>
        <p:txBody>
          <a:bodyPr/>
          <a:lstStyle/>
          <a:p>
            <a:fld id="{B223D3A7-FE3F-40F1-8A87-A9B7ECAC2EF1}" type="datetime1">
              <a:t>4/20/2025</a:t>
            </a:fld>
            <a:endParaRPr lang="en-US"/>
          </a:p>
        </p:txBody>
      </p:sp>
      <p:sp>
        <p:nvSpPr>
          <p:cNvPr id="5" name="Footer Placeholder 4">
            <a:extLst>
              <a:ext uri="{FF2B5EF4-FFF2-40B4-BE49-F238E27FC236}">
                <a16:creationId xmlns:a16="http://schemas.microsoft.com/office/drawing/2014/main" id="{D705AF58-F879-9A13-0584-C31A936DC4C9}"/>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F415ABB5-35BB-46E1-B5E3-07C8137071BB}"/>
              </a:ext>
            </a:extLst>
          </p:cNvPr>
          <p:cNvSpPr>
            <a:spLocks noGrp="1"/>
          </p:cNvSpPr>
          <p:nvPr>
            <p:ph type="sldNum" sz="quarter" idx="12"/>
          </p:nvPr>
        </p:nvSpPr>
        <p:spPr/>
        <p:txBody>
          <a:bodyPr/>
          <a:lstStyle/>
          <a:p>
            <a:fld id="{E30AF5A0-43BB-4336-8627-9123B9144D80}" type="slidenum">
              <a:rPr lang="en-US" dirty="0"/>
              <a:t>4</a:t>
            </a:fld>
            <a:endParaRPr lang="en-US"/>
          </a:p>
        </p:txBody>
      </p:sp>
    </p:spTree>
    <p:extLst>
      <p:ext uri="{BB962C8B-B14F-4D97-AF65-F5344CB8AC3E}">
        <p14:creationId xmlns:p14="http://schemas.microsoft.com/office/powerpoint/2010/main" val="408872511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1A1DF4A0-AB44-5418-C994-019FE1E67E9C}"/>
              </a:ext>
            </a:extLst>
          </p:cNvPr>
          <p:cNvSpPr>
            <a:spLocks noGrp="1"/>
          </p:cNvSpPr>
          <p:nvPr>
            <p:ph type="title"/>
          </p:nvPr>
        </p:nvSpPr>
        <p:spPr>
          <a:xfrm>
            <a:off x="700635" y="922096"/>
            <a:ext cx="10691265" cy="1371030"/>
          </a:xfrm>
        </p:spPr>
        <p:txBody>
          <a:bodyPr/>
          <a:lstStyle/>
          <a:p>
            <a:r>
              <a:rPr lang="en-US"/>
              <a:t>Question 1</a:t>
            </a:r>
          </a:p>
        </p:txBody>
      </p:sp>
      <p:pic>
        <p:nvPicPr>
          <p:cNvPr id="9" name="Picture 8" descr="A graph of a line graph&#10;&#10;AI-generated content may be incorrect.">
            <a:extLst>
              <a:ext uri="{FF2B5EF4-FFF2-40B4-BE49-F238E27FC236}">
                <a16:creationId xmlns:a16="http://schemas.microsoft.com/office/drawing/2014/main" id="{8F425FF4-C1DA-08AC-527C-7020165F8D0B}"/>
              </a:ext>
            </a:extLst>
          </p:cNvPr>
          <p:cNvPicPr>
            <a:picLocks noChangeAspect="1"/>
          </p:cNvPicPr>
          <p:nvPr/>
        </p:nvPicPr>
        <p:blipFill>
          <a:blip r:embed="rId3"/>
          <a:stretch>
            <a:fillRect/>
          </a:stretch>
        </p:blipFill>
        <p:spPr>
          <a:xfrm>
            <a:off x="2306383" y="1615793"/>
            <a:ext cx="7578546" cy="4313421"/>
          </a:xfrm>
          <a:prstGeom prst="rect">
            <a:avLst/>
          </a:prstGeom>
          <a:noFill/>
        </p:spPr>
      </p:pic>
      <p:sp>
        <p:nvSpPr>
          <p:cNvPr id="4" name="Date Placeholder 3">
            <a:extLst>
              <a:ext uri="{FF2B5EF4-FFF2-40B4-BE49-F238E27FC236}">
                <a16:creationId xmlns:a16="http://schemas.microsoft.com/office/drawing/2014/main" id="{CB8C0F95-F4C3-9A0B-830E-2ABB4FFD865F}"/>
              </a:ext>
            </a:extLst>
          </p:cNvPr>
          <p:cNvSpPr>
            <a:spLocks noGrp="1"/>
          </p:cNvSpPr>
          <p:nvPr>
            <p:ph type="dt" sz="half" idx="10"/>
          </p:nvPr>
        </p:nvSpPr>
        <p:spPr>
          <a:xfrm>
            <a:off x="8369448" y="6356350"/>
            <a:ext cx="2592594" cy="365125"/>
          </a:xfrm>
        </p:spPr>
        <p:txBody>
          <a:bodyPr anchor="ctr">
            <a:normAutofit/>
          </a:bodyPr>
          <a:lstStyle/>
          <a:p>
            <a:pPr>
              <a:spcAft>
                <a:spcPts val="600"/>
              </a:spcAft>
            </a:pPr>
            <a:fld id="{8ED4FD42-C0F2-42CA-B566-EFFB8B7341A2}" type="datetime1">
              <a:pPr>
                <a:spcAft>
                  <a:spcPts val="600"/>
                </a:spcAft>
              </a:pPr>
              <a:t>4/20/2025</a:t>
            </a:fld>
            <a:endParaRPr lang="en-US"/>
          </a:p>
        </p:txBody>
      </p:sp>
      <p:sp>
        <p:nvSpPr>
          <p:cNvPr id="5" name="Footer Placeholder 4">
            <a:extLst>
              <a:ext uri="{FF2B5EF4-FFF2-40B4-BE49-F238E27FC236}">
                <a16:creationId xmlns:a16="http://schemas.microsoft.com/office/drawing/2014/main" id="{ABE9A4A7-7654-30D0-FE6C-A1C9F450421C}"/>
              </a:ext>
            </a:extLst>
          </p:cNvPr>
          <p:cNvSpPr>
            <a:spLocks noGrp="1"/>
          </p:cNvSpPr>
          <p:nvPr>
            <p:ph type="ftr" sz="quarter" idx="11"/>
          </p:nvPr>
        </p:nvSpPr>
        <p:spPr>
          <a:xfrm>
            <a:off x="715383" y="6356350"/>
            <a:ext cx="4539727" cy="365125"/>
          </a:xfrm>
        </p:spPr>
        <p:txBody>
          <a:bodyPr anchor="ctr">
            <a:normAutofit/>
          </a:bodyPr>
          <a:lstStyle/>
          <a:p>
            <a:pPr>
              <a:lnSpc>
                <a:spcPct val="90000"/>
              </a:lnSpc>
              <a:spcAft>
                <a:spcPts val="600"/>
              </a:spcAft>
            </a:pPr>
            <a:r>
              <a:rPr lang="en-US" sz="700"/>
              <a:t>
              </a:t>
            </a:r>
          </a:p>
        </p:txBody>
      </p:sp>
      <p:sp>
        <p:nvSpPr>
          <p:cNvPr id="6" name="Slide Number Placeholder 5">
            <a:extLst>
              <a:ext uri="{FF2B5EF4-FFF2-40B4-BE49-F238E27FC236}">
                <a16:creationId xmlns:a16="http://schemas.microsoft.com/office/drawing/2014/main" id="{3DD32089-575D-68F2-39DE-A60F401DB0B0}"/>
              </a:ext>
            </a:extLst>
          </p:cNvPr>
          <p:cNvSpPr>
            <a:spLocks noGrp="1"/>
          </p:cNvSpPr>
          <p:nvPr>
            <p:ph type="sldNum" sz="quarter" idx="12"/>
          </p:nvPr>
        </p:nvSpPr>
        <p:spPr>
          <a:xfrm>
            <a:off x="10919012" y="6356350"/>
            <a:ext cx="672354" cy="365125"/>
          </a:xfrm>
        </p:spPr>
        <p:txBody>
          <a:bodyPr anchor="ctr">
            <a:normAutofit/>
          </a:bodyPr>
          <a:lstStyle/>
          <a:p>
            <a:pPr>
              <a:lnSpc>
                <a:spcPct val="90000"/>
              </a:lnSpc>
              <a:spcAft>
                <a:spcPts val="600"/>
              </a:spcAft>
            </a:pPr>
            <a:fld id="{E30AF5A0-43BB-4336-8627-9123B9144D80}" type="slidenum">
              <a:rPr lang="en-US" dirty="0"/>
              <a:pPr>
                <a:lnSpc>
                  <a:spcPct val="90000"/>
                </a:lnSpc>
                <a:spcAft>
                  <a:spcPts val="600"/>
                </a:spcAft>
              </a:pPr>
              <a:t>5</a:t>
            </a:fld>
            <a:endParaRPr lang="en-US"/>
          </a:p>
        </p:txBody>
      </p:sp>
    </p:spTree>
    <p:extLst>
      <p:ext uri="{BB962C8B-B14F-4D97-AF65-F5344CB8AC3E}">
        <p14:creationId xmlns:p14="http://schemas.microsoft.com/office/powerpoint/2010/main" val="261521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C3B63-A246-AADF-14DD-AA34547860FF}"/>
              </a:ext>
            </a:extLst>
          </p:cNvPr>
          <p:cNvSpPr>
            <a:spLocks noGrp="1"/>
          </p:cNvSpPr>
          <p:nvPr>
            <p:ph type="title"/>
          </p:nvPr>
        </p:nvSpPr>
        <p:spPr>
          <a:xfrm>
            <a:off x="700635" y="922096"/>
            <a:ext cx="10691265" cy="1127930"/>
          </a:xfrm>
        </p:spPr>
        <p:txBody>
          <a:bodyPr anchor="t">
            <a:normAutofit/>
          </a:bodyPr>
          <a:lstStyle/>
          <a:p>
            <a:r>
              <a:rPr lang="en-US"/>
              <a:t>Question 2</a:t>
            </a:r>
          </a:p>
        </p:txBody>
      </p:sp>
      <p:sp>
        <p:nvSpPr>
          <p:cNvPr id="3" name="Content Placeholder 2">
            <a:extLst>
              <a:ext uri="{FF2B5EF4-FFF2-40B4-BE49-F238E27FC236}">
                <a16:creationId xmlns:a16="http://schemas.microsoft.com/office/drawing/2014/main" id="{75364DE5-8360-550B-0491-DDA7C814C7B1}"/>
              </a:ext>
            </a:extLst>
          </p:cNvPr>
          <p:cNvSpPr>
            <a:spLocks noGrp="1"/>
          </p:cNvSpPr>
          <p:nvPr>
            <p:ph sz="half" idx="1"/>
          </p:nvPr>
        </p:nvSpPr>
        <p:spPr>
          <a:xfrm>
            <a:off x="715383" y="2128684"/>
            <a:ext cx="5304417" cy="3844414"/>
          </a:xfrm>
        </p:spPr>
        <p:txBody>
          <a:bodyPr vert="horz" lIns="91440" tIns="45720" rIns="91440" bIns="45720" rtlCol="0">
            <a:normAutofit/>
          </a:bodyPr>
          <a:lstStyle/>
          <a:p>
            <a:r>
              <a:rPr lang="en-US"/>
              <a:t>As the players average distance per drive increases do their chances of hitting the fairway increase or decrease? </a:t>
            </a:r>
          </a:p>
          <a:p>
            <a:r>
              <a:rPr lang="en-US"/>
              <a:t>It is important to analyze this relationship because it helps determine whether players are sacrificing accuracy for distance. While longer drives can give players a better chance of reaching the green in fewer strokes, they may also be more likely to land off the fairway.</a:t>
            </a:r>
          </a:p>
          <a:p>
            <a:pPr marL="0" indent="0">
              <a:buNone/>
            </a:pPr>
            <a:endParaRPr lang="en-US"/>
          </a:p>
        </p:txBody>
      </p:sp>
      <p:pic>
        <p:nvPicPr>
          <p:cNvPr id="7" name="Picture 6" descr="Masters champions Tiger Woods and Adam Scott walk up the No. 7 fairway ...">
            <a:extLst>
              <a:ext uri="{FF2B5EF4-FFF2-40B4-BE49-F238E27FC236}">
                <a16:creationId xmlns:a16="http://schemas.microsoft.com/office/drawing/2014/main" id="{9F87BB7C-5DB0-E4C1-8C8F-E87927DE9133}"/>
              </a:ext>
            </a:extLst>
          </p:cNvPr>
          <p:cNvPicPr>
            <a:picLocks noChangeAspect="1"/>
          </p:cNvPicPr>
          <p:nvPr/>
        </p:nvPicPr>
        <p:blipFill>
          <a:blip r:embed="rId2"/>
          <a:srcRect l="7896" r="15730" b="-2"/>
          <a:stretch/>
        </p:blipFill>
        <p:spPr>
          <a:xfrm>
            <a:off x="6172200" y="2128684"/>
            <a:ext cx="5219700" cy="3844414"/>
          </a:xfrm>
          <a:prstGeom prst="rect">
            <a:avLst/>
          </a:prstGeom>
          <a:noFill/>
        </p:spPr>
      </p:pic>
      <p:sp>
        <p:nvSpPr>
          <p:cNvPr id="4" name="Date Placeholder 3">
            <a:extLst>
              <a:ext uri="{FF2B5EF4-FFF2-40B4-BE49-F238E27FC236}">
                <a16:creationId xmlns:a16="http://schemas.microsoft.com/office/drawing/2014/main" id="{16E24EAE-9C33-A822-D00D-7835FC33C56E}"/>
              </a:ext>
            </a:extLst>
          </p:cNvPr>
          <p:cNvSpPr>
            <a:spLocks noGrp="1"/>
          </p:cNvSpPr>
          <p:nvPr>
            <p:ph type="dt" sz="half" idx="10"/>
          </p:nvPr>
        </p:nvSpPr>
        <p:spPr>
          <a:xfrm>
            <a:off x="8369448" y="6356350"/>
            <a:ext cx="2592594" cy="365125"/>
          </a:xfrm>
        </p:spPr>
        <p:txBody>
          <a:bodyPr anchor="ctr">
            <a:normAutofit/>
          </a:bodyPr>
          <a:lstStyle/>
          <a:p>
            <a:pPr>
              <a:spcAft>
                <a:spcPts val="600"/>
              </a:spcAft>
            </a:pPr>
            <a:fld id="{427AA64E-F8C9-4FC4-A270-8A6FC6126349}" type="datetime1">
              <a:pPr>
                <a:spcAft>
                  <a:spcPts val="600"/>
                </a:spcAft>
              </a:pPr>
              <a:t>4/20/2025</a:t>
            </a:fld>
            <a:endParaRPr lang="en-US"/>
          </a:p>
        </p:txBody>
      </p:sp>
      <p:sp>
        <p:nvSpPr>
          <p:cNvPr id="5" name="Footer Placeholder 4">
            <a:extLst>
              <a:ext uri="{FF2B5EF4-FFF2-40B4-BE49-F238E27FC236}">
                <a16:creationId xmlns:a16="http://schemas.microsoft.com/office/drawing/2014/main" id="{6D5EF593-DD6C-9EC9-6A3C-71AFB0A99DD5}"/>
              </a:ext>
            </a:extLst>
          </p:cNvPr>
          <p:cNvSpPr>
            <a:spLocks noGrp="1"/>
          </p:cNvSpPr>
          <p:nvPr>
            <p:ph type="ftr" sz="quarter" idx="11"/>
          </p:nvPr>
        </p:nvSpPr>
        <p:spPr>
          <a:xfrm>
            <a:off x="715383" y="6356350"/>
            <a:ext cx="4539727" cy="365125"/>
          </a:xfrm>
        </p:spPr>
        <p:txBody>
          <a:bodyPr anchor="ctr">
            <a:normAutofit/>
          </a:bodyPr>
          <a:lstStyle/>
          <a:p>
            <a:pPr>
              <a:lnSpc>
                <a:spcPct val="90000"/>
              </a:lnSpc>
              <a:spcAft>
                <a:spcPts val="600"/>
              </a:spcAft>
            </a:pPr>
            <a:r>
              <a:rPr lang="en-US" sz="700"/>
              <a:t>
              </a:t>
            </a:r>
          </a:p>
        </p:txBody>
      </p:sp>
      <p:sp>
        <p:nvSpPr>
          <p:cNvPr id="6" name="Slide Number Placeholder 5">
            <a:extLst>
              <a:ext uri="{FF2B5EF4-FFF2-40B4-BE49-F238E27FC236}">
                <a16:creationId xmlns:a16="http://schemas.microsoft.com/office/drawing/2014/main" id="{BC925D2E-C144-6232-AAE4-6A5FEDB8088A}"/>
              </a:ext>
            </a:extLst>
          </p:cNvPr>
          <p:cNvSpPr>
            <a:spLocks noGrp="1"/>
          </p:cNvSpPr>
          <p:nvPr>
            <p:ph type="sldNum" sz="quarter" idx="12"/>
          </p:nvPr>
        </p:nvSpPr>
        <p:spPr>
          <a:xfrm>
            <a:off x="10919012" y="6356350"/>
            <a:ext cx="672354" cy="365125"/>
          </a:xfrm>
        </p:spPr>
        <p:txBody>
          <a:bodyPr anchor="ctr">
            <a:normAutofit/>
          </a:bodyPr>
          <a:lstStyle/>
          <a:p>
            <a:pPr>
              <a:lnSpc>
                <a:spcPct val="90000"/>
              </a:lnSpc>
              <a:spcAft>
                <a:spcPts val="600"/>
              </a:spcAft>
            </a:pPr>
            <a:fld id="{E30AF5A0-43BB-4336-8627-9123B9144D80}" type="slidenum">
              <a:rPr lang="en-US" dirty="0"/>
              <a:pPr>
                <a:lnSpc>
                  <a:spcPct val="90000"/>
                </a:lnSpc>
                <a:spcAft>
                  <a:spcPts val="600"/>
                </a:spcAft>
              </a:pPr>
              <a:t>6</a:t>
            </a:fld>
            <a:endParaRPr lang="en-US"/>
          </a:p>
        </p:txBody>
      </p:sp>
    </p:spTree>
    <p:extLst>
      <p:ext uri="{BB962C8B-B14F-4D97-AF65-F5344CB8AC3E}">
        <p14:creationId xmlns:p14="http://schemas.microsoft.com/office/powerpoint/2010/main" val="1371741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388B-A264-B5D7-EC53-51E4022C5540}"/>
              </a:ext>
            </a:extLst>
          </p:cNvPr>
          <p:cNvSpPr>
            <a:spLocks noGrp="1"/>
          </p:cNvSpPr>
          <p:nvPr>
            <p:ph type="title"/>
          </p:nvPr>
        </p:nvSpPr>
        <p:spPr>
          <a:xfrm>
            <a:off x="700635" y="922096"/>
            <a:ext cx="10691265" cy="1371030"/>
          </a:xfrm>
        </p:spPr>
        <p:txBody>
          <a:bodyPr anchor="t">
            <a:normAutofit/>
          </a:bodyPr>
          <a:lstStyle/>
          <a:p>
            <a:r>
              <a:rPr lang="en-US"/>
              <a:t>Question 2</a:t>
            </a:r>
          </a:p>
        </p:txBody>
      </p:sp>
      <p:pic>
        <p:nvPicPr>
          <p:cNvPr id="3" name="Picture 2">
            <a:extLst>
              <a:ext uri="{FF2B5EF4-FFF2-40B4-BE49-F238E27FC236}">
                <a16:creationId xmlns:a16="http://schemas.microsoft.com/office/drawing/2014/main" id="{E3997AF2-097A-6360-81C4-C31C512F7A47}"/>
              </a:ext>
            </a:extLst>
          </p:cNvPr>
          <p:cNvPicPr>
            <a:picLocks noChangeAspect="1"/>
          </p:cNvPicPr>
          <p:nvPr/>
        </p:nvPicPr>
        <p:blipFill>
          <a:blip r:embed="rId2"/>
          <a:stretch>
            <a:fillRect/>
          </a:stretch>
        </p:blipFill>
        <p:spPr>
          <a:xfrm>
            <a:off x="2226025" y="1613188"/>
            <a:ext cx="7745994" cy="4187072"/>
          </a:xfrm>
          <a:prstGeom prst="rect">
            <a:avLst/>
          </a:prstGeom>
          <a:noFill/>
        </p:spPr>
      </p:pic>
      <p:sp>
        <p:nvSpPr>
          <p:cNvPr id="4" name="Date Placeholder 3">
            <a:extLst>
              <a:ext uri="{FF2B5EF4-FFF2-40B4-BE49-F238E27FC236}">
                <a16:creationId xmlns:a16="http://schemas.microsoft.com/office/drawing/2014/main" id="{F04BB07B-53BD-E931-9CE3-1A125A9EBF5C}"/>
              </a:ext>
            </a:extLst>
          </p:cNvPr>
          <p:cNvSpPr>
            <a:spLocks noGrp="1"/>
          </p:cNvSpPr>
          <p:nvPr>
            <p:ph type="dt" sz="half" idx="10"/>
          </p:nvPr>
        </p:nvSpPr>
        <p:spPr>
          <a:xfrm>
            <a:off x="8369448" y="6356350"/>
            <a:ext cx="2592594" cy="365125"/>
          </a:xfrm>
        </p:spPr>
        <p:txBody>
          <a:bodyPr anchor="ctr">
            <a:normAutofit/>
          </a:bodyPr>
          <a:lstStyle/>
          <a:p>
            <a:pPr>
              <a:spcAft>
                <a:spcPts val="600"/>
              </a:spcAft>
            </a:pPr>
            <a:fld id="{92CBD701-1280-4010-ACA5-3927FA0D0777}" type="datetime1">
              <a:pPr>
                <a:spcAft>
                  <a:spcPts val="600"/>
                </a:spcAft>
              </a:pPr>
              <a:t>4/20/2025</a:t>
            </a:fld>
            <a:endParaRPr lang="en-US"/>
          </a:p>
        </p:txBody>
      </p:sp>
      <p:sp>
        <p:nvSpPr>
          <p:cNvPr id="5" name="Footer Placeholder 4">
            <a:extLst>
              <a:ext uri="{FF2B5EF4-FFF2-40B4-BE49-F238E27FC236}">
                <a16:creationId xmlns:a16="http://schemas.microsoft.com/office/drawing/2014/main" id="{35F99B33-428F-CE21-B51A-BABE59DEEB98}"/>
              </a:ext>
            </a:extLst>
          </p:cNvPr>
          <p:cNvSpPr>
            <a:spLocks noGrp="1"/>
          </p:cNvSpPr>
          <p:nvPr>
            <p:ph type="ftr" sz="quarter" idx="11"/>
          </p:nvPr>
        </p:nvSpPr>
        <p:spPr>
          <a:xfrm>
            <a:off x="715383" y="6356350"/>
            <a:ext cx="4539727" cy="365125"/>
          </a:xfrm>
        </p:spPr>
        <p:txBody>
          <a:bodyPr anchor="ctr">
            <a:normAutofit/>
          </a:bodyPr>
          <a:lstStyle/>
          <a:p>
            <a:pPr>
              <a:lnSpc>
                <a:spcPct val="90000"/>
              </a:lnSpc>
              <a:spcAft>
                <a:spcPts val="600"/>
              </a:spcAft>
            </a:pPr>
            <a:r>
              <a:rPr lang="en-US" sz="700"/>
              <a:t>
              </a:t>
            </a:r>
          </a:p>
        </p:txBody>
      </p:sp>
      <p:sp>
        <p:nvSpPr>
          <p:cNvPr id="6" name="Slide Number Placeholder 5">
            <a:extLst>
              <a:ext uri="{FF2B5EF4-FFF2-40B4-BE49-F238E27FC236}">
                <a16:creationId xmlns:a16="http://schemas.microsoft.com/office/drawing/2014/main" id="{7606C3EA-7ECC-3171-3252-B9B64B10DC7F}"/>
              </a:ext>
            </a:extLst>
          </p:cNvPr>
          <p:cNvSpPr>
            <a:spLocks noGrp="1"/>
          </p:cNvSpPr>
          <p:nvPr>
            <p:ph type="sldNum" sz="quarter" idx="12"/>
          </p:nvPr>
        </p:nvSpPr>
        <p:spPr>
          <a:xfrm>
            <a:off x="10919012" y="6356350"/>
            <a:ext cx="672354" cy="365125"/>
          </a:xfrm>
        </p:spPr>
        <p:txBody>
          <a:bodyPr anchor="ctr">
            <a:normAutofit/>
          </a:bodyPr>
          <a:lstStyle/>
          <a:p>
            <a:pPr>
              <a:lnSpc>
                <a:spcPct val="90000"/>
              </a:lnSpc>
              <a:spcAft>
                <a:spcPts val="600"/>
              </a:spcAft>
            </a:pPr>
            <a:fld id="{E30AF5A0-43BB-4336-8627-9123B9144D80}" type="slidenum">
              <a:rPr lang="en-US" dirty="0"/>
              <a:pPr>
                <a:lnSpc>
                  <a:spcPct val="90000"/>
                </a:lnSpc>
                <a:spcAft>
                  <a:spcPts val="600"/>
                </a:spcAft>
              </a:pPr>
              <a:t>7</a:t>
            </a:fld>
            <a:endParaRPr lang="en-US"/>
          </a:p>
        </p:txBody>
      </p:sp>
    </p:spTree>
    <p:extLst>
      <p:ext uri="{BB962C8B-B14F-4D97-AF65-F5344CB8AC3E}">
        <p14:creationId xmlns:p14="http://schemas.microsoft.com/office/powerpoint/2010/main" val="442491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94AD3-29D5-88EC-BFC2-65D14B77FB24}"/>
              </a:ext>
            </a:extLst>
          </p:cNvPr>
          <p:cNvSpPr>
            <a:spLocks noGrp="1"/>
          </p:cNvSpPr>
          <p:nvPr>
            <p:ph type="title"/>
          </p:nvPr>
        </p:nvSpPr>
        <p:spPr>
          <a:xfrm>
            <a:off x="714746" y="835904"/>
            <a:ext cx="10691265" cy="1371030"/>
          </a:xfrm>
        </p:spPr>
        <p:txBody>
          <a:bodyPr anchor="t">
            <a:normAutofit/>
          </a:bodyPr>
          <a:lstStyle/>
          <a:p>
            <a:r>
              <a:rPr lang="en-US" dirty="0"/>
              <a:t>Question 2 (Top 10 Earners)</a:t>
            </a:r>
          </a:p>
        </p:txBody>
      </p:sp>
      <p:pic>
        <p:nvPicPr>
          <p:cNvPr id="7" name="Picture 6">
            <a:extLst>
              <a:ext uri="{FF2B5EF4-FFF2-40B4-BE49-F238E27FC236}">
                <a16:creationId xmlns:a16="http://schemas.microsoft.com/office/drawing/2014/main" id="{E2C5B324-E88D-9D87-B33A-C0207B26CAB6}"/>
              </a:ext>
            </a:extLst>
          </p:cNvPr>
          <p:cNvPicPr>
            <a:picLocks noChangeAspect="1"/>
          </p:cNvPicPr>
          <p:nvPr/>
        </p:nvPicPr>
        <p:blipFill>
          <a:blip r:embed="rId2"/>
          <a:stretch>
            <a:fillRect/>
          </a:stretch>
        </p:blipFill>
        <p:spPr>
          <a:xfrm>
            <a:off x="1809605" y="1613188"/>
            <a:ext cx="8473325" cy="4374641"/>
          </a:xfrm>
          <a:prstGeom prst="rect">
            <a:avLst/>
          </a:prstGeom>
          <a:noFill/>
        </p:spPr>
      </p:pic>
      <p:sp>
        <p:nvSpPr>
          <p:cNvPr id="4" name="Date Placeholder 3">
            <a:extLst>
              <a:ext uri="{FF2B5EF4-FFF2-40B4-BE49-F238E27FC236}">
                <a16:creationId xmlns:a16="http://schemas.microsoft.com/office/drawing/2014/main" id="{DE76AC84-9811-55AB-EF36-F19361589808}"/>
              </a:ext>
            </a:extLst>
          </p:cNvPr>
          <p:cNvSpPr>
            <a:spLocks noGrp="1"/>
          </p:cNvSpPr>
          <p:nvPr>
            <p:ph type="dt" sz="half" idx="10"/>
          </p:nvPr>
        </p:nvSpPr>
        <p:spPr>
          <a:xfrm>
            <a:off x="8369448" y="6356350"/>
            <a:ext cx="2592594" cy="365125"/>
          </a:xfrm>
        </p:spPr>
        <p:txBody>
          <a:bodyPr anchor="ctr">
            <a:normAutofit/>
          </a:bodyPr>
          <a:lstStyle/>
          <a:p>
            <a:pPr>
              <a:spcAft>
                <a:spcPts val="600"/>
              </a:spcAft>
            </a:pPr>
            <a:fld id="{07342F63-9BFF-444E-A3B9-D14E1149C0C4}" type="datetime1">
              <a:pPr>
                <a:spcAft>
                  <a:spcPts val="600"/>
                </a:spcAft>
              </a:pPr>
              <a:t>4/20/2025</a:t>
            </a:fld>
            <a:endParaRPr lang="en-US"/>
          </a:p>
        </p:txBody>
      </p:sp>
      <p:sp>
        <p:nvSpPr>
          <p:cNvPr id="5" name="Footer Placeholder 4">
            <a:extLst>
              <a:ext uri="{FF2B5EF4-FFF2-40B4-BE49-F238E27FC236}">
                <a16:creationId xmlns:a16="http://schemas.microsoft.com/office/drawing/2014/main" id="{CE9F7FDD-55DB-CFE2-5B4B-EB7022843A44}"/>
              </a:ext>
            </a:extLst>
          </p:cNvPr>
          <p:cNvSpPr>
            <a:spLocks noGrp="1"/>
          </p:cNvSpPr>
          <p:nvPr>
            <p:ph type="ftr" sz="quarter" idx="11"/>
          </p:nvPr>
        </p:nvSpPr>
        <p:spPr>
          <a:xfrm>
            <a:off x="715383" y="6356350"/>
            <a:ext cx="4539727" cy="365125"/>
          </a:xfrm>
        </p:spPr>
        <p:txBody>
          <a:bodyPr anchor="ctr">
            <a:normAutofit/>
          </a:bodyPr>
          <a:lstStyle/>
          <a:p>
            <a:pPr>
              <a:lnSpc>
                <a:spcPct val="90000"/>
              </a:lnSpc>
              <a:spcAft>
                <a:spcPts val="600"/>
              </a:spcAft>
            </a:pPr>
            <a:r>
              <a:rPr lang="en-US" sz="700"/>
              <a:t>
              </a:t>
            </a:r>
          </a:p>
        </p:txBody>
      </p:sp>
      <p:sp>
        <p:nvSpPr>
          <p:cNvPr id="6" name="Slide Number Placeholder 5">
            <a:extLst>
              <a:ext uri="{FF2B5EF4-FFF2-40B4-BE49-F238E27FC236}">
                <a16:creationId xmlns:a16="http://schemas.microsoft.com/office/drawing/2014/main" id="{BA8E413A-327C-9B02-D999-39EBC86D398D}"/>
              </a:ext>
            </a:extLst>
          </p:cNvPr>
          <p:cNvSpPr>
            <a:spLocks noGrp="1"/>
          </p:cNvSpPr>
          <p:nvPr>
            <p:ph type="sldNum" sz="quarter" idx="12"/>
          </p:nvPr>
        </p:nvSpPr>
        <p:spPr>
          <a:xfrm>
            <a:off x="10919012" y="6356350"/>
            <a:ext cx="672354" cy="365125"/>
          </a:xfrm>
        </p:spPr>
        <p:txBody>
          <a:bodyPr anchor="ctr">
            <a:normAutofit/>
          </a:bodyPr>
          <a:lstStyle/>
          <a:p>
            <a:pPr>
              <a:lnSpc>
                <a:spcPct val="90000"/>
              </a:lnSpc>
              <a:spcAft>
                <a:spcPts val="600"/>
              </a:spcAft>
            </a:pPr>
            <a:fld id="{E30AF5A0-43BB-4336-8627-9123B9144D80}" type="slidenum">
              <a:rPr lang="en-US" dirty="0"/>
              <a:pPr>
                <a:lnSpc>
                  <a:spcPct val="90000"/>
                </a:lnSpc>
                <a:spcAft>
                  <a:spcPts val="600"/>
                </a:spcAft>
              </a:pPr>
              <a:t>8</a:t>
            </a:fld>
            <a:endParaRPr lang="en-US"/>
          </a:p>
        </p:txBody>
      </p:sp>
    </p:spTree>
    <p:extLst>
      <p:ext uri="{BB962C8B-B14F-4D97-AF65-F5344CB8AC3E}">
        <p14:creationId xmlns:p14="http://schemas.microsoft.com/office/powerpoint/2010/main" val="4226225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4E60F-A84A-8BE7-9032-3DAE7D562F08}"/>
              </a:ext>
            </a:extLst>
          </p:cNvPr>
          <p:cNvSpPr>
            <a:spLocks noGrp="1"/>
          </p:cNvSpPr>
          <p:nvPr>
            <p:ph type="title"/>
          </p:nvPr>
        </p:nvSpPr>
        <p:spPr/>
        <p:txBody>
          <a:bodyPr/>
          <a:lstStyle/>
          <a:p>
            <a:r>
              <a:rPr lang="en-US"/>
              <a:t>Question 3</a:t>
            </a:r>
          </a:p>
        </p:txBody>
      </p:sp>
      <p:sp>
        <p:nvSpPr>
          <p:cNvPr id="3" name="Content Placeholder 2">
            <a:extLst>
              <a:ext uri="{FF2B5EF4-FFF2-40B4-BE49-F238E27FC236}">
                <a16:creationId xmlns:a16="http://schemas.microsoft.com/office/drawing/2014/main" id="{602695A8-7813-4B8E-6EED-1369F35C56E9}"/>
              </a:ext>
            </a:extLst>
          </p:cNvPr>
          <p:cNvSpPr>
            <a:spLocks noGrp="1"/>
          </p:cNvSpPr>
          <p:nvPr>
            <p:ph idx="1"/>
          </p:nvPr>
        </p:nvSpPr>
        <p:spPr/>
        <p:txBody>
          <a:bodyPr vert="horz" lIns="91440" tIns="45720" rIns="91440" bIns="45720" rtlCol="0" anchor="t">
            <a:normAutofit lnSpcReduction="10000"/>
          </a:bodyPr>
          <a:lstStyle/>
          <a:p>
            <a:r>
              <a:rPr lang="en-US"/>
              <a:t>Which measure of success (</a:t>
            </a:r>
            <a:r>
              <a:rPr lang="en-US" err="1"/>
              <a:t>avgScore</a:t>
            </a:r>
            <a:r>
              <a:rPr lang="en-US"/>
              <a:t>, Money, Points) appears to be easiest to predict with both driving and putting information? </a:t>
            </a:r>
          </a:p>
          <a:p>
            <a:r>
              <a:rPr lang="en-US"/>
              <a:t>We will use driving and putting information to predict players score, money earned, and points gained on a specific weekend. </a:t>
            </a:r>
          </a:p>
          <a:p>
            <a:r>
              <a:rPr lang="en-US">
                <a:ea typeface="+mn-lt"/>
                <a:cs typeface="+mn-lt"/>
              </a:rPr>
              <a:t>This helps identify which part of a golfer’s game, driving or putting, has the strongest impact on their performance and results. Knowing whether these stats better predict score, earnings, or points can guide training, strategy, and recruitment on the PGA Tour.</a:t>
            </a:r>
            <a:endParaRPr lang="en-US"/>
          </a:p>
          <a:p>
            <a:r>
              <a:rPr lang="en-US"/>
              <a:t>Combining both usually improves predictions of success. If the R² value is high, it means driving and putting together explain much of the variation in </a:t>
            </a:r>
            <a:r>
              <a:rPr lang="en-US" err="1"/>
              <a:t>avgScore</a:t>
            </a:r>
            <a:r>
              <a:rPr lang="en-US"/>
              <a:t>, Money, or Points. If it's low, other factors likely play a bigger role in performance.</a:t>
            </a:r>
          </a:p>
          <a:p>
            <a:endParaRPr lang="en-US"/>
          </a:p>
        </p:txBody>
      </p:sp>
      <p:sp>
        <p:nvSpPr>
          <p:cNvPr id="4" name="Date Placeholder 3">
            <a:extLst>
              <a:ext uri="{FF2B5EF4-FFF2-40B4-BE49-F238E27FC236}">
                <a16:creationId xmlns:a16="http://schemas.microsoft.com/office/drawing/2014/main" id="{CEE9CC55-D660-DC30-FFF7-708FD2BEB85A}"/>
              </a:ext>
            </a:extLst>
          </p:cNvPr>
          <p:cNvSpPr>
            <a:spLocks noGrp="1"/>
          </p:cNvSpPr>
          <p:nvPr>
            <p:ph type="dt" sz="half" idx="10"/>
          </p:nvPr>
        </p:nvSpPr>
        <p:spPr/>
        <p:txBody>
          <a:bodyPr/>
          <a:lstStyle/>
          <a:p>
            <a:fld id="{670D3843-6156-4B67-BA4A-C40130CBC4BB}" type="datetime1">
              <a:t>4/20/2025</a:t>
            </a:fld>
            <a:endParaRPr lang="en-US"/>
          </a:p>
        </p:txBody>
      </p:sp>
      <p:sp>
        <p:nvSpPr>
          <p:cNvPr id="5" name="Footer Placeholder 4">
            <a:extLst>
              <a:ext uri="{FF2B5EF4-FFF2-40B4-BE49-F238E27FC236}">
                <a16:creationId xmlns:a16="http://schemas.microsoft.com/office/drawing/2014/main" id="{1C10A25C-B690-A065-A27B-ECA07F0BEE11}"/>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154017C4-7296-9D24-13B3-8F5689C399E7}"/>
              </a:ext>
            </a:extLst>
          </p:cNvPr>
          <p:cNvSpPr>
            <a:spLocks noGrp="1"/>
          </p:cNvSpPr>
          <p:nvPr>
            <p:ph type="sldNum" sz="quarter" idx="12"/>
          </p:nvPr>
        </p:nvSpPr>
        <p:spPr/>
        <p:txBody>
          <a:bodyPr/>
          <a:lstStyle/>
          <a:p>
            <a:fld id="{E30AF5A0-43BB-4336-8627-9123B9144D80}" type="slidenum">
              <a:rPr lang="en-US" dirty="0"/>
              <a:t>9</a:t>
            </a:fld>
            <a:endParaRPr lang="en-US"/>
          </a:p>
        </p:txBody>
      </p:sp>
    </p:spTree>
    <p:extLst>
      <p:ext uri="{BB962C8B-B14F-4D97-AF65-F5344CB8AC3E}">
        <p14:creationId xmlns:p14="http://schemas.microsoft.com/office/powerpoint/2010/main" val="2866133643"/>
      </p:ext>
    </p:extLst>
  </p:cSld>
  <p:clrMapOvr>
    <a:masterClrMapping/>
  </p:clrMapOvr>
</p:sld>
</file>

<file path=ppt/theme/theme1.xml><?xml version="1.0" encoding="utf-8"?>
<a:theme xmlns:a="http://schemas.openxmlformats.org/drawingml/2006/main" name="ChronicleVTI">
  <a:themeElements>
    <a:clrScheme name="ChronicleVTI">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ChronicleVTI">
      <a:majorFont>
        <a:latin typeface="Univers Condensed"/>
        <a:ea typeface=""/>
        <a:cs typeface=""/>
      </a:majorFont>
      <a:minorFont>
        <a:latin typeface="Calisto MT" panose="02040603050505030304"/>
        <a:ea typeface=""/>
        <a:cs typeface=""/>
      </a:minorFont>
    </a:fontScheme>
    <a:fmtScheme name="Chronicle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34FD3B1-53CD-4A5C-943C-C44DFF248C3E}" vid="{19A790DA-2E4D-4134-98A6-7DECB1A1B8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16</Slides>
  <Notes>1</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ChronicleVTI</vt:lpstr>
      <vt:lpstr>Drive for Show, Putt for Dough</vt:lpstr>
      <vt:lpstr>What data did we use?</vt:lpstr>
      <vt:lpstr>What Variables does our dataset have?</vt:lpstr>
      <vt:lpstr>Question 1</vt:lpstr>
      <vt:lpstr>Question 1</vt:lpstr>
      <vt:lpstr>Question 2</vt:lpstr>
      <vt:lpstr>Question 2</vt:lpstr>
      <vt:lpstr>Question 2 (Top 10 Earners)</vt:lpstr>
      <vt:lpstr>Question 3</vt:lpstr>
      <vt:lpstr>Question 3  </vt:lpstr>
      <vt:lpstr>Question 3 Significant Predictors for Avgscore</vt:lpstr>
      <vt:lpstr>Question 3  Significant Predictors Money</vt:lpstr>
      <vt:lpstr>Drive for Show, Putt for Dough, or is it?</vt:lpstr>
      <vt:lpstr>Can We Predict If a Golfer Makes the CUT? </vt:lpstr>
      <vt:lpstr>First 15 Golfers on List - 93.33% Accuracy in predicting If a Player Makes  the cut (First 15). 85% Accuracy with whole list Of names.  - Strongest predictors are  Tee  To Green and Approach Shots -To expand this Analysis, we could Section off into Different Tournaments to see how the model Differs.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22</cp:revision>
  <dcterms:created xsi:type="dcterms:W3CDTF">2025-04-16T18:27:40Z</dcterms:created>
  <dcterms:modified xsi:type="dcterms:W3CDTF">2025-04-21T02:50:02Z</dcterms:modified>
</cp:coreProperties>
</file>