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75" r:id="rId8"/>
    <p:sldId id="262" r:id="rId9"/>
    <p:sldId id="263" r:id="rId10"/>
    <p:sldId id="276" r:id="rId11"/>
    <p:sldId id="277" r:id="rId12"/>
    <p:sldId id="264" r:id="rId13"/>
    <p:sldId id="272" r:id="rId14"/>
    <p:sldId id="265" r:id="rId15"/>
    <p:sldId id="273" r:id="rId16"/>
  </p:sldIdLst>
  <p:sldSz cx="9144000" cy="6858000" type="screen4x3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1AF34-DCD5-8230-C345-7A89F10F8233}">
  <a:tblStyle styleId="{3C21AF34-DCD5-8230-C345-7A89F10F8233}" styleName="No Style, Table Grid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dk1"/>
              </a:solidFill>
            </a:ln>
          </a:left>
          <a:right>
            <a:ln w="12700">
              <a:solidFill>
                <a:schemeClr val="dk1"/>
              </a:solidFill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solidFill>
                <a:schemeClr val="dk1"/>
              </a:solidFill>
            </a:ln>
          </a:insideH>
          <a:insideV>
            <a:ln w="12700">
              <a:solidFill>
                <a:schemeClr val="dk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  <a:fill>
          <a:solidFill>
            <a:schemeClr val="lt1"/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12700">
              <a:solidFill>
                <a:schemeClr val="l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543673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3887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29149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365125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9841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29149" y="1681163"/>
            <a:ext cx="38873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29149" y="2505074"/>
            <a:ext cx="388739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87390" y="987425"/>
            <a:ext cx="462914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3887390" y="987425"/>
            <a:ext cx="462914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2419072"/>
            <a:ext cx="6858000" cy="169687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ru-RU" sz="2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Разработка веб-приложения для транспортной компании «Луч»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1105" y="284692"/>
            <a:ext cx="8921789" cy="11771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МИНИСТЕРСТВО НАУКИ И ВЫСШЕГО ОБРАЗОВАНИЯ РОССИЙСКОЙ ФЕДЕРАЦИИ</a:t>
            </a:r>
            <a:b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Федеральное государственное автономное образовательное учреждение высшего профессионального образования</a:t>
            </a:r>
            <a:b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«Южно-Уральский государственный университет (национальный исследовательский университет)»</a:t>
            </a:r>
            <a:b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Высшая школа электроники и компьютерных наук</a:t>
            </a:r>
            <a:b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Кафедра системного программирования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69116954" name="Subtitle 2"/>
          <p:cNvSpPr>
            <a:spLocks noGrp="1"/>
          </p:cNvSpPr>
          <p:nvPr/>
        </p:nvSpPr>
        <p:spPr bwMode="auto">
          <a:xfrm>
            <a:off x="1143000" y="4846970"/>
            <a:ext cx="3429000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Научный руководитель:</a:t>
            </a:r>
          </a:p>
          <a:p>
            <a:pPr algn="l">
              <a:defRPr/>
            </a:pPr>
            <a:r>
              <a:rPr lang="ru-RU" sz="14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к.т.н., доцент кафедры СП</a:t>
            </a:r>
            <a:endParaRPr lang="en-US" sz="14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4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М.В. Сухов </a:t>
            </a:r>
            <a:endParaRPr lang="ru-RU" sz="14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89803414" name="Subtitle 2"/>
          <p:cNvSpPr>
            <a:spLocks noGrp="1"/>
          </p:cNvSpPr>
          <p:nvPr/>
        </p:nvSpPr>
        <p:spPr bwMode="auto">
          <a:xfrm>
            <a:off x="5249181" y="4846970"/>
            <a:ext cx="2751818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Автор:</a:t>
            </a:r>
          </a:p>
          <a:p>
            <a:pPr algn="l">
              <a:defRPr/>
            </a:pP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студент группы КЭ-303</a:t>
            </a:r>
          </a:p>
          <a:p>
            <a:pPr algn="l">
              <a:defRPr/>
            </a:pP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В.</a:t>
            </a: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А</a:t>
            </a:r>
            <a:r>
              <a:rPr lang="ru-RU" sz="14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. Рявкин</a:t>
            </a:r>
            <a:endParaRPr lang="ru-RU" sz="1400" dirty="0">
              <a:latin typeface="Times New Roman"/>
              <a:cs typeface="Times New Roman"/>
            </a:endParaRPr>
          </a:p>
        </p:txBody>
      </p:sp>
      <p:sp>
        <p:nvSpPr>
          <p:cNvPr id="1698191984" name="Subtitle 2"/>
          <p:cNvSpPr>
            <a:spLocks noGrp="1"/>
          </p:cNvSpPr>
          <p:nvPr/>
        </p:nvSpPr>
        <p:spPr bwMode="auto">
          <a:xfrm>
            <a:off x="2639247" y="6412431"/>
            <a:ext cx="3865500" cy="39968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400" b="0" i="0" u="none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Челябинск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, 202</a:t>
            </a:r>
            <a:r>
              <a:rPr lang="ru-RU"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4</a:t>
            </a:r>
            <a:r>
              <a:rPr sz="1400" b="0" i="0" u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г.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A657-FC4C-7640-6DB8-76C8FB90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37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страницы списка сотрудников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2CB3C-35DB-34D0-0690-9F60F8E6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A82AD-015B-C151-4D95-00498DE30D4E}" type="slidenum">
              <a:rPr lang="en-US" sz="1800" smtClean="0"/>
              <a:pPr/>
              <a:t>10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/15</a:t>
            </a:r>
            <a:endParaRPr lang="en-US" sz="1800" dirty="0"/>
          </a:p>
        </p:txBody>
      </p:sp>
      <p:pic>
        <p:nvPicPr>
          <p:cNvPr id="5" name="Рисунок 1">
            <a:extLst>
              <a:ext uri="{FF2B5EF4-FFF2-40B4-BE49-F238E27FC236}">
                <a16:creationId xmlns:a16="http://schemas.microsoft.com/office/drawing/2014/main" id="{6CB97FD3-9984-8D06-C385-0509F6AC0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604" y="1413861"/>
            <a:ext cx="7128791" cy="49424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820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EE35-4F62-4CE2-05C5-5FF8A40E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26" y="1"/>
            <a:ext cx="9144000" cy="980728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СТРАНИЦЫ УЧЕТА ПОСЕЩЕНИЙ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C2CC3-2831-76DF-EBB5-30525B5F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A82AD-015B-C151-4D95-00498DE30D4E}" type="slidenum">
              <a:rPr lang="en-US" sz="1800" smtClean="0"/>
              <a:pPr>
                <a:defRPr/>
              </a:pPr>
              <a:t>11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/15</a:t>
            </a:r>
            <a:endParaRPr lang="en-US" sz="1800" dirty="0"/>
          </a:p>
        </p:txBody>
      </p:sp>
      <p:pic>
        <p:nvPicPr>
          <p:cNvPr id="5" name="Рисунок 1" descr="Изображение выглядит как текст, снимок экрана, число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90E8110E-E00F-9641-50B2-7EDFB885E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921"/>
          <a:stretch/>
        </p:blipFill>
        <p:spPr>
          <a:xfrm>
            <a:off x="323517" y="1844824"/>
            <a:ext cx="849696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6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658852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ИСПОЛЬЗУЕМЫЕ ТЕХНОЛОГИИ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29541434" name="Content Placeholder 2"/>
          <p:cNvSpPr>
            <a:spLocks noGrp="1"/>
          </p:cNvSpPr>
          <p:nvPr>
            <p:ph idx="1"/>
          </p:nvPr>
        </p:nvSpPr>
        <p:spPr bwMode="auto">
          <a:xfrm>
            <a:off x="628650" y="720000"/>
            <a:ext cx="7886700" cy="430697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buFont typeface="Arial"/>
              <a:buChar char="–"/>
              <a:defRPr/>
            </a:pPr>
            <a:r>
              <a:rPr lang="ru-RU" sz="2400" dirty="0">
                <a:latin typeface="Times New Roman"/>
                <a:cs typeface="Times New Roman"/>
              </a:rPr>
              <a:t>Фреймворки</a:t>
            </a:r>
            <a:r>
              <a:rPr lang="en-US" sz="2400" dirty="0">
                <a:latin typeface="Times New Roman"/>
                <a:cs typeface="Times New Roman"/>
              </a:rPr>
              <a:t>: ASP.NET Core</a:t>
            </a:r>
            <a:r>
              <a:rPr lang="ru-RU" sz="2400" dirty="0">
                <a:latin typeface="Times New Roman"/>
                <a:cs typeface="Times New Roman"/>
              </a:rPr>
              <a:t> и </a:t>
            </a:r>
            <a:r>
              <a:rPr lang="en-US" sz="2400" dirty="0">
                <a:latin typeface="Times New Roman"/>
                <a:cs typeface="Times New Roman"/>
              </a:rPr>
              <a:t>Entity Framework Core</a:t>
            </a:r>
            <a:endParaRPr sz="2400"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sz="2400" dirty="0">
                <a:latin typeface="Times New Roman"/>
                <a:cs typeface="Times New Roman"/>
              </a:rPr>
              <a:t>Язык программирования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ru-RU" sz="2400" dirty="0">
                <a:latin typeface="Times New Roman"/>
                <a:cs typeface="Times New Roman"/>
              </a:rPr>
              <a:t>бэкенда</a:t>
            </a:r>
            <a:r>
              <a:rPr lang="en-US" sz="2400" dirty="0">
                <a:latin typeface="Times New Roman"/>
                <a:cs typeface="Times New Roman"/>
              </a:rPr>
              <a:t>: C#</a:t>
            </a:r>
            <a:endParaRPr sz="2400"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sz="2400" dirty="0">
                <a:latin typeface="Times New Roman"/>
                <a:cs typeface="Times New Roman"/>
              </a:rPr>
              <a:t>База данных</a:t>
            </a:r>
            <a:r>
              <a:rPr lang="en-US" sz="2400" dirty="0">
                <a:latin typeface="Times New Roman"/>
                <a:cs typeface="Times New Roman"/>
              </a:rPr>
              <a:t>: PostgreSQL</a:t>
            </a:r>
          </a:p>
          <a:p>
            <a:pPr>
              <a:buFont typeface="Arial"/>
              <a:buChar char="–"/>
              <a:defRPr/>
            </a:pPr>
            <a:r>
              <a:rPr lang="ru-RU" sz="2400" dirty="0">
                <a:latin typeface="Times New Roman"/>
                <a:cs typeface="Times New Roman"/>
              </a:rPr>
              <a:t>Язык программирования </a:t>
            </a:r>
            <a:r>
              <a:rPr lang="ru-RU" sz="2400" dirty="0" err="1">
                <a:latin typeface="Times New Roman"/>
                <a:cs typeface="Times New Roman"/>
              </a:rPr>
              <a:t>фронтенда</a:t>
            </a:r>
            <a:r>
              <a:rPr lang="ru-RU" sz="2400" dirty="0">
                <a:latin typeface="Times New Roman"/>
                <a:cs typeface="Times New Roman"/>
              </a:rPr>
              <a:t>: </a:t>
            </a:r>
            <a:r>
              <a:rPr lang="en-US" sz="2400" dirty="0">
                <a:latin typeface="Times New Roman"/>
                <a:cs typeface="Times New Roman"/>
              </a:rPr>
              <a:t>JS</a:t>
            </a:r>
          </a:p>
          <a:p>
            <a:pPr>
              <a:buFont typeface="Arial"/>
              <a:buChar char="–"/>
              <a:defRPr/>
            </a:pPr>
            <a:r>
              <a:rPr lang="ru-RU" sz="2400" dirty="0">
                <a:latin typeface="Times New Roman"/>
                <a:cs typeface="Times New Roman"/>
              </a:rPr>
              <a:t>Библиотека для разработки </a:t>
            </a:r>
            <a:r>
              <a:rPr lang="ru-RU" sz="2400" dirty="0" err="1">
                <a:latin typeface="Times New Roman"/>
                <a:cs typeface="Times New Roman"/>
              </a:rPr>
              <a:t>фронтенда</a:t>
            </a:r>
            <a:r>
              <a:rPr lang="ru-RU" sz="2400" dirty="0">
                <a:latin typeface="Times New Roman"/>
                <a:cs typeface="Times New Roman"/>
              </a:rPr>
              <a:t>: </a:t>
            </a:r>
            <a:r>
              <a:rPr lang="en-US" sz="2400" dirty="0">
                <a:latin typeface="Times New Roman"/>
                <a:cs typeface="Times New Roman"/>
              </a:rPr>
              <a:t>ReactJS</a:t>
            </a:r>
          </a:p>
          <a:p>
            <a:pPr marL="0" indent="0">
              <a:buNone/>
              <a:defRPr/>
            </a:pP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121343910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0E37F56-B8BF-A4B8-E878-7F6871925BDE}" type="slidenum">
              <a:rPr lang="en-US" sz="1800" smtClean="0"/>
              <a:t>12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</a:t>
            </a:r>
            <a:r>
              <a:rPr lang="en-US" sz="1800" dirty="0"/>
              <a:t>5</a:t>
            </a:r>
            <a:endParaRPr lang="en-US" dirty="0"/>
          </a:p>
        </p:txBody>
      </p:sp>
      <p:sp>
        <p:nvSpPr>
          <p:cNvPr id="29505722" name="Content Placeholder 2"/>
          <p:cNvSpPr>
            <a:spLocks noGrp="1"/>
          </p:cNvSpPr>
          <p:nvPr/>
        </p:nvSpPr>
        <p:spPr bwMode="auto">
          <a:xfrm>
            <a:off x="628649" y="5026977"/>
            <a:ext cx="7886700" cy="114998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3663757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ТЕСТИРОВАНИЕ СИСТЕМЫ</a:t>
            </a:r>
          </a:p>
        </p:txBody>
      </p:sp>
      <p:sp>
        <p:nvSpPr>
          <p:cNvPr id="801650196" name="Content Placeholder 2"/>
          <p:cNvSpPr>
            <a:spLocks noGrp="1"/>
          </p:cNvSpPr>
          <p:nvPr>
            <p:ph idx="1"/>
          </p:nvPr>
        </p:nvSpPr>
        <p:spPr bwMode="auto">
          <a:xfrm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2500" lnSpcReduction="20000"/>
          </a:bodyPr>
          <a:lstStyle/>
          <a:p>
            <a:pPr marL="0" indent="0">
              <a:buFont typeface="Arial"/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Проведено 1</a:t>
            </a:r>
            <a:r>
              <a:rPr lang="en-US" dirty="0">
                <a:latin typeface="Times New Roman"/>
                <a:cs typeface="Times New Roman"/>
              </a:rPr>
              <a:t>0</a:t>
            </a:r>
            <a:r>
              <a:rPr lang="ru-RU" dirty="0">
                <a:latin typeface="Times New Roman"/>
                <a:cs typeface="Times New Roman"/>
              </a:rPr>
              <a:t> </a:t>
            </a: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функциональных </a:t>
            </a:r>
            <a:r>
              <a:rPr lang="ru-RU" dirty="0">
                <a:latin typeface="Times New Roman"/>
                <a:cs typeface="Times New Roman"/>
              </a:rPr>
              <a:t> тестов системы.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Тестировался основной функционал системы:</a:t>
            </a:r>
          </a:p>
          <a:p>
            <a:pPr marL="394022" indent="-394022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Авторизация</a:t>
            </a:r>
            <a:endParaRPr lang="ru-RU" sz="2800"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Изменение данных о сотруднике, должности и сменах</a:t>
            </a: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Получение отчета об отработанных сменах</a:t>
            </a: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Получение учета заработных плат</a:t>
            </a: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endParaRPr lang="ru-RU" dirty="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Все тесты пройдены.</a:t>
            </a:r>
          </a:p>
        </p:txBody>
      </p:sp>
      <p:sp>
        <p:nvSpPr>
          <p:cNvPr id="154607331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3CDDEA2-1D71-2E53-A941-EFB182208E41}" type="slidenum">
              <a:rPr lang="en-US" sz="1800" smtClean="0"/>
              <a:t>13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</a:t>
            </a:r>
            <a:r>
              <a:rPr lang="en-US" sz="1800" dirty="0"/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877265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ПРИМЕР АВТОРИЗАЦИИ ПОЛЬЗОВАТЕЛЯ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32818221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E308FFC-03AD-B5EF-2D4A-AF0B95259C86}" type="slidenum">
              <a:rPr lang="en-US" sz="1800" smtClean="0"/>
              <a:t>14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</a:t>
            </a:r>
            <a:r>
              <a:rPr lang="en-US" sz="1800" dirty="0"/>
              <a:t>5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6395A3-BCA5-425C-B4DF-63A789266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98" y="1412776"/>
            <a:ext cx="7558003" cy="38884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827371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ОСНОВНЫЕ РЕЗУЛЬТАТЫ</a:t>
            </a:r>
          </a:p>
        </p:txBody>
      </p:sp>
      <p:sp>
        <p:nvSpPr>
          <p:cNvPr id="24581935" name="Content Placeholder 2"/>
          <p:cNvSpPr>
            <a:spLocks noGrp="1"/>
          </p:cNvSpPr>
          <p:nvPr>
            <p:ph idx="1"/>
          </p:nvPr>
        </p:nvSpPr>
        <p:spPr bwMode="auto">
          <a:xfrm>
            <a:off x="628650" y="720000"/>
            <a:ext cx="7886700" cy="54569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 fontScale="77500" lnSpcReduction="20000"/>
          </a:bodyPr>
          <a:lstStyle/>
          <a:p>
            <a:pPr marL="394022" indent="-394022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Проведен анализ предметной области и изучены существующие решения, связанные с учетом заработной платы и контролем качества работы сотрудников</a:t>
            </a:r>
            <a:endParaRPr sz="2800"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Разработана архитектура серверного приложения, обеспечивающая его масштабируемость и простоту внесения изменений в будущем, и шаблон графического интерфейса пользователя</a:t>
            </a: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Реализованы бэкенд и </a:t>
            </a:r>
            <a:r>
              <a:rPr lang="ru-RU" dirty="0" err="1">
                <a:latin typeface="Times New Roman"/>
                <a:ea typeface="Times New Roman"/>
                <a:cs typeface="Times New Roman"/>
              </a:rPr>
              <a:t>фронтенд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, приложения подготовлены к внедрению</a:t>
            </a: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П</a:t>
            </a: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роведено тестирование приложения, включая проверку корректности расчетов и работы пользовательского интерфейса</a:t>
            </a:r>
            <a:endParaRPr lang="ru-RU" sz="2800" dirty="0">
              <a:latin typeface="Times New Roman"/>
              <a:cs typeface="Times New Roman"/>
            </a:endParaRPr>
          </a:p>
        </p:txBody>
      </p:sp>
      <p:sp>
        <p:nvSpPr>
          <p:cNvPr id="138507663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65D347-7BD2-0CFA-DCFD-4D31553BC644}" type="slidenum">
              <a:rPr lang="en-US" sz="1800" smtClean="0"/>
              <a:t>15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</a:t>
            </a:r>
            <a:r>
              <a:rPr lang="en-US" sz="1800" dirty="0"/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868835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ЦЕЛЬ И ЗАДАЧИ</a:t>
            </a:r>
            <a:endParaRPr sz="2800" dirty="0"/>
          </a:p>
        </p:txBody>
      </p:sp>
      <p:sp>
        <p:nvSpPr>
          <p:cNvPr id="1038117892" name="Content Placeholder 2"/>
          <p:cNvSpPr>
            <a:spLocks noGrp="1"/>
          </p:cNvSpPr>
          <p:nvPr>
            <p:ph idx="1"/>
          </p:nvPr>
        </p:nvSpPr>
        <p:spPr bwMode="auto">
          <a:xfrm>
            <a:off x="628650" y="720000"/>
            <a:ext cx="788670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2400" b="1" dirty="0">
                <a:latin typeface="Times New Roman"/>
                <a:cs typeface="Times New Roman"/>
              </a:rPr>
              <a:t>Цель работы:</a:t>
            </a:r>
            <a:endParaRPr lang="ru-RU" sz="2400" dirty="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2400" dirty="0">
                <a:latin typeface="Times New Roman"/>
                <a:cs typeface="Times New Roman"/>
              </a:rPr>
              <a:t>Разработка веб-приложения для транспортной компании «Луч» для расчета заработной платы сотрудников складов и контроля качества выполненных работ </a:t>
            </a:r>
          </a:p>
          <a:p>
            <a:pPr marL="0" indent="0">
              <a:buFont typeface="Arial"/>
              <a:buNone/>
              <a:defRPr/>
            </a:pPr>
            <a:r>
              <a:rPr lang="ru-RU" sz="2400" b="1" dirty="0">
                <a:latin typeface="Times New Roman"/>
                <a:cs typeface="Times New Roman"/>
              </a:rPr>
              <a:t>Задачи:</a:t>
            </a:r>
            <a:endParaRPr lang="ru-RU" sz="2400" dirty="0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lang="ru-RU" sz="2400" dirty="0">
                <a:latin typeface="Times New Roman"/>
                <a:cs typeface="Times New Roman"/>
              </a:rPr>
              <a:t>Проанализировать существующие аналоги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На основе анализа спроектировать архитектуру системы и выбрать технологии, которые будут применяться для решения поставленной задачи</a:t>
            </a:r>
            <a:endParaRPr lang="ru-RU" sz="2400" dirty="0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Реализовать приложение согласно спроектированной архитектуре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24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Протестировать приложение</a:t>
            </a:r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153100688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D89D74-5DA3-1BA4-C7D7-A7772828CF40}" type="slidenum">
              <a:rPr lang="en-US" sz="1800" smtClean="0"/>
              <a:t>2</a:t>
            </a:fld>
            <a:r>
              <a:rPr lang="en-US" sz="1800" dirty="0"/>
              <a:t>/15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832949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АКТУАЛЬНОСТЬ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664509925" name="Content Placeholder 2"/>
          <p:cNvSpPr>
            <a:spLocks noGrp="1"/>
          </p:cNvSpPr>
          <p:nvPr>
            <p:ph idx="1"/>
          </p:nvPr>
        </p:nvSpPr>
        <p:spPr bwMode="auto">
          <a:xfrm>
            <a:off x="628650" y="720000"/>
            <a:ext cx="788670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just">
              <a:buNone/>
              <a:defRPr/>
            </a:pPr>
            <a:r>
              <a:rPr lang="ru-RU" sz="2400" dirty="0">
                <a:latin typeface="Times New Roman"/>
                <a:cs typeface="Times New Roman"/>
              </a:rPr>
              <a:t>Актуальность данной работы обусловлена необходимостью оптимизации процессов расчета заработной платы сотрудников складов и контроля качества выполненных работ в транспортной компании. </a:t>
            </a:r>
          </a:p>
          <a:p>
            <a:pPr marL="0" indent="0" algn="just">
              <a:buNone/>
              <a:defRPr/>
            </a:pPr>
            <a:endParaRPr lang="ru-RU" sz="2400" dirty="0">
              <a:latin typeface="Times New Roman"/>
              <a:cs typeface="Times New Roman"/>
            </a:endParaRPr>
          </a:p>
          <a:p>
            <a:pPr marL="0" indent="0" algn="just">
              <a:buNone/>
              <a:defRPr/>
            </a:pPr>
            <a:r>
              <a:rPr lang="ru-RU" sz="2400" dirty="0">
                <a:latin typeface="Times New Roman"/>
                <a:cs typeface="Times New Roman"/>
              </a:rPr>
              <a:t>Внедрение веб-приложения для автоматизации этих задач позволяет значительно сократить временные и трудовые затраты на обработку данных, сделать процессы более прозрачными, а также обеспечить оперативное реагирование на отклонения в качестве выполненных работ.</a:t>
            </a:r>
          </a:p>
          <a:p>
            <a:pPr marL="394023" indent="-394023">
              <a:buFont typeface="Arial"/>
              <a:buAutoNum type="arabicPeriod"/>
              <a:defRPr/>
            </a:pPr>
            <a:endParaRPr lang="ru-RU" sz="2400" dirty="0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endParaRPr lang="ru-RU" sz="2400" dirty="0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endParaRPr lang="ru-RU" sz="2400" dirty="0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endParaRPr lang="ru-RU" sz="2400" dirty="0">
              <a:latin typeface="Times New Roman"/>
              <a:cs typeface="Times New Roman"/>
            </a:endParaRPr>
          </a:p>
          <a:p>
            <a:pPr marL="0" indent="0" algn="just">
              <a:buFont typeface="Arial"/>
              <a:buNone/>
              <a:defRPr/>
            </a:pPr>
            <a:endParaRPr lang="en-US" sz="2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6936179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AFF1B61-3AB2-B5BD-5BAD-3F50C69BB005}" type="slidenum">
              <a:rPr lang="en-US" sz="1800" smtClean="0"/>
              <a:t>3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</a:t>
            </a:r>
            <a:r>
              <a:rPr lang="en-US" sz="1800" dirty="0"/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4183671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ОБЗОР АНАЛОГОВ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889316078" name="Content Placeholder 2"/>
          <p:cNvSpPr>
            <a:spLocks noGrp="1"/>
          </p:cNvSpPr>
          <p:nvPr>
            <p:ph idx="1"/>
          </p:nvPr>
        </p:nvSpPr>
        <p:spPr bwMode="auto">
          <a:xfrm>
            <a:off x="628649" y="720000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lnSpcReduction="10000"/>
          </a:bodyPr>
          <a:lstStyle/>
          <a:p>
            <a:pPr marL="0" indent="0" algn="just">
              <a:buFont typeface="Arial"/>
              <a:buNone/>
              <a:defRPr/>
            </a:pPr>
            <a:r>
              <a:rPr lang="ru-RU" sz="26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Workday – облачный сервис управления персоналом и финансами для предприятий. </a:t>
            </a:r>
            <a:endParaRPr lang="en-US" sz="2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just">
              <a:buFont typeface="Arial"/>
              <a:buNone/>
              <a:defRPr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 algn="just">
              <a:buFont typeface="Arial"/>
              <a:buNone/>
              <a:defRPr/>
            </a:pPr>
            <a:r>
              <a:rPr lang="ru-RU" sz="26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SAP SuccessFactors – облачный сервис управления персоналом, предназначенный для организации HR-процессов в компаниях любого размера.</a:t>
            </a:r>
            <a:endParaRPr lang="en-US" sz="2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just">
              <a:buFont typeface="Arial"/>
              <a:buNone/>
              <a:defRPr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 algn="just">
              <a:buFont typeface="Arial"/>
              <a:buNone/>
              <a:defRPr/>
            </a:pPr>
            <a:r>
              <a:rPr lang="ru-RU" sz="26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Kronos</a:t>
            </a:r>
            <a:r>
              <a:rPr lang="en-US" sz="26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6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– облачный сервис управления рабочим временем, который предоставляет широкий спектр функций, включая возможность планирования графиков работы</a:t>
            </a:r>
            <a:r>
              <a:rPr lang="en-US" sz="2600" dirty="0">
                <a:latin typeface="Times New Roman"/>
                <a:cs typeface="Times New Roman"/>
              </a:rPr>
              <a:t>.</a:t>
            </a:r>
            <a:endParaRPr lang="en-US" sz="2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just">
              <a:buFont typeface="Arial"/>
              <a:buNone/>
              <a:defRPr/>
            </a:pPr>
            <a:endParaRPr lang="en-US" sz="2600" dirty="0">
              <a:latin typeface="Times New Roman"/>
              <a:cs typeface="Times New Roman"/>
            </a:endParaRPr>
          </a:p>
          <a:p>
            <a:pPr marL="0" indent="0" algn="just">
              <a:buFont typeface="Arial"/>
              <a:buNone/>
              <a:defRPr/>
            </a:pPr>
            <a:r>
              <a:rPr lang="ru-RU" sz="26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T</a:t>
            </a:r>
            <a:r>
              <a:rPr lang="en-US" sz="26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s</a:t>
            </a:r>
            <a:r>
              <a:rPr lang="ru-RU" sz="26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heets</a:t>
            </a:r>
            <a:r>
              <a:rPr lang="en-US" sz="26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6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– онлайн-сервис для учета рабочего времени, управления задачами и графиками работы сотрудников.</a:t>
            </a:r>
            <a:endParaRPr sz="26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336288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C347720-4710-229A-90E1-F114780D6DE6}" type="slidenum">
              <a:rPr lang="en-US" sz="1800" smtClean="0"/>
              <a:t>4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</a:t>
            </a:r>
            <a:r>
              <a:rPr lang="en-US" sz="1800" dirty="0"/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5000-7234-AA59-A75E-B25871A5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075"/>
            <a:ext cx="9144000" cy="615602"/>
          </a:xfrm>
        </p:spPr>
        <p:txBody>
          <a:bodyPr>
            <a:noAutofit/>
          </a:bodyPr>
          <a:lstStyle/>
          <a:p>
            <a:pPr algn="ctr"/>
            <a:r>
              <a:rPr lang="ru-RU" sz="28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аналогов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E172-78F3-E629-4EA1-5CF3B8738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80728"/>
            <a:ext cx="7886700" cy="519623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2400" dirty="0"/>
              <a:t>Все представленные аналоги зарубежные, что делает оплату их использования затруднительным и дорогим</a:t>
            </a:r>
          </a:p>
          <a:p>
            <a:pPr marL="514350" indent="-514350">
              <a:buAutoNum type="arabicPeriod"/>
            </a:pPr>
            <a:r>
              <a:rPr lang="ru-RU" sz="2400" dirty="0"/>
              <a:t>Отсутствует возможность интеграции с уже имеющимися продуктами компании</a:t>
            </a:r>
          </a:p>
          <a:p>
            <a:pPr marL="514350" indent="-514350">
              <a:buAutoNum type="arabicPeriod"/>
            </a:pPr>
            <a:r>
              <a:rPr lang="ru-RU" sz="2400" dirty="0"/>
              <a:t>Отсутствует возможность выполнить все желания заказчика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1A4A8-9B76-6F7C-CE22-3A88917F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47720-4710-229A-90E1-F114780D6DE6}" type="slidenum">
              <a:rPr lang="en-US" sz="1800" smtClean="0"/>
              <a:pPr>
                <a:defRPr/>
              </a:pPr>
              <a:t>5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</a:t>
            </a:r>
            <a:r>
              <a:rPr lang="en-US" sz="1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0683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450614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marL="0" marR="0" indent="0" algn="ctr">
              <a:defRPr/>
            </a:pPr>
            <a:r>
              <a:rPr lang="ru-RU" sz="2800" b="1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ДИАГРАММА ВАРИАНТОВ ИСПОЛЬЗОВАНИЯ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203052433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7E4A08-3B0B-E35D-E7CD-2787AA887376}" type="slidenum">
              <a:rPr lang="en-US" sz="1800" smtClean="0"/>
              <a:t>6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</a:t>
            </a:r>
            <a:r>
              <a:rPr lang="en-US" sz="1800" dirty="0"/>
              <a:t>5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FCAAE0-3404-4556-A221-AABCE3D62D43}"/>
              </a:ext>
            </a:extLst>
          </p:cNvPr>
          <p:cNvPicPr/>
          <p:nvPr/>
        </p:nvPicPr>
        <p:blipFill>
          <a:blip r:embed="rId2"/>
          <a:stretch/>
        </p:blipFill>
        <p:spPr bwMode="auto">
          <a:xfrm>
            <a:off x="1743964" y="681037"/>
            <a:ext cx="5656072" cy="54959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9090-F993-8001-6F09-CEE6BE21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АРХИТЕКТУРА СИСТЕМЫ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7769F-0253-7A8C-7C2E-498406C1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7E4A08-3B0B-E35D-E7CD-2787AA887376}" type="slidenum">
              <a:rPr lang="en-US" sz="1800" smtClean="0"/>
              <a:pPr>
                <a:defRPr/>
              </a:pPr>
              <a:t>7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</a:t>
            </a:r>
            <a:r>
              <a:rPr lang="en-US" sz="1800" dirty="0"/>
              <a:t>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6410B8-1277-8AC8-CE8F-52750908C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65" y="2273986"/>
            <a:ext cx="7687069" cy="231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8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098881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ctr">
              <a:defRPr/>
            </a:pPr>
            <a:r>
              <a:rPr lang="ru-RU" sz="28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ДИАГРАММА КОМПОНЕНТОВ </a:t>
            </a:r>
            <a:r>
              <a:rPr lang="ru-RU" sz="2800" b="1" dirty="0">
                <a:latin typeface="Times New Roman"/>
                <a:ea typeface="Times New Roman"/>
                <a:cs typeface="Times New Roman"/>
              </a:rPr>
              <a:t>БЭКЕНДА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36952170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8721FC3-51EA-9124-813C-35F55D15147D}" type="slidenum">
              <a:rPr lang="en-US" sz="1800" smtClean="0"/>
              <a:t>8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</a:t>
            </a:r>
            <a:r>
              <a:rPr lang="en-US" sz="1800" dirty="0"/>
              <a:t>5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504F32-EA95-40AE-91F8-2818F44A48D2}"/>
              </a:ext>
            </a:extLst>
          </p:cNvPr>
          <p:cNvPicPr/>
          <p:nvPr/>
        </p:nvPicPr>
        <p:blipFill>
          <a:blip r:embed="rId2"/>
          <a:stretch/>
        </p:blipFill>
        <p:spPr bwMode="auto">
          <a:xfrm>
            <a:off x="2627784" y="1484784"/>
            <a:ext cx="4176464" cy="41764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7003959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МОДЕЛЬ БАЗЫ ДАННЫХ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25117032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D1A82AD-015B-C151-4D95-00498DE30D4E}" type="slidenum">
              <a:rPr lang="en-US" sz="1800" smtClean="0"/>
              <a:t>9</a:t>
            </a:fld>
            <a:r>
              <a:rPr lang="en-US" sz="1800" b="0" i="0" u="none" strike="noStrike" cap="none" spc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/15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695A8-AA7A-B93D-8035-E341676AE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00" y="623496"/>
            <a:ext cx="7344800" cy="56110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1023</TotalTime>
  <Words>452</Words>
  <Application>Microsoft Office PowerPoint</Application>
  <DocSecurity>0</DocSecurity>
  <PresentationFormat>On-screen Show (4:3)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Times New Roman</vt:lpstr>
      <vt:lpstr>Office Theme</vt:lpstr>
      <vt:lpstr>Разработка веб-приложения для транспортной компании «Луч»</vt:lpstr>
      <vt:lpstr>ЦЕЛЬ И ЗАДАЧИ</vt:lpstr>
      <vt:lpstr>АКТУАЛЬНОСТЬ</vt:lpstr>
      <vt:lpstr>ОБЗОР АНАЛОГОВ</vt:lpstr>
      <vt:lpstr>Недостатки аналогов</vt:lpstr>
      <vt:lpstr>ДИАГРАММА ВАРИАНТОВ ИСПОЛЬЗОВАНИЯ</vt:lpstr>
      <vt:lpstr>ОБЩАЯ АРХИТЕКТУРА СИСТЕМЫ</vt:lpstr>
      <vt:lpstr>ДИАГРАММА КОМПОНЕНТОВ БЭКЕНДА</vt:lpstr>
      <vt:lpstr>МОДЕЛЬ БАЗЫ ДАННЫХ</vt:lpstr>
      <vt:lpstr>Демонстрация страницы списка сотрудников</vt:lpstr>
      <vt:lpstr>ДЕМОНСТРАЦИЯ СТРАНИЦЫ УЧЕТА ПОСЕЩЕНИЙ</vt:lpstr>
      <vt:lpstr>ИСПОЛЬЗУЕМЫЕ ТЕХНОЛОГИИ</vt:lpstr>
      <vt:lpstr>ТЕСТИРОВАНИЕ СИСТЕМЫ</vt:lpstr>
      <vt:lpstr>ПРИМЕР АВТОРИЗАЦИИ ПОЛЬЗОВАТЕЛЯ</vt:lpstr>
      <vt:lpstr>ОСНОВНЫЕ РЕЗУЛЬТАТЫ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бэк-энда и API для веб-приложения транспортной компании</dc:title>
  <dc:subject/>
  <dc:creator>Erwin x</dc:creator>
  <cp:keywords/>
  <dc:description/>
  <cp:lastModifiedBy>Erwin x</cp:lastModifiedBy>
  <cp:revision>48</cp:revision>
  <dcterms:created xsi:type="dcterms:W3CDTF">2012-12-03T06:56:55Z</dcterms:created>
  <dcterms:modified xsi:type="dcterms:W3CDTF">2024-05-27T16:52:56Z</dcterms:modified>
  <cp:category/>
  <dc:identifier/>
  <cp:contentStatus/>
  <dc:language/>
  <cp:version/>
</cp:coreProperties>
</file>