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Frank Ruhl Libre" panose="00000500000000000000" pitchFamily="2" charset="-79"/>
      <p:regular r:id="rId37"/>
      <p:bold r:id="rId38"/>
    </p:embeddedFont>
    <p:embeddedFont>
      <p:font typeface="Montserrat" panose="00000500000000000000" pitchFamily="2" charset="0"/>
      <p:regular r:id="rId39"/>
      <p:bold r:id="rId40"/>
      <p:italic r:id="rId41"/>
      <p:boldItalic r:id="rId42"/>
    </p:embeddedFont>
    <p:embeddedFont>
      <p:font typeface="Montserrat ExtraBold" panose="00000900000000000000" pitchFamily="2" charset="0"/>
      <p:bold r:id="rId43"/>
      <p:boldItalic r:id="rId44"/>
    </p:embeddedFont>
    <p:embeddedFont>
      <p:font typeface="Montserrat SemiBold" panose="00000700000000000000" pitchFamily="2" charset="0"/>
      <p:regular r:id="rId45"/>
      <p:bold r:id="rId46"/>
      <p:italic r:id="rId47"/>
      <p:boldItalic r:id="rId48"/>
    </p:embeddedFont>
    <p:embeddedFont>
      <p:font typeface="Roboto" panose="02000000000000000000" pitchFamily="2" charset="0"/>
      <p:regular r:id="rId49"/>
      <p:bold r:id="rId50"/>
      <p:italic r:id="rId51"/>
      <p:boldItalic r:id="rId52"/>
    </p:embeddedFont>
    <p:embeddedFont>
      <p:font typeface="Roboto Medium" panose="02000000000000000000" pitchFamily="2" charset="0"/>
      <p:regular r:id="rId53"/>
      <p:bold r:id="rId54"/>
      <p:italic r:id="rId55"/>
      <p:boldItalic r:id="rId56"/>
    </p:embeddedFont>
    <p:embeddedFont>
      <p:font typeface="Roboto Thin" panose="02000000000000000000" pitchFamily="2" charset="0"/>
      <p:regular r:id="rId57"/>
      <p:bold r:id="rId58"/>
      <p:italic r:id="rId59"/>
      <p:boldItalic r:id="rId60"/>
    </p:embeddedFont>
    <p:embeddedFont>
      <p:font typeface="等线" panose="02010600030101010101" pitchFamily="2" charset="-122"/>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98"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9898fde0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9898fde0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9b57a2cf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9b57a2cf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9b57a2cff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9b57a2cff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984b8c49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2984b8c49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9898fde08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9898fde08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73dc165f1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73dc165f1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73dc165f1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73dc165f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73dc165f1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73dc165f1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9791836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9791836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Class </a:t>
            </a:r>
            <a:r>
              <a:rPr lang="en-US" sz="1800" dirty="0" err="1">
                <a:solidFill>
                  <a:srgbClr val="222222"/>
                </a:solidFill>
                <a:effectLst/>
                <a:latin typeface="Calibri" panose="020F0502020204030204" pitchFamily="34" charset="0"/>
                <a:ea typeface="等线" panose="02010600030101010101" pitchFamily="2" charset="-122"/>
                <a:cs typeface="Calibri" panose="020F0502020204030204" pitchFamily="34" charset="0"/>
              </a:rPr>
              <a:t>SampleCalcul</a:t>
            </a: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 is used to store the result of AAR or CAAR of 1 group after each sampling and calculate the mean and standard deviation after 40 sampling. So when doing Bootstrap, we will create 6 objects of this class in total, 2 for each group. It has 3 private data members. </a:t>
            </a:r>
            <a:r>
              <a:rPr lang="en-US" sz="1800" dirty="0" err="1">
                <a:solidFill>
                  <a:srgbClr val="222222"/>
                </a:solidFill>
                <a:effectLst/>
                <a:latin typeface="Calibri" panose="020F0502020204030204" pitchFamily="34" charset="0"/>
                <a:ea typeface="等线" panose="02010600030101010101" pitchFamily="2" charset="-122"/>
                <a:cs typeface="Calibri" panose="020F0502020204030204" pitchFamily="34" charset="0"/>
              </a:rPr>
              <a:t>sampleData</a:t>
            </a: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 is used to store AAR or CAAR of the 40 samples. To update it the member function </a:t>
            </a:r>
            <a:r>
              <a:rPr lang="en-US" sz="1800" dirty="0" err="1">
                <a:solidFill>
                  <a:srgbClr val="222222"/>
                </a:solidFill>
                <a:effectLst/>
                <a:latin typeface="Calibri" panose="020F0502020204030204" pitchFamily="34" charset="0"/>
                <a:ea typeface="等线" panose="02010600030101010101" pitchFamily="2" charset="-122"/>
                <a:cs typeface="Calibri" panose="020F0502020204030204" pitchFamily="34" charset="0"/>
              </a:rPr>
              <a:t>addData</a:t>
            </a: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 will be called after each sampling. The other two data members are used to store the results of mean and standard deviation. They will be updated by calling the member function calculate after </a:t>
            </a:r>
            <a:r>
              <a:rPr lang="en-US" sz="1800" dirty="0" err="1">
                <a:solidFill>
                  <a:srgbClr val="222222"/>
                </a:solidFill>
                <a:effectLst/>
                <a:latin typeface="Calibri" panose="020F0502020204030204" pitchFamily="34" charset="0"/>
                <a:ea typeface="等线" panose="02010600030101010101" pitchFamily="2" charset="-122"/>
                <a:cs typeface="Calibri" panose="020F0502020204030204" pitchFamily="34" charset="0"/>
              </a:rPr>
              <a:t>sampleData</a:t>
            </a: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 contains all the results of 40 sampling.</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9791836d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9791836d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22222"/>
                </a:solidFill>
                <a:effectLst/>
                <a:latin typeface="Calibri" panose="020F0502020204030204" pitchFamily="34" charset="0"/>
                <a:ea typeface="等线" panose="02010600030101010101" pitchFamily="2" charset="-122"/>
                <a:cs typeface="Calibri" panose="020F0502020204030204" pitchFamily="34" charset="0"/>
              </a:rPr>
              <a:t>Class Bootstrap is used to generate samples and calculate the result matrix required by option C of the menu. It includes a vector of vector of stock pointer as private data member, which will be used in sampling. And this class only has one constructor. It means the object of this class can only be constructed by passing a vector of maps of 3 groups in. The constructor has two goals. First it will set the seed for the random number generator. Second it will convert the maps of stock symbols and pointers to vectors of pointers while removing stocks without enough data. We convert map to vector because then when sampling we can use random integers as index of vector and get vectors of pointers directly, instead of getting a vector of stock symbols first and then going to maps to get the stock pointer.</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9b57a2cff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9b57a2cff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this project, we divide the Russell 3000 stocks into 3 groups according to their earning surprise percentage and do the bootstrap to calculate the average AAR and CAAR based on IWV benchmark. We found that in general, stocks with higher surprise percentage would have higher CAAR after earning announcement date.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9791836d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9791836d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Member function Sampling is used to generate a sample for 3 groups at once. In other words, it will return a vector containing 3 elements, and each element is a vector of stock pointer, with size equal to the parameter of the function, in this case, 80. It first uses a for loop to generate a sample for each group. Then in each loop it uses a while loop to get 80 different integers. These integers will be used as index to get the pointer of stock object. And the member function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calculateResultMatrix</a:t>
            </a:r>
            <a:r>
              <a:rPr lang="en-US" sz="1800" dirty="0">
                <a:effectLst/>
                <a:latin typeface="Calibri" panose="020F0502020204030204" pitchFamily="34" charset="0"/>
                <a:ea typeface="Times New Roman" panose="02020603050405020304" pitchFamily="18" charset="0"/>
                <a:cs typeface="Calibri" panose="020F0502020204030204" pitchFamily="34" charset="0"/>
              </a:rPr>
              <a:t> will complete the whole process of Bootstrap algorithm and get the result matrix. The parameter size is the same meaning as in function Sampling. And the parameter times is how many times we do the sampling. In this function, after all the local variables needed are created, first the member function Sampling is called. And then the member function calculate of the object of class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OneCalcul</a:t>
            </a:r>
            <a:r>
              <a:rPr lang="en-US" sz="1800" dirty="0">
                <a:effectLst/>
                <a:latin typeface="Calibri" panose="020F0502020204030204" pitchFamily="34" charset="0"/>
                <a:ea typeface="Times New Roman" panose="02020603050405020304" pitchFamily="18" charset="0"/>
                <a:cs typeface="Calibri" panose="020F0502020204030204" pitchFamily="34" charset="0"/>
              </a:rPr>
              <a:t> is called to calculate AAR and CAAR. We store AAR and CAAR of each group into the objects of class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SampleCalcul</a:t>
            </a:r>
            <a:r>
              <a:rPr lang="en-US" sz="1800" dirty="0">
                <a:effectLst/>
                <a:latin typeface="Calibri" panose="020F0502020204030204" pitchFamily="34" charset="0"/>
                <a:ea typeface="Times New Roman" panose="02020603050405020304" pitchFamily="18" charset="0"/>
                <a:cs typeface="Calibri" panose="020F0502020204030204" pitchFamily="34" charset="0"/>
              </a:rPr>
              <a:t> respectively. After 40 times of sampling we call the member function calculate in class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SampleCalcul</a:t>
            </a:r>
            <a:r>
              <a:rPr lang="en-US" sz="1800" dirty="0">
                <a:effectLst/>
                <a:latin typeface="Calibri" panose="020F0502020204030204" pitchFamily="34" charset="0"/>
                <a:ea typeface="Times New Roman" panose="02020603050405020304" pitchFamily="18" charset="0"/>
                <a:cs typeface="Calibri" panose="020F0502020204030204" pitchFamily="34" charset="0"/>
              </a:rPr>
              <a:t> to get the means and standard deviations of AAR and CAAR of each group and finally store them into the result matrix.</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9b57a2cff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9b57a2cff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9b57a2cff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9b57a2cff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9b57a2cff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9b57a2cff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9b57a2cf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9b57a2cf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9b57a2cff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9b57a2cff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9b57a2cff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9b57a2cff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9b57a2cf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9b57a2cf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9b57a2cff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9b57a2cff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did an enhancement in downloading data part. Instead of retrieving CSV format data from EOD, we retrieve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Json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format data which is more versatile and scalable. Actually, we found retrieving CSV format data on PC is not stable. So this is how we download data. There are two potential errors might happen during the process. When we call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curl_easy_perform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function, sometimes the connection failed and we need to wait some time and rebuild the connection. If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curl_easy_perform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is ok, we get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json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format data on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real_buffer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When we need to parse the data, sometimes the data cannot be parsed because it contained 429 too many request error. In this case, again we need to wait and reinitialize the handle until we successfully get the true data.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29b57a2cff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29b57a2cff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9b57a2cff_1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9b57a2cff_1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9b57a2cff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9b57a2cff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9b57a2cff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9b57a2cff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9b57a2cff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9b57a2cff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First I will introduce our project design. As the program start, we first declare a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stockMap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store all the stock data. The key is the stock symbol and the value is the stock pointer. We also declare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beatMap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missMap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meetMap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store stock pointers for different groups. We also declare a benchmark object IWV to store the index price data. After that, we populate the earning announcement data from excel to stock objects and do the stocks grouping. I’ll explain later how we do the grouping. Then we get to the menu. The menu has 5 options. Option A is downloading data. We download the IWV data first with a fixed time period, and then we use multithread to download stocks data. We use dates in IWV to find the start date and end date when we download data for each stock. Option B is user entering a valid stock symbol and the program will calculate the daily return and AAR for that stock and show all the information of the stock. Option C is doing bootstrapping and show the average AAR, CAAR, AAR std and CAAR std for each group. Option D is to plot the average CAAR for all groups and Option X is to exit the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9b57a2cff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9b57a2cff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is our UML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disgram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 can see Vector is our most basic class and here the solid diamond means it is data members belong to Stock,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SampleCalcul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Onecalcul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classes, and the relationship is one to many. We use Stock and Benchmark classes to store all data of stocks and index.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Multi_threading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class need to invoke Stock and Benchmark to download data,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Onecalcul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need to invoke Stock and Benchmark to calculate AR and CAAR. Finally, Bootstrap class invoke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Onecalcul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Samplecalcul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classes to get the result.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9b57a2cff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9b57a2cff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is how we group stocks. We know map is always sorted by keys so we cannot directly sort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stockMap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according to surprise%. What we do is we create a vector of pairs called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stockSurp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 first value of the pair stores the symbol and the second value stores the surprise%. We then create a comparison function to define the sorting rule and sort the vector using the function. Finally we can group stocks into our three maps according to the sorted vector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stockSurp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73dc165f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73dc165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984b8c49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984b8c49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1" name="Google Shape;11;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chemeClr val="accent2"/>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2" name="Google Shape;12;p2"/>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marL="914400" lvl="1"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a:endParaRPr/>
          </a:p>
        </p:txBody>
      </p:sp>
      <p:sp>
        <p:nvSpPr>
          <p:cNvPr id="13" name="Google Shape;13;p2"/>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a:stretch/>
        </p:blipFill>
        <p:spPr>
          <a:xfrm>
            <a:off x="3965" y="0"/>
            <a:ext cx="9136072" cy="5143501"/>
          </a:xfrm>
          <a:prstGeom prst="rect">
            <a:avLst/>
          </a:prstGeom>
          <a:noFill/>
          <a:ln>
            <a:noFill/>
          </a:ln>
        </p:spPr>
      </p:pic>
      <p:sp>
        <p:nvSpPr>
          <p:cNvPr id="69" name="Google Shape;69;p12"/>
          <p:cNvSpPr txBox="1">
            <a:spLocks noGrp="1"/>
          </p:cNvSpPr>
          <p:nvPr>
            <p:ph type="title" hasCustomPrompt="1"/>
          </p:nvPr>
        </p:nvSpPr>
        <p:spPr>
          <a:xfrm>
            <a:off x="311700" y="606575"/>
            <a:ext cx="8520600" cy="167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7068C"/>
              </a:buClr>
              <a:buSzPts val="13000"/>
              <a:buNone/>
              <a:defRPr sz="13000">
                <a:solidFill>
                  <a:srgbClr val="57068C"/>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2"/>
          <p:cNvSpPr txBox="1">
            <a:spLocks noGrp="1"/>
          </p:cNvSpPr>
          <p:nvPr>
            <p:ph type="body" idx="1"/>
          </p:nvPr>
        </p:nvSpPr>
        <p:spPr>
          <a:xfrm>
            <a:off x="3007950" y="3094875"/>
            <a:ext cx="3128100" cy="1186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sz="1100"/>
            </a:lvl1pPr>
            <a:lvl2pPr marL="914400" lvl="1" indent="-298450" algn="ctr" rtl="0">
              <a:spcBef>
                <a:spcPts val="0"/>
              </a:spcBef>
              <a:spcAft>
                <a:spcPts val="0"/>
              </a:spcAft>
              <a:buSzPts val="1100"/>
              <a:buChar char="○"/>
              <a:defRPr sz="1100"/>
            </a:lvl2pPr>
            <a:lvl3pPr marL="1371600" lvl="2" indent="-298450" algn="ctr" rtl="0">
              <a:spcBef>
                <a:spcPts val="0"/>
              </a:spcBef>
              <a:spcAft>
                <a:spcPts val="0"/>
              </a:spcAft>
              <a:buSzPts val="1100"/>
              <a:buChar char="■"/>
              <a:defRPr sz="1100"/>
            </a:lvl3pPr>
            <a:lvl4pPr marL="1828800" lvl="3" indent="-298450" algn="ctr" rtl="0">
              <a:spcBef>
                <a:spcPts val="0"/>
              </a:spcBef>
              <a:spcAft>
                <a:spcPts val="0"/>
              </a:spcAft>
              <a:buSzPts val="1100"/>
              <a:buChar char="●"/>
              <a:defRPr sz="1100"/>
            </a:lvl4pPr>
            <a:lvl5pPr marL="2286000" lvl="4" indent="-298450" algn="ctr" rtl="0">
              <a:spcBef>
                <a:spcPts val="0"/>
              </a:spcBef>
              <a:spcAft>
                <a:spcPts val="0"/>
              </a:spcAft>
              <a:buSzPts val="1100"/>
              <a:buChar char="○"/>
              <a:defRPr sz="1100"/>
            </a:lvl5pPr>
            <a:lvl6pPr marL="2743200" lvl="5" indent="-298450" algn="ctr" rtl="0">
              <a:spcBef>
                <a:spcPts val="0"/>
              </a:spcBef>
              <a:spcAft>
                <a:spcPts val="0"/>
              </a:spcAft>
              <a:buSzPts val="1100"/>
              <a:buChar char="■"/>
              <a:defRPr sz="1100"/>
            </a:lvl6pPr>
            <a:lvl7pPr marL="3200400" lvl="6" indent="-298450" algn="ctr" rtl="0">
              <a:spcBef>
                <a:spcPts val="0"/>
              </a:spcBef>
              <a:spcAft>
                <a:spcPts val="0"/>
              </a:spcAft>
              <a:buSzPts val="1100"/>
              <a:buChar char="●"/>
              <a:defRPr sz="1100"/>
            </a:lvl7pPr>
            <a:lvl8pPr marL="3657600" lvl="7" indent="-298450" algn="ctr" rtl="0">
              <a:spcBef>
                <a:spcPts val="0"/>
              </a:spcBef>
              <a:spcAft>
                <a:spcPts val="0"/>
              </a:spcAft>
              <a:buSzPts val="1100"/>
              <a:buChar char="○"/>
              <a:defRPr sz="1100"/>
            </a:lvl8pPr>
            <a:lvl9pPr marL="4114800" lvl="8" indent="-298450" algn="ctr" rtl="0">
              <a:spcBef>
                <a:spcPts val="0"/>
              </a:spcBef>
              <a:spcAft>
                <a:spcPts val="0"/>
              </a:spcAft>
              <a:buSzPts val="1100"/>
              <a:buChar char="■"/>
              <a:defRPr sz="1100"/>
            </a:lvl9pPr>
          </a:lstStyle>
          <a:p>
            <a:endParaRPr/>
          </a:p>
        </p:txBody>
      </p:sp>
      <p:pic>
        <p:nvPicPr>
          <p:cNvPr id="71" name="Google Shape;71;p12"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3" name="Google Shape;73;p12"/>
          <p:cNvSpPr txBox="1">
            <a:spLocks noGrp="1"/>
          </p:cNvSpPr>
          <p:nvPr>
            <p:ph type="subTitle" idx="2"/>
          </p:nvPr>
        </p:nvSpPr>
        <p:spPr>
          <a:xfrm>
            <a:off x="1429500" y="2353776"/>
            <a:ext cx="6285000" cy="46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b="1">
                <a:solidFill>
                  <a:schemeClr val="accent1"/>
                </a:solidFill>
                <a:latin typeface="Frank Ruhl Libre"/>
                <a:ea typeface="Frank Ruhl Libre"/>
                <a:cs typeface="Frank Ruhl Libre"/>
                <a:sym typeface="Frank Ruhl Libr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and Text">
  <p:cSld name="CUSTOM">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id="76" name="Google Shape;76;p13"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8" name="Google Shape;78;p13"/>
          <p:cNvSpPr txBox="1">
            <a:spLocks noGrp="1"/>
          </p:cNvSpPr>
          <p:nvPr>
            <p:ph type="title"/>
          </p:nvPr>
        </p:nvSpPr>
        <p:spPr>
          <a:xfrm>
            <a:off x="4969800" y="1412750"/>
            <a:ext cx="3766800" cy="1374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body" idx="1"/>
          </p:nvPr>
        </p:nvSpPr>
        <p:spPr>
          <a:xfrm>
            <a:off x="4969675" y="2901150"/>
            <a:ext cx="3766800" cy="1374600"/>
          </a:xfrm>
          <a:prstGeom prst="rect">
            <a:avLst/>
          </a:prstGeom>
        </p:spPr>
        <p:txBody>
          <a:bodyPr spcFirstLastPara="1" wrap="square" lIns="91425" tIns="91425" rIns="91425" bIns="91425" anchor="t" anchorCtr="0">
            <a:noAutofit/>
          </a:bodyPr>
          <a:lstStyle>
            <a:lvl1pPr marL="457200" lvl="0" indent="-298450" rtl="0">
              <a:lnSpc>
                <a:spcPct val="125000"/>
              </a:lnSpc>
              <a:spcBef>
                <a:spcPts val="0"/>
              </a:spcBef>
              <a:spcAft>
                <a:spcPts val="0"/>
              </a:spcAft>
              <a:buSzPts val="1100"/>
              <a:buChar char="●"/>
              <a:defRPr sz="1100"/>
            </a:lvl1pPr>
            <a:lvl2pPr marL="914400" lvl="1" indent="-298450" rtl="0">
              <a:lnSpc>
                <a:spcPct val="125000"/>
              </a:lnSpc>
              <a:spcBef>
                <a:spcPts val="800"/>
              </a:spcBef>
              <a:spcAft>
                <a:spcPts val="0"/>
              </a:spcAft>
              <a:buSzPts val="1100"/>
              <a:buChar char="○"/>
              <a:defRPr sz="1100"/>
            </a:lvl2pPr>
            <a:lvl3pPr marL="1371600" lvl="2" indent="-298450" rtl="0">
              <a:lnSpc>
                <a:spcPct val="125000"/>
              </a:lnSpc>
              <a:spcBef>
                <a:spcPts val="800"/>
              </a:spcBef>
              <a:spcAft>
                <a:spcPts val="0"/>
              </a:spcAft>
              <a:buSzPts val="1100"/>
              <a:buChar char="■"/>
              <a:defRPr sz="1100"/>
            </a:lvl3pPr>
            <a:lvl4pPr marL="1828800" lvl="3" indent="-298450" rtl="0">
              <a:lnSpc>
                <a:spcPct val="125000"/>
              </a:lnSpc>
              <a:spcBef>
                <a:spcPts val="800"/>
              </a:spcBef>
              <a:spcAft>
                <a:spcPts val="0"/>
              </a:spcAft>
              <a:buSzPts val="1100"/>
              <a:buChar char="●"/>
              <a:defRPr sz="1100"/>
            </a:lvl4pPr>
            <a:lvl5pPr marL="2286000" lvl="4" indent="-298450" rtl="0">
              <a:lnSpc>
                <a:spcPct val="125000"/>
              </a:lnSpc>
              <a:spcBef>
                <a:spcPts val="800"/>
              </a:spcBef>
              <a:spcAft>
                <a:spcPts val="0"/>
              </a:spcAft>
              <a:buSzPts val="1100"/>
              <a:buChar char="○"/>
              <a:defRPr sz="1100"/>
            </a:lvl5pPr>
            <a:lvl6pPr marL="2743200" lvl="5" indent="-298450" rtl="0">
              <a:lnSpc>
                <a:spcPct val="125000"/>
              </a:lnSpc>
              <a:spcBef>
                <a:spcPts val="800"/>
              </a:spcBef>
              <a:spcAft>
                <a:spcPts val="0"/>
              </a:spcAft>
              <a:buSzPts val="1100"/>
              <a:buChar char="■"/>
              <a:defRPr sz="1100"/>
            </a:lvl6pPr>
            <a:lvl7pPr marL="3200400" lvl="6" indent="-298450" rtl="0">
              <a:lnSpc>
                <a:spcPct val="125000"/>
              </a:lnSpc>
              <a:spcBef>
                <a:spcPts val="800"/>
              </a:spcBef>
              <a:spcAft>
                <a:spcPts val="0"/>
              </a:spcAft>
              <a:buSzPts val="1100"/>
              <a:buChar char="●"/>
              <a:defRPr sz="1100"/>
            </a:lvl7pPr>
            <a:lvl8pPr marL="3657600" lvl="7" indent="-298450" rtl="0">
              <a:lnSpc>
                <a:spcPct val="125000"/>
              </a:lnSpc>
              <a:spcBef>
                <a:spcPts val="800"/>
              </a:spcBef>
              <a:spcAft>
                <a:spcPts val="0"/>
              </a:spcAft>
              <a:buSzPts val="1100"/>
              <a:buChar char="○"/>
              <a:defRPr sz="1100"/>
            </a:lvl8pPr>
            <a:lvl9pPr marL="4114800" lvl="8" indent="-298450" rtl="0">
              <a:lnSpc>
                <a:spcPct val="125000"/>
              </a:lnSpc>
              <a:spcBef>
                <a:spcPts val="800"/>
              </a:spcBef>
              <a:spcAft>
                <a:spcPts val="800"/>
              </a:spcAft>
              <a:buSzPts val="1100"/>
              <a:buChar char="■"/>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
  <p:cSld name="CUSTOM_1">
    <p:spTree>
      <p:nvGrpSpPr>
        <p:cNvPr id="1" name="Shape 80"/>
        <p:cNvGrpSpPr/>
        <p:nvPr/>
      </p:nvGrpSpPr>
      <p:grpSpPr>
        <a:xfrm>
          <a:off x="0" y="0"/>
          <a:ext cx="0" cy="0"/>
          <a:chOff x="0" y="0"/>
          <a:chExt cx="0" cy="0"/>
        </a:xfrm>
      </p:grpSpPr>
      <p:pic>
        <p:nvPicPr>
          <p:cNvPr id="81" name="Google Shape;81;p14"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83" name="Google Shape;83;p14"/>
          <p:cNvSpPr txBox="1">
            <a:spLocks noGrp="1"/>
          </p:cNvSpPr>
          <p:nvPr>
            <p:ph type="title"/>
          </p:nvPr>
        </p:nvSpPr>
        <p:spPr>
          <a:xfrm>
            <a:off x="311700" y="587975"/>
            <a:ext cx="3610800" cy="891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4"/>
          <p:cNvSpPr txBox="1">
            <a:spLocks noGrp="1"/>
          </p:cNvSpPr>
          <p:nvPr>
            <p:ph type="body" idx="1"/>
          </p:nvPr>
        </p:nvSpPr>
        <p:spPr>
          <a:xfrm>
            <a:off x="311700" y="1836175"/>
            <a:ext cx="3610800" cy="24396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400"/>
            </a:lvl1pPr>
            <a:lvl2pPr marL="914400" lvl="1" indent="-317500" rtl="0">
              <a:lnSpc>
                <a:spcPct val="125000"/>
              </a:lnSpc>
              <a:spcBef>
                <a:spcPts val="800"/>
              </a:spcBef>
              <a:spcAft>
                <a:spcPts val="0"/>
              </a:spcAft>
              <a:buSzPts val="1400"/>
              <a:buChar char="○"/>
              <a:defRPr/>
            </a:lvl2pPr>
            <a:lvl3pPr marL="1371600" lvl="2" indent="-317500" rtl="0">
              <a:lnSpc>
                <a:spcPct val="125000"/>
              </a:lnSpc>
              <a:spcBef>
                <a:spcPts val="800"/>
              </a:spcBef>
              <a:spcAft>
                <a:spcPts val="0"/>
              </a:spcAft>
              <a:buSzPts val="1400"/>
              <a:buChar char="■"/>
              <a:defRPr/>
            </a:lvl3pPr>
            <a:lvl4pPr marL="1828800" lvl="3" indent="-317500" rtl="0">
              <a:lnSpc>
                <a:spcPct val="125000"/>
              </a:lnSpc>
              <a:spcBef>
                <a:spcPts val="800"/>
              </a:spcBef>
              <a:spcAft>
                <a:spcPts val="0"/>
              </a:spcAft>
              <a:buSzPts val="1400"/>
              <a:buChar char="●"/>
              <a:defRPr/>
            </a:lvl4pPr>
            <a:lvl5pPr marL="2286000" lvl="4" indent="-317500" rtl="0">
              <a:lnSpc>
                <a:spcPct val="125000"/>
              </a:lnSpc>
              <a:spcBef>
                <a:spcPts val="800"/>
              </a:spcBef>
              <a:spcAft>
                <a:spcPts val="0"/>
              </a:spcAft>
              <a:buSzPts val="1400"/>
              <a:buChar char="○"/>
              <a:defRPr/>
            </a:lvl5pPr>
            <a:lvl6pPr marL="2743200" lvl="5" indent="-317500" rtl="0">
              <a:lnSpc>
                <a:spcPct val="125000"/>
              </a:lnSpc>
              <a:spcBef>
                <a:spcPts val="800"/>
              </a:spcBef>
              <a:spcAft>
                <a:spcPts val="0"/>
              </a:spcAft>
              <a:buSzPts val="1400"/>
              <a:buChar char="■"/>
              <a:defRPr/>
            </a:lvl6pPr>
            <a:lvl7pPr marL="3200400" lvl="6" indent="-317500" rtl="0">
              <a:lnSpc>
                <a:spcPct val="125000"/>
              </a:lnSpc>
              <a:spcBef>
                <a:spcPts val="800"/>
              </a:spcBef>
              <a:spcAft>
                <a:spcPts val="0"/>
              </a:spcAft>
              <a:buSzPts val="1400"/>
              <a:buChar char="●"/>
              <a:defRPr/>
            </a:lvl7pPr>
            <a:lvl8pPr marL="3657600" lvl="7" indent="-317500" rtl="0">
              <a:lnSpc>
                <a:spcPct val="125000"/>
              </a:lnSpc>
              <a:spcBef>
                <a:spcPts val="800"/>
              </a:spcBef>
              <a:spcAft>
                <a:spcPts val="0"/>
              </a:spcAft>
              <a:buSzPts val="1400"/>
              <a:buChar char="○"/>
              <a:defRPr/>
            </a:lvl8pPr>
            <a:lvl9pPr marL="4114800" lvl="8" indent="-317500" rtl="0">
              <a:lnSpc>
                <a:spcPct val="125000"/>
              </a:lnSpc>
              <a:spcBef>
                <a:spcPts val="800"/>
              </a:spcBef>
              <a:spcAft>
                <a:spcPts val="800"/>
              </a:spcAft>
              <a:buSzPts val="1400"/>
              <a:buChar char="■"/>
              <a:defRPr/>
            </a:lvl9pPr>
          </a:lstStyle>
          <a:p>
            <a:endParaRPr/>
          </a:p>
        </p:txBody>
      </p:sp>
      <p:sp>
        <p:nvSpPr>
          <p:cNvPr id="85" name="Google Shape;85;p14"/>
          <p:cNvSpPr txBox="1"/>
          <p:nvPr/>
        </p:nvSpPr>
        <p:spPr>
          <a:xfrm>
            <a:off x="5958050" y="683000"/>
            <a:ext cx="2778600" cy="10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Montserrat"/>
              <a:ea typeface="Montserrat"/>
              <a:cs typeface="Montserrat"/>
              <a:sym typeface="Montserrat"/>
            </a:endParaRPr>
          </a:p>
        </p:txBody>
      </p:sp>
      <p:sp>
        <p:nvSpPr>
          <p:cNvPr id="86" name="Google Shape;86;p14"/>
          <p:cNvSpPr txBox="1">
            <a:spLocks noGrp="1"/>
          </p:cNvSpPr>
          <p:nvPr>
            <p:ph type="body" idx="2"/>
          </p:nvPr>
        </p:nvSpPr>
        <p:spPr>
          <a:xfrm>
            <a:off x="5824575" y="68305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sp>
        <p:nvSpPr>
          <p:cNvPr id="87" name="Google Shape;87;p14"/>
          <p:cNvSpPr txBox="1">
            <a:spLocks noGrp="1"/>
          </p:cNvSpPr>
          <p:nvPr>
            <p:ph type="body" idx="3"/>
          </p:nvPr>
        </p:nvSpPr>
        <p:spPr>
          <a:xfrm>
            <a:off x="5824575" y="1931875"/>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sp>
        <p:nvSpPr>
          <p:cNvPr id="88" name="Google Shape;88;p14"/>
          <p:cNvSpPr txBox="1">
            <a:spLocks noGrp="1"/>
          </p:cNvSpPr>
          <p:nvPr>
            <p:ph type="body" idx="4"/>
          </p:nvPr>
        </p:nvSpPr>
        <p:spPr>
          <a:xfrm>
            <a:off x="5824575" y="318070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pic>
        <p:nvPicPr>
          <p:cNvPr id="89" name="Google Shape;89;p14"/>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pos="2880">
          <p15:clr>
            <a:srgbClr val="FA7B17"/>
          </p15:clr>
        </p15:guide>
        <p15:guide id="2" orient="horz" pos="4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bg>
      <p:bgPr>
        <a:solidFill>
          <a:srgbClr val="220337"/>
        </a:solidFill>
        <a:effectLst/>
      </p:bgPr>
    </p:bg>
    <p:spTree>
      <p:nvGrpSpPr>
        <p:cNvPr id="1"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92" name="Google Shape;92;p15" descr=" "/>
          <p:cNvPicPr preferRelativeResize="0"/>
          <p:nvPr/>
        </p:nvPicPr>
        <p:blipFill rotWithShape="1">
          <a:blip r:embed="rId3">
            <a:alphaModFix/>
          </a:blip>
          <a:srcRect/>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rgbClr val="FFFFFF"/>
                </a:solidFill>
                <a:latin typeface="Montserrat"/>
                <a:ea typeface="Montserrat"/>
                <a:cs typeface="Montserrat"/>
                <a:sym typeface="Montserrat"/>
              </a:rPr>
              <a:t>‹#›</a:t>
            </a:fld>
            <a:endParaRPr sz="700" b="1">
              <a:solidFill>
                <a:srgbClr val="FFFFFF"/>
              </a:solidFill>
              <a:latin typeface="Montserrat"/>
              <a:ea typeface="Montserrat"/>
              <a:cs typeface="Montserrat"/>
              <a:sym typeface="Montserrat"/>
            </a:endParaRPr>
          </a:p>
        </p:txBody>
      </p:sp>
      <p:sp>
        <p:nvSpPr>
          <p:cNvPr id="94" name="Google Shape;94;p15"/>
          <p:cNvSpPr txBox="1">
            <a:spLocks noGrp="1"/>
          </p:cNvSpPr>
          <p:nvPr>
            <p:ph type="title"/>
          </p:nvPr>
        </p:nvSpPr>
        <p:spPr>
          <a:xfrm>
            <a:off x="904850" y="1264532"/>
            <a:ext cx="6710700" cy="1595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5" name="Google Shape;95;p15"/>
          <p:cNvSpPr txBox="1">
            <a:spLocks noGrp="1"/>
          </p:cNvSpPr>
          <p:nvPr>
            <p:ph type="subTitle" idx="1"/>
          </p:nvPr>
        </p:nvSpPr>
        <p:spPr>
          <a:xfrm>
            <a:off x="974919" y="3029082"/>
            <a:ext cx="3715200" cy="50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96" name="Google Shape;96;p15" descr=" "/>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3">
    <p:bg>
      <p:bgPr>
        <a:solidFill>
          <a:schemeClr val="lt2"/>
        </a:solidFill>
        <a:effectLst/>
      </p:bgPr>
    </p:bg>
    <p:spTree>
      <p:nvGrpSpPr>
        <p:cNvPr id="1"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id="99" name="Google Shape;99;p16"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101" name="Google Shape;101;p16"/>
          <p:cNvSpPr txBox="1">
            <a:spLocks noGrp="1"/>
          </p:cNvSpPr>
          <p:nvPr>
            <p:ph type="title"/>
          </p:nvPr>
        </p:nvSpPr>
        <p:spPr>
          <a:xfrm>
            <a:off x="592275" y="522825"/>
            <a:ext cx="8144400" cy="3753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102"/>
        <p:cNvGrpSpPr/>
        <p:nvPr/>
      </p:nvGrpSpPr>
      <p:grpSpPr>
        <a:xfrm>
          <a:off x="0" y="0"/>
          <a:ext cx="0" cy="0"/>
          <a:chOff x="0" y="0"/>
          <a:chExt cx="0" cy="0"/>
        </a:xfrm>
      </p:grpSpPr>
      <p:pic>
        <p:nvPicPr>
          <p:cNvPr id="103" name="Google Shape;103;p1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_1_1_1">
    <p:bg>
      <p:bgPr>
        <a:solidFill>
          <a:srgbClr val="220337"/>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l="308" t="357" r="327" b="367"/>
          <a:stretch/>
        </p:blipFill>
        <p:spPr>
          <a:xfrm>
            <a:off x="0" y="250"/>
            <a:ext cx="9143997" cy="5143501"/>
          </a:xfrm>
          <a:prstGeom prst="rect">
            <a:avLst/>
          </a:prstGeom>
          <a:noFill/>
          <a:ln>
            <a:noFill/>
          </a:ln>
        </p:spPr>
      </p:pic>
      <p:pic>
        <p:nvPicPr>
          <p:cNvPr id="16" name="Google Shape;16;p3" descr="New York University logo"/>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7" name="Google Shape;17;p3"/>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8" name="Google Shape;18;p3"/>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sp>
        <p:nvSpPr>
          <p:cNvPr id="19" name="Google Shape;19;p3"/>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22" name="Google Shape;22;p4"/>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None/>
              <a:defRPr sz="6000"/>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23" name="Google Shape;23;p4"/>
          <p:cNvSpPr txBox="1">
            <a:spLocks noGrp="1"/>
          </p:cNvSpPr>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26" name="Google Shape;26;p5"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rtl="0">
              <a:lnSpc>
                <a:spcPct val="125000"/>
              </a:lnSpc>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pic>
        <p:nvPicPr>
          <p:cNvPr id="29" name="Google Shape;29;p5"/>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rtl="0">
              <a:lnSpc>
                <a:spcPct val="125000"/>
              </a:lnSpc>
              <a:spcBef>
                <a:spcPts val="0"/>
              </a:spcBef>
              <a:spcAft>
                <a:spcPts val="0"/>
              </a:spcAft>
              <a:buSzPts val="1200"/>
              <a:buChar char="●"/>
              <a:defRPr sz="1200"/>
            </a:lvl1pPr>
            <a:lvl2pPr marL="914400" lvl="1" indent="-304800" rtl="0">
              <a:lnSpc>
                <a:spcPct val="125000"/>
              </a:lnSpc>
              <a:spcBef>
                <a:spcPts val="800"/>
              </a:spcBef>
              <a:spcAft>
                <a:spcPts val="0"/>
              </a:spcAft>
              <a:buSzPts val="1200"/>
              <a:buChar char="○"/>
              <a:defRPr sz="1200"/>
            </a:lvl2pPr>
            <a:lvl3pPr marL="1371600" lvl="2" indent="-304800" rtl="0">
              <a:lnSpc>
                <a:spcPct val="125000"/>
              </a:lnSpc>
              <a:spcBef>
                <a:spcPts val="800"/>
              </a:spcBef>
              <a:spcAft>
                <a:spcPts val="0"/>
              </a:spcAft>
              <a:buSzPts val="1200"/>
              <a:buChar char="■"/>
              <a:defRPr sz="1200"/>
            </a:lvl3pPr>
            <a:lvl4pPr marL="1828800" lvl="3" indent="-304800" rtl="0">
              <a:lnSpc>
                <a:spcPct val="125000"/>
              </a:lnSpc>
              <a:spcBef>
                <a:spcPts val="800"/>
              </a:spcBef>
              <a:spcAft>
                <a:spcPts val="0"/>
              </a:spcAft>
              <a:buSzPts val="1200"/>
              <a:buChar char="●"/>
              <a:defRPr sz="1200"/>
            </a:lvl4pPr>
            <a:lvl5pPr marL="2286000" lvl="4" indent="-304800" rtl="0">
              <a:lnSpc>
                <a:spcPct val="125000"/>
              </a:lnSpc>
              <a:spcBef>
                <a:spcPts val="800"/>
              </a:spcBef>
              <a:spcAft>
                <a:spcPts val="0"/>
              </a:spcAft>
              <a:buSzPts val="1200"/>
              <a:buChar char="○"/>
              <a:defRPr sz="1200"/>
            </a:lvl5pPr>
            <a:lvl6pPr marL="2743200" lvl="5" indent="-304800" rtl="0">
              <a:lnSpc>
                <a:spcPct val="125000"/>
              </a:lnSpc>
              <a:spcBef>
                <a:spcPts val="800"/>
              </a:spcBef>
              <a:spcAft>
                <a:spcPts val="0"/>
              </a:spcAft>
              <a:buSzPts val="1200"/>
              <a:buChar char="■"/>
              <a:defRPr sz="1200"/>
            </a:lvl6pPr>
            <a:lvl7pPr marL="3200400" lvl="6" indent="-304800" rtl="0">
              <a:lnSpc>
                <a:spcPct val="125000"/>
              </a:lnSpc>
              <a:spcBef>
                <a:spcPts val="800"/>
              </a:spcBef>
              <a:spcAft>
                <a:spcPts val="0"/>
              </a:spcAft>
              <a:buSzPts val="1200"/>
              <a:buChar char="●"/>
              <a:defRPr sz="1200"/>
            </a:lvl7pPr>
            <a:lvl8pPr marL="3657600" lvl="7" indent="-304800" rtl="0">
              <a:lnSpc>
                <a:spcPct val="125000"/>
              </a:lnSpc>
              <a:spcBef>
                <a:spcPts val="800"/>
              </a:spcBef>
              <a:spcAft>
                <a:spcPts val="0"/>
              </a:spcAft>
              <a:buSzPts val="1200"/>
              <a:buChar char="○"/>
              <a:defRPr sz="1200"/>
            </a:lvl8pPr>
            <a:lvl9pPr marL="4114800" lvl="8" indent="-304800" rtl="0">
              <a:lnSpc>
                <a:spcPct val="125000"/>
              </a:lnSpc>
              <a:spcBef>
                <a:spcPts val="800"/>
              </a:spcBef>
              <a:spcAft>
                <a:spcPts val="800"/>
              </a:spcAft>
              <a:buSzPts val="1200"/>
              <a:buChar char="■"/>
              <a:defRPr sz="1200"/>
            </a:lvl9pPr>
          </a:lstStyle>
          <a:p>
            <a:endParaRPr/>
          </a:p>
        </p:txBody>
      </p:sp>
      <p:sp>
        <p:nvSpPr>
          <p:cNvPr id="33" name="Google Shape;33;p6"/>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rtl="0">
              <a:lnSpc>
                <a:spcPct val="125000"/>
              </a:lnSpc>
              <a:spcBef>
                <a:spcPts val="0"/>
              </a:spcBef>
              <a:spcAft>
                <a:spcPts val="0"/>
              </a:spcAft>
              <a:buSzPts val="1200"/>
              <a:buChar char="●"/>
              <a:defRPr sz="1200"/>
            </a:lvl1pPr>
            <a:lvl2pPr marL="914400" lvl="1" indent="-304800" rtl="0">
              <a:lnSpc>
                <a:spcPct val="125000"/>
              </a:lnSpc>
              <a:spcBef>
                <a:spcPts val="800"/>
              </a:spcBef>
              <a:spcAft>
                <a:spcPts val="0"/>
              </a:spcAft>
              <a:buSzPts val="1200"/>
              <a:buChar char="○"/>
              <a:defRPr sz="1200"/>
            </a:lvl2pPr>
            <a:lvl3pPr marL="1371600" lvl="2" indent="-304800" rtl="0">
              <a:lnSpc>
                <a:spcPct val="125000"/>
              </a:lnSpc>
              <a:spcBef>
                <a:spcPts val="800"/>
              </a:spcBef>
              <a:spcAft>
                <a:spcPts val="0"/>
              </a:spcAft>
              <a:buSzPts val="1200"/>
              <a:buChar char="■"/>
              <a:defRPr sz="1200"/>
            </a:lvl3pPr>
            <a:lvl4pPr marL="1828800" lvl="3" indent="-304800" rtl="0">
              <a:lnSpc>
                <a:spcPct val="125000"/>
              </a:lnSpc>
              <a:spcBef>
                <a:spcPts val="800"/>
              </a:spcBef>
              <a:spcAft>
                <a:spcPts val="0"/>
              </a:spcAft>
              <a:buSzPts val="1200"/>
              <a:buChar char="●"/>
              <a:defRPr sz="1200"/>
            </a:lvl4pPr>
            <a:lvl5pPr marL="2286000" lvl="4" indent="-304800" rtl="0">
              <a:lnSpc>
                <a:spcPct val="125000"/>
              </a:lnSpc>
              <a:spcBef>
                <a:spcPts val="800"/>
              </a:spcBef>
              <a:spcAft>
                <a:spcPts val="0"/>
              </a:spcAft>
              <a:buSzPts val="1200"/>
              <a:buChar char="○"/>
              <a:defRPr sz="1200"/>
            </a:lvl5pPr>
            <a:lvl6pPr marL="2743200" lvl="5" indent="-304800" rtl="0">
              <a:lnSpc>
                <a:spcPct val="125000"/>
              </a:lnSpc>
              <a:spcBef>
                <a:spcPts val="800"/>
              </a:spcBef>
              <a:spcAft>
                <a:spcPts val="0"/>
              </a:spcAft>
              <a:buSzPts val="1200"/>
              <a:buChar char="■"/>
              <a:defRPr sz="1200"/>
            </a:lvl6pPr>
            <a:lvl7pPr marL="3200400" lvl="6" indent="-304800" rtl="0">
              <a:lnSpc>
                <a:spcPct val="125000"/>
              </a:lnSpc>
              <a:spcBef>
                <a:spcPts val="800"/>
              </a:spcBef>
              <a:spcAft>
                <a:spcPts val="0"/>
              </a:spcAft>
              <a:buSzPts val="1200"/>
              <a:buChar char="●"/>
              <a:defRPr sz="1200"/>
            </a:lvl7pPr>
            <a:lvl8pPr marL="3657600" lvl="7" indent="-304800" rtl="0">
              <a:lnSpc>
                <a:spcPct val="125000"/>
              </a:lnSpc>
              <a:spcBef>
                <a:spcPts val="800"/>
              </a:spcBef>
              <a:spcAft>
                <a:spcPts val="0"/>
              </a:spcAft>
              <a:buSzPts val="1200"/>
              <a:buChar char="○"/>
              <a:defRPr sz="1200"/>
            </a:lvl8pPr>
            <a:lvl9pPr marL="4114800" lvl="8" indent="-304800" rtl="0">
              <a:lnSpc>
                <a:spcPct val="125000"/>
              </a:lnSpc>
              <a:spcBef>
                <a:spcPts val="800"/>
              </a:spcBef>
              <a:spcAft>
                <a:spcPts val="800"/>
              </a:spcAft>
              <a:buSzPts val="1200"/>
              <a:buChar char="■"/>
              <a:defRPr sz="1200"/>
            </a:lvl9pPr>
          </a:lstStyle>
          <a:p>
            <a:endParaRPr/>
          </a:p>
        </p:txBody>
      </p:sp>
      <p:pic>
        <p:nvPicPr>
          <p:cNvPr id="34" name="Google Shape;34;p6"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36" name="Google Shape;36;p6"/>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7" name="Google Shape;37;p6"/>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38" name="Google Shape;38;p6"/>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1" name="Google Shape;41;p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11700" y="708000"/>
            <a:ext cx="3132300" cy="755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57068C"/>
              </a:buClr>
              <a:buSzPts val="2400"/>
              <a:buNone/>
              <a:defRPr sz="2400">
                <a:solidFill>
                  <a:srgbClr val="57068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8"/>
          <p:cNvSpPr txBox="1">
            <a:spLocks noGrp="1"/>
          </p:cNvSpPr>
          <p:nvPr>
            <p:ph type="body" idx="1"/>
          </p:nvPr>
        </p:nvSpPr>
        <p:spPr>
          <a:xfrm>
            <a:off x="311700" y="1542000"/>
            <a:ext cx="3054600" cy="288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pic>
        <p:nvPicPr>
          <p:cNvPr id="47" name="Google Shape;47;p8"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10"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sz="3600">
                <a:solidFill>
                  <a:srgbClr val="57068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 name="Google Shape;58;p10"/>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A6ABA"/>
              </a:buClr>
              <a:buSzPts val="1800"/>
              <a:buNone/>
              <a:defRPr>
                <a:solidFill>
                  <a:srgbClr val="9A6ABA"/>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9" name="Google Shape;59;p10"/>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60" name="Google Shape;60;p10"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pic>
        <p:nvPicPr>
          <p:cNvPr id="63" name="Google Shape;63;p11"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65" name="Google Shape;65;p11"/>
          <p:cNvSpPr txBox="1">
            <a:spLocks noGrp="1"/>
          </p:cNvSpPr>
          <p:nvPr>
            <p:ph type="title"/>
          </p:nvPr>
        </p:nvSpPr>
        <p:spPr>
          <a:xfrm>
            <a:off x="311700" y="3619355"/>
            <a:ext cx="4511700" cy="605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33333"/>
              </a:buClr>
              <a:buSzPts val="1800"/>
              <a:buFont typeface="Montserrat"/>
              <a:buNone/>
              <a:defRPr sz="1800" b="0">
                <a:solidFill>
                  <a:srgbClr val="333333"/>
                </a:solidFill>
                <a:latin typeface="Montserrat"/>
                <a:ea typeface="Montserrat"/>
                <a:cs typeface="Montserrat"/>
                <a:sym typeface="Montserrat"/>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pic>
        <p:nvPicPr>
          <p:cNvPr id="66" name="Google Shape;66;p11"/>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rtl="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multithreading-in-cpp/"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hyperlink" Target="https://kinsta.com/knowledgebase/429-too-many-requests/" TargetMode="External"/><Relationship Id="rId5" Type="http://schemas.openxmlformats.org/officeDocument/2006/relationships/hyperlink" Target="https://finance.zacks.com/impact-earnings-announcements-stock-prices-4265.html" TargetMode="External"/><Relationship Id="rId4" Type="http://schemas.openxmlformats.org/officeDocument/2006/relationships/hyperlink" Target="https://money.usnews.com/investing/investing-101/articles/how-earnings-affect-stock-pric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905100" y="860857"/>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Research on Stock Earning Impact</a:t>
            </a:r>
            <a:endParaRPr sz="4900"/>
          </a:p>
        </p:txBody>
      </p:sp>
      <p:sp>
        <p:nvSpPr>
          <p:cNvPr id="111" name="Google Shape;111;p19"/>
          <p:cNvSpPr txBox="1">
            <a:spLocks noGrp="1"/>
          </p:cNvSpPr>
          <p:nvPr>
            <p:ph type="body" idx="1"/>
          </p:nvPr>
        </p:nvSpPr>
        <p:spPr>
          <a:xfrm>
            <a:off x="5260000" y="4381279"/>
            <a:ext cx="4151400" cy="3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2022/05/11</a:t>
            </a:r>
            <a:endParaRPr/>
          </a:p>
        </p:txBody>
      </p:sp>
      <p:sp>
        <p:nvSpPr>
          <p:cNvPr id="112" name="Google Shape;112;p19"/>
          <p:cNvSpPr txBox="1">
            <a:spLocks noGrp="1"/>
          </p:cNvSpPr>
          <p:nvPr>
            <p:ph type="subTitle" idx="2"/>
          </p:nvPr>
        </p:nvSpPr>
        <p:spPr>
          <a:xfrm>
            <a:off x="2599325" y="2924262"/>
            <a:ext cx="4151400" cy="1595100"/>
          </a:xfrm>
          <a:prstGeom prst="rect">
            <a:avLst/>
          </a:prstGeom>
        </p:spPr>
        <p:txBody>
          <a:bodyPr spcFirstLastPara="1" wrap="square" lIns="91425" tIns="91425" rIns="91425" bIns="91425" anchor="t" anchorCtr="0">
            <a:noAutofit/>
          </a:bodyPr>
          <a:lstStyle/>
          <a:p>
            <a:pPr marL="0" lvl="0" indent="0" algn="ctr" rtl="0">
              <a:lnSpc>
                <a:spcPct val="30000"/>
              </a:lnSpc>
              <a:spcBef>
                <a:spcPts val="0"/>
              </a:spcBef>
              <a:spcAft>
                <a:spcPts val="0"/>
              </a:spcAft>
              <a:buNone/>
            </a:pPr>
            <a:r>
              <a:rPr lang="en" sz="1400"/>
              <a:t>Murray Wang</a:t>
            </a:r>
            <a:endParaRPr sz="1400"/>
          </a:p>
          <a:p>
            <a:pPr marL="0" lvl="0" indent="0" algn="ctr" rtl="0">
              <a:lnSpc>
                <a:spcPct val="30000"/>
              </a:lnSpc>
              <a:spcBef>
                <a:spcPts val="1600"/>
              </a:spcBef>
              <a:spcAft>
                <a:spcPts val="0"/>
              </a:spcAft>
              <a:buNone/>
            </a:pPr>
            <a:r>
              <a:rPr lang="en" sz="1400"/>
              <a:t>Zhuoran Ma</a:t>
            </a:r>
            <a:endParaRPr sz="1400"/>
          </a:p>
          <a:p>
            <a:pPr marL="0" lvl="0" indent="0" algn="ctr" rtl="0">
              <a:lnSpc>
                <a:spcPct val="30000"/>
              </a:lnSpc>
              <a:spcBef>
                <a:spcPts val="1600"/>
              </a:spcBef>
              <a:spcAft>
                <a:spcPts val="0"/>
              </a:spcAft>
              <a:buNone/>
            </a:pPr>
            <a:r>
              <a:rPr lang="en" sz="1400"/>
              <a:t>Yiyao Li</a:t>
            </a:r>
            <a:endParaRPr sz="1400"/>
          </a:p>
          <a:p>
            <a:pPr marL="0" lvl="0" indent="0" algn="ctr" rtl="0">
              <a:lnSpc>
                <a:spcPct val="30000"/>
              </a:lnSpc>
              <a:spcBef>
                <a:spcPts val="1600"/>
              </a:spcBef>
              <a:spcAft>
                <a:spcPts val="0"/>
              </a:spcAft>
              <a:buNone/>
            </a:pPr>
            <a:r>
              <a:rPr lang="en" sz="1400"/>
              <a:t>Lulin Wang</a:t>
            </a:r>
            <a:endParaRPr sz="1400"/>
          </a:p>
          <a:p>
            <a:pPr marL="0" lvl="0" indent="0" algn="ctr" rtl="0">
              <a:lnSpc>
                <a:spcPct val="30000"/>
              </a:lnSpc>
              <a:spcBef>
                <a:spcPts val="1600"/>
              </a:spcBef>
              <a:spcAft>
                <a:spcPts val="0"/>
              </a:spcAft>
              <a:buNone/>
            </a:pPr>
            <a:r>
              <a:rPr lang="en" sz="1400"/>
              <a:t>Qinkai Yang</a:t>
            </a:r>
            <a:endParaRPr sz="1400"/>
          </a:p>
          <a:p>
            <a:pPr marL="0" lvl="0" indent="0" algn="ctr" rtl="0">
              <a:lnSpc>
                <a:spcPct val="30000"/>
              </a:lnSpc>
              <a:spcBef>
                <a:spcPts val="1600"/>
              </a:spcBef>
              <a:spcAft>
                <a:spcPts val="1600"/>
              </a:spcAft>
              <a:buNone/>
            </a:pPr>
            <a:r>
              <a:rPr lang="en" sz="1400"/>
              <a:t>Kaiyun Kang</a:t>
            </a:r>
            <a:endParaRPr sz="1400"/>
          </a:p>
        </p:txBody>
      </p:sp>
      <p:sp>
        <p:nvSpPr>
          <p:cNvPr id="113" name="Google Shape;113;p19"/>
          <p:cNvSpPr txBox="1"/>
          <p:nvPr/>
        </p:nvSpPr>
        <p:spPr>
          <a:xfrm>
            <a:off x="2033050" y="2371650"/>
            <a:ext cx="5396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ontserrat"/>
                <a:ea typeface="Montserrat"/>
                <a:cs typeface="Montserrat"/>
                <a:sym typeface="Montserrat"/>
              </a:rPr>
              <a:t>FRE-GY 6883 Financial Computing Team Project</a:t>
            </a:r>
            <a:endParaRPr sz="1600"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8"/>
          <p:cNvPicPr preferRelativeResize="0"/>
          <p:nvPr/>
        </p:nvPicPr>
        <p:blipFill>
          <a:blip r:embed="rId3">
            <a:alphaModFix/>
          </a:blip>
          <a:stretch>
            <a:fillRect/>
          </a:stretch>
        </p:blipFill>
        <p:spPr>
          <a:xfrm>
            <a:off x="473663" y="1435950"/>
            <a:ext cx="7044526" cy="1479425"/>
          </a:xfrm>
          <a:prstGeom prst="rect">
            <a:avLst/>
          </a:prstGeom>
          <a:noFill/>
          <a:ln>
            <a:noFill/>
          </a:ln>
        </p:spPr>
      </p:pic>
      <p:cxnSp>
        <p:nvCxnSpPr>
          <p:cNvPr id="199" name="Google Shape;199;p28"/>
          <p:cNvCxnSpPr/>
          <p:nvPr/>
        </p:nvCxnSpPr>
        <p:spPr>
          <a:xfrm>
            <a:off x="2616063" y="2383275"/>
            <a:ext cx="587400" cy="720600"/>
          </a:xfrm>
          <a:prstGeom prst="straightConnector1">
            <a:avLst/>
          </a:prstGeom>
          <a:noFill/>
          <a:ln w="9525" cap="flat" cmpd="sng">
            <a:solidFill>
              <a:srgbClr val="00FF00"/>
            </a:solidFill>
            <a:prstDash val="solid"/>
            <a:round/>
            <a:headEnd type="none" w="med" len="med"/>
            <a:tailEnd type="triangle" w="med" len="med"/>
          </a:ln>
        </p:spPr>
      </p:cxnSp>
      <p:sp>
        <p:nvSpPr>
          <p:cNvPr id="200" name="Google Shape;200;p28"/>
          <p:cNvSpPr txBox="1"/>
          <p:nvPr/>
        </p:nvSpPr>
        <p:spPr>
          <a:xfrm>
            <a:off x="1784688" y="3159250"/>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Go through the iterator to check whether we need to adjust date</a:t>
            </a:r>
            <a:endParaRPr>
              <a:latin typeface="Montserrat"/>
              <a:ea typeface="Montserrat"/>
              <a:cs typeface="Montserrat"/>
              <a:sym typeface="Montserrat"/>
            </a:endParaRPr>
          </a:p>
        </p:txBody>
      </p:sp>
      <p:sp>
        <p:nvSpPr>
          <p:cNvPr id="201" name="Google Shape;201;p28"/>
          <p:cNvSpPr txBox="1"/>
          <p:nvPr/>
        </p:nvSpPr>
        <p:spPr>
          <a:xfrm>
            <a:off x="407163" y="43227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Class Benchmark: DayFind( )</a:t>
            </a:r>
            <a:endParaRPr b="1">
              <a:solidFill>
                <a:schemeClr val="dk1"/>
              </a:solidFill>
              <a:latin typeface="Montserrat"/>
              <a:ea typeface="Montserrat"/>
              <a:cs typeface="Montserrat"/>
              <a:sym typeface="Montserrat"/>
            </a:endParaRPr>
          </a:p>
        </p:txBody>
      </p:sp>
      <p:sp>
        <p:nvSpPr>
          <p:cNvPr id="202" name="Google Shape;202;p28"/>
          <p:cNvSpPr txBox="1"/>
          <p:nvPr/>
        </p:nvSpPr>
        <p:spPr>
          <a:xfrm>
            <a:off x="473675" y="878698"/>
            <a:ext cx="7695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Used to adjust day0 if the announcement date is in the weekend</a:t>
            </a:r>
            <a:endParaRPr>
              <a:latin typeface="Montserrat"/>
              <a:ea typeface="Montserrat"/>
              <a:cs typeface="Montserrat"/>
              <a:sym typeface="Montserrat"/>
            </a:endParaRPr>
          </a:p>
        </p:txBody>
      </p:sp>
      <p:sp>
        <p:nvSpPr>
          <p:cNvPr id="203" name="Google Shape;203;p2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Class Muti_threading: Retrieve price data</a:t>
            </a:r>
            <a:endParaRPr sz="1800">
              <a:solidFill>
                <a:schemeClr val="dk1"/>
              </a:solidFill>
            </a:endParaRPr>
          </a:p>
        </p:txBody>
      </p:sp>
      <p:sp>
        <p:nvSpPr>
          <p:cNvPr id="209" name="Google Shape;209;p29"/>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grpSp>
        <p:nvGrpSpPr>
          <p:cNvPr id="210" name="Google Shape;210;p29"/>
          <p:cNvGrpSpPr/>
          <p:nvPr/>
        </p:nvGrpSpPr>
        <p:grpSpPr>
          <a:xfrm>
            <a:off x="1137875" y="3141493"/>
            <a:ext cx="7222260" cy="1280032"/>
            <a:chOff x="1592998" y="2322568"/>
            <a:chExt cx="5957977" cy="646481"/>
          </a:xfrm>
        </p:grpSpPr>
        <p:sp>
          <p:nvSpPr>
            <p:cNvPr id="211" name="Google Shape;211;p2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701C7F"/>
                  </a:solidFill>
                  <a:latin typeface="Roboto"/>
                  <a:ea typeface="Roboto"/>
                  <a:cs typeface="Roboto"/>
                  <a:sym typeface="Roboto"/>
                </a:rPr>
                <a:t>vector&lt;map&lt;string, Stock*&gt;&gt; sub_stockMap_list;</a:t>
              </a:r>
              <a:endParaRPr sz="1000">
                <a:solidFill>
                  <a:srgbClr val="701C7F"/>
                </a:solidFill>
                <a:latin typeface="Roboto"/>
                <a:ea typeface="Roboto"/>
                <a:cs typeface="Roboto"/>
                <a:sym typeface="Roboto"/>
              </a:endParaRPr>
            </a:p>
            <a:p>
              <a:pPr marL="0" lvl="0" indent="0" algn="l" rtl="0">
                <a:lnSpc>
                  <a:spcPct val="115000"/>
                </a:lnSpc>
                <a:spcBef>
                  <a:spcPts val="0"/>
                </a:spcBef>
                <a:spcAft>
                  <a:spcPts val="0"/>
                </a:spcAft>
                <a:buNone/>
              </a:pPr>
              <a:r>
                <a:rPr lang="en" sz="1000">
                  <a:solidFill>
                    <a:srgbClr val="701C7F"/>
                  </a:solidFill>
                  <a:latin typeface="Roboto"/>
                  <a:ea typeface="Roboto"/>
                  <a:cs typeface="Roboto"/>
                  <a:sym typeface="Roboto"/>
                </a:rPr>
                <a:t>vector&lt;thread&gt; threads;</a:t>
              </a:r>
              <a:endParaRPr sz="1200">
                <a:solidFill>
                  <a:srgbClr val="FFFFFF"/>
                </a:solidFill>
                <a:latin typeface="Roboto"/>
                <a:ea typeface="Roboto"/>
                <a:cs typeface="Roboto"/>
                <a:sym typeface="Roboto"/>
              </a:endParaRPr>
            </a:p>
          </p:txBody>
        </p:sp>
        <p:sp>
          <p:nvSpPr>
            <p:cNvPr id="213" name="Google Shape;213;p29"/>
            <p:cNvSpPr/>
            <p:nvPr/>
          </p:nvSpPr>
          <p:spPr>
            <a:xfrm>
              <a:off x="1593000" y="2322568"/>
              <a:ext cx="690000" cy="642300"/>
            </a:xfrm>
            <a:prstGeom prst="rect">
              <a:avLst/>
            </a:prstGeom>
            <a:solidFill>
              <a:srgbClr val="761E86"/>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1592998" y="2322571"/>
              <a:ext cx="690000" cy="642600"/>
            </a:xfrm>
            <a:prstGeom prst="rect">
              <a:avLst/>
            </a:prstGeom>
            <a:solidFill>
              <a:srgbClr val="7F20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15" name="Google Shape;215;p29"/>
            <p:cNvSpPr/>
            <p:nvPr/>
          </p:nvSpPr>
          <p:spPr>
            <a:xfrm>
              <a:off x="4035062" y="2326749"/>
              <a:ext cx="2971200" cy="6423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sub_stockmap_list store all sliced stock map</a:t>
              </a:r>
              <a:endParaRPr sz="1300">
                <a:solidFill>
                  <a:srgbClr val="701C7F"/>
                </a:solidFill>
                <a:latin typeface="Roboto"/>
                <a:ea typeface="Roboto"/>
                <a:cs typeface="Roboto"/>
                <a:sym typeface="Roboto"/>
              </a:endParaRPr>
            </a:p>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threads.emplace_back(thread(fetchtrading, ref(sub_stockMap_list[i]), url_common, api_token))</a:t>
              </a:r>
              <a:r>
                <a:rPr lang="en" sz="1000">
                  <a:solidFill>
                    <a:srgbClr val="701C7F"/>
                  </a:solidFill>
                  <a:latin typeface="Roboto"/>
                  <a:ea typeface="Roboto"/>
                  <a:cs typeface="Roboto"/>
                  <a:sym typeface="Roboto"/>
                </a:rPr>
                <a:t> </a:t>
              </a:r>
              <a:endParaRPr sz="1000">
                <a:solidFill>
                  <a:srgbClr val="701C7F"/>
                </a:solidFill>
                <a:latin typeface="Roboto"/>
                <a:ea typeface="Roboto"/>
                <a:cs typeface="Roboto"/>
                <a:sym typeface="Roboto"/>
              </a:endParaRPr>
            </a:p>
          </p:txBody>
        </p:sp>
      </p:grpSp>
      <p:grpSp>
        <p:nvGrpSpPr>
          <p:cNvPr id="216" name="Google Shape;216;p29"/>
          <p:cNvGrpSpPr/>
          <p:nvPr/>
        </p:nvGrpSpPr>
        <p:grpSpPr>
          <a:xfrm>
            <a:off x="1137775" y="1841799"/>
            <a:ext cx="7184729" cy="1276511"/>
            <a:chOff x="1592994" y="2322568"/>
            <a:chExt cx="5957981" cy="643500"/>
          </a:xfrm>
        </p:grpSpPr>
        <p:sp>
          <p:nvSpPr>
            <p:cNvPr id="217" name="Google Shape;217;p2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342621" y="2399949"/>
              <a:ext cx="1784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0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100">
                  <a:solidFill>
                    <a:srgbClr val="701C7F"/>
                  </a:solidFill>
                  <a:latin typeface="Roboto"/>
                  <a:ea typeface="Roboto"/>
                  <a:cs typeface="Roboto"/>
                  <a:sym typeface="Roboto"/>
                </a:rPr>
                <a:t>stockmap</a:t>
              </a:r>
              <a:endParaRPr sz="1100">
                <a:solidFill>
                  <a:srgbClr val="701C7F"/>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rgbClr val="701C7F"/>
                  </a:solidFill>
                  <a:latin typeface="Roboto"/>
                  <a:ea typeface="Roboto"/>
                  <a:cs typeface="Roboto"/>
                  <a:sym typeface="Roboto"/>
                </a:rPr>
                <a:t>vector&lt;string&gt; stockTickers</a:t>
              </a:r>
              <a:endParaRPr sz="13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3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000">
                <a:solidFill>
                  <a:srgbClr val="FFFFFF"/>
                </a:solidFill>
                <a:latin typeface="Roboto Medium"/>
                <a:ea typeface="Roboto Medium"/>
                <a:cs typeface="Roboto Medium"/>
                <a:sym typeface="Roboto Medium"/>
              </a:endParaRPr>
            </a:p>
          </p:txBody>
        </p:sp>
        <p:sp>
          <p:nvSpPr>
            <p:cNvPr id="219" name="Google Shape;219;p29"/>
            <p:cNvSpPr/>
            <p:nvPr/>
          </p:nvSpPr>
          <p:spPr>
            <a:xfrm>
              <a:off x="1593000" y="2322568"/>
              <a:ext cx="690000" cy="642300"/>
            </a:xfrm>
            <a:prstGeom prst="rect">
              <a:avLst/>
            </a:prstGeom>
            <a:solidFill>
              <a:srgbClr val="761E86"/>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592994" y="2322581"/>
              <a:ext cx="6900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21" name="Google Shape;221;p29"/>
            <p:cNvSpPr/>
            <p:nvPr/>
          </p:nvSpPr>
          <p:spPr>
            <a:xfrm>
              <a:off x="4041872" y="2323167"/>
              <a:ext cx="3509100" cy="6423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Populate startday, endday, N using benchmark.PrevNDays(annouceday), NextNDays, GetN()</a:t>
              </a:r>
              <a:endParaRPr sz="1300">
                <a:solidFill>
                  <a:srgbClr val="701C7F"/>
                </a:solidFill>
                <a:latin typeface="Roboto"/>
                <a:ea typeface="Roboto"/>
                <a:cs typeface="Roboto"/>
                <a:sym typeface="Roboto"/>
              </a:endParaRPr>
            </a:p>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Record the stock symbols in stockTickers in the same order as stockMap</a:t>
              </a:r>
              <a:endParaRPr sz="1300">
                <a:solidFill>
                  <a:srgbClr val="701C7F"/>
                </a:solidFill>
                <a:latin typeface="Roboto"/>
                <a:ea typeface="Roboto"/>
                <a:cs typeface="Roboto"/>
                <a:sym typeface="Roboto"/>
              </a:endParaRPr>
            </a:p>
            <a:p>
              <a:pPr marL="457200" lvl="0" indent="0" algn="l" rtl="0">
                <a:lnSpc>
                  <a:spcPct val="115000"/>
                </a:lnSpc>
                <a:spcBef>
                  <a:spcPts val="0"/>
                </a:spcBef>
                <a:spcAft>
                  <a:spcPts val="0"/>
                </a:spcAft>
                <a:buNone/>
              </a:pPr>
              <a:endParaRPr sz="800">
                <a:solidFill>
                  <a:srgbClr val="701C7F"/>
                </a:solidFill>
                <a:latin typeface="Roboto"/>
                <a:ea typeface="Roboto"/>
                <a:cs typeface="Roboto"/>
                <a:sym typeface="Roboto"/>
              </a:endParaRPr>
            </a:p>
          </p:txBody>
        </p:sp>
      </p:grpSp>
      <p:sp>
        <p:nvSpPr>
          <p:cNvPr id="222" name="Google Shape;222;p29"/>
          <p:cNvSpPr txBox="1"/>
          <p:nvPr/>
        </p:nvSpPr>
        <p:spPr>
          <a:xfrm>
            <a:off x="1231800" y="1032100"/>
            <a:ext cx="7912200" cy="100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a:latin typeface="Montserrat"/>
                <a:ea typeface="Montserrat"/>
                <a:cs typeface="Montserrat"/>
                <a:sym typeface="Montserrat"/>
              </a:rPr>
              <a:t>int no_of_threads;</a:t>
            </a:r>
            <a:endParaRPr sz="1300">
              <a:latin typeface="Montserrat"/>
              <a:ea typeface="Montserrat"/>
              <a:cs typeface="Montserrat"/>
              <a:sym typeface="Montserrat"/>
            </a:endParaRPr>
          </a:p>
          <a:p>
            <a:pPr marL="0" marR="0" lvl="0" indent="0" algn="l" rtl="0">
              <a:lnSpc>
                <a:spcPct val="100000"/>
              </a:lnSpc>
              <a:spcBef>
                <a:spcPts val="0"/>
              </a:spcBef>
              <a:spcAft>
                <a:spcPts val="0"/>
              </a:spcAft>
              <a:buNone/>
            </a:pPr>
            <a:r>
              <a:rPr lang="en" sz="1300">
                <a:latin typeface="Montserrat"/>
                <a:ea typeface="Montserrat"/>
                <a:cs typeface="Montserrat"/>
                <a:sym typeface="Montserrat"/>
              </a:rPr>
              <a:t>void fetchtrading_multi(map&lt;string, Stock*&gt;&amp; stockMap, const Benchmark&amp; benchmark, const string &amp;url_common, const string &amp;api_token)</a:t>
            </a:r>
            <a:endParaRPr sz="1050">
              <a:highlight>
                <a:srgbClr val="FFFFFF"/>
              </a:highligh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Single Thread</a:t>
            </a:r>
            <a:endParaRPr/>
          </a:p>
        </p:txBody>
      </p:sp>
      <p:grpSp>
        <p:nvGrpSpPr>
          <p:cNvPr id="228" name="Google Shape;228;p30"/>
          <p:cNvGrpSpPr/>
          <p:nvPr/>
        </p:nvGrpSpPr>
        <p:grpSpPr>
          <a:xfrm>
            <a:off x="1117849" y="1702264"/>
            <a:ext cx="7300911" cy="731700"/>
            <a:chOff x="710674" y="1323164"/>
            <a:chExt cx="7300911" cy="731700"/>
          </a:xfrm>
        </p:grpSpPr>
        <p:sp>
          <p:nvSpPr>
            <p:cNvPr id="229" name="Google Shape;229;p30"/>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Iterate over stockmap</a:t>
              </a:r>
              <a:endParaRPr sz="2200">
                <a:solidFill>
                  <a:srgbClr val="551561"/>
                </a:solidFill>
                <a:latin typeface="Roboto Medium"/>
                <a:ea typeface="Roboto Medium"/>
                <a:cs typeface="Roboto Medium"/>
                <a:sym typeface="Roboto Medium"/>
              </a:endParaRPr>
            </a:p>
          </p:txBody>
        </p:sp>
        <p:sp>
          <p:nvSpPr>
            <p:cNvPr id="230" name="Google Shape;230;p30"/>
            <p:cNvSpPr/>
            <p:nvPr/>
          </p:nvSpPr>
          <p:spPr>
            <a:xfrm>
              <a:off x="2789785" y="1323164"/>
              <a:ext cx="52218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1" name="Google Shape;231;p30"/>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551561"/>
                  </a:solidFill>
                  <a:latin typeface="Roboto Medium"/>
                  <a:ea typeface="Roboto Medium"/>
                  <a:cs typeface="Roboto Medium"/>
                  <a:sym typeface="Roboto Medium"/>
                </a:rPr>
                <a:t> Get startday/endday from stock pointer</a:t>
              </a:r>
              <a:endParaRPr sz="1200">
                <a:solidFill>
                  <a:srgbClr val="FFFFFF"/>
                </a:solidFill>
                <a:latin typeface="Roboto"/>
                <a:ea typeface="Roboto"/>
                <a:cs typeface="Roboto"/>
                <a:sym typeface="Roboto"/>
              </a:endParaRPr>
            </a:p>
          </p:txBody>
        </p:sp>
      </p:grpSp>
      <p:grpSp>
        <p:nvGrpSpPr>
          <p:cNvPr id="232" name="Google Shape;232;p30"/>
          <p:cNvGrpSpPr/>
          <p:nvPr/>
        </p:nvGrpSpPr>
        <p:grpSpPr>
          <a:xfrm>
            <a:off x="407182" y="2586625"/>
            <a:ext cx="7650080" cy="731700"/>
            <a:chOff x="7" y="2207525"/>
            <a:chExt cx="7650080" cy="731700"/>
          </a:xfrm>
        </p:grpSpPr>
        <p:sp>
          <p:nvSpPr>
            <p:cNvPr id="233" name="Google Shape;233;p30"/>
            <p:cNvSpPr txBox="1"/>
            <p:nvPr/>
          </p:nvSpPr>
          <p:spPr>
            <a:xfrm>
              <a:off x="7" y="2257725"/>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Use Libcurl to fetch data and store in the stock object</a:t>
              </a:r>
              <a:endParaRPr sz="4400">
                <a:solidFill>
                  <a:srgbClr val="701C7F"/>
                </a:solidFill>
                <a:latin typeface="Roboto Medium"/>
                <a:ea typeface="Roboto Medium"/>
                <a:cs typeface="Roboto Medium"/>
                <a:sym typeface="Roboto Medium"/>
              </a:endParaRPr>
            </a:p>
          </p:txBody>
        </p:sp>
        <p:sp>
          <p:nvSpPr>
            <p:cNvPr id="234" name="Google Shape;234;p30"/>
            <p:cNvSpPr/>
            <p:nvPr/>
          </p:nvSpPr>
          <p:spPr>
            <a:xfrm>
              <a:off x="2789787" y="2207525"/>
              <a:ext cx="4860300" cy="731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5" name="Google Shape;235;p30"/>
            <p:cNvSpPr txBox="1"/>
            <p:nvPr/>
          </p:nvSpPr>
          <p:spPr>
            <a:xfrm>
              <a:off x="2914387" y="2414096"/>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iter-&gt;second-&gt;addTrade(make_pair(sDate, dValue));</a:t>
              </a:r>
              <a:endParaRPr sz="1200">
                <a:solidFill>
                  <a:srgbClr val="FFFFFF"/>
                </a:solidFill>
                <a:latin typeface="Roboto"/>
                <a:ea typeface="Roboto"/>
                <a:cs typeface="Roboto"/>
                <a:sym typeface="Roboto"/>
              </a:endParaRPr>
            </a:p>
          </p:txBody>
        </p:sp>
      </p:grpSp>
      <p:sp>
        <p:nvSpPr>
          <p:cNvPr id="236" name="Google Shape;236;p30"/>
          <p:cNvSpPr txBox="1"/>
          <p:nvPr/>
        </p:nvSpPr>
        <p:spPr>
          <a:xfrm>
            <a:off x="921600" y="1074425"/>
            <a:ext cx="7300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ontserrat"/>
                <a:ea typeface="Montserrat"/>
                <a:cs typeface="Montserrat"/>
                <a:sym typeface="Montserrat"/>
              </a:rPr>
              <a:t>int fetchtrading(map&lt;string, Stock*&gt;&amp; stockMap, string url_common, string api_token)</a:t>
            </a:r>
            <a:endParaRPr sz="1300">
              <a:latin typeface="Montserrat"/>
              <a:ea typeface="Montserrat"/>
              <a:cs typeface="Montserrat"/>
              <a:sym typeface="Montserrat"/>
            </a:endParaRPr>
          </a:p>
        </p:txBody>
      </p:sp>
      <p:sp>
        <p:nvSpPr>
          <p:cNvPr id="237" name="Google Shape;237;p30"/>
          <p:cNvSpPr/>
          <p:nvPr/>
        </p:nvSpPr>
        <p:spPr>
          <a:xfrm>
            <a:off x="3196960" y="2584989"/>
            <a:ext cx="52218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solidFill>
                  <a:srgbClr val="551561"/>
                </a:solidFill>
                <a:latin typeface="Roboto Medium"/>
                <a:ea typeface="Roboto Medium"/>
                <a:cs typeface="Roboto Medium"/>
                <a:sym typeface="Roboto Medium"/>
              </a:rPr>
              <a:t>iter-&gt;second-&gt;addTrade(make_pair(sDate, dValue));</a:t>
            </a:r>
            <a:endParaRPr sz="1200">
              <a:solidFill>
                <a:srgbClr val="551561"/>
              </a:solidFill>
              <a:latin typeface="Roboto Medium"/>
              <a:ea typeface="Roboto Medium"/>
              <a:cs typeface="Roboto Medium"/>
              <a:sym typeface="Roboto Medium"/>
            </a:endParaRPr>
          </a:p>
        </p:txBody>
      </p:sp>
      <p:grpSp>
        <p:nvGrpSpPr>
          <p:cNvPr id="238" name="Google Shape;238;p30"/>
          <p:cNvGrpSpPr/>
          <p:nvPr/>
        </p:nvGrpSpPr>
        <p:grpSpPr>
          <a:xfrm>
            <a:off x="1162276" y="3467850"/>
            <a:ext cx="7353073" cy="980332"/>
            <a:chOff x="755105" y="3088619"/>
            <a:chExt cx="7353073" cy="731700"/>
          </a:xfrm>
        </p:grpSpPr>
        <p:sp>
          <p:nvSpPr>
            <p:cNvPr id="239" name="Google Shape;239;p30"/>
            <p:cNvSpPr/>
            <p:nvPr/>
          </p:nvSpPr>
          <p:spPr>
            <a:xfrm>
              <a:off x="2789777" y="3088619"/>
              <a:ext cx="53184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0" name="Google Shape;240;p30"/>
            <p:cNvSpPr txBox="1"/>
            <p:nvPr/>
          </p:nvSpPr>
          <p:spPr>
            <a:xfrm>
              <a:off x="2914388" y="3295180"/>
              <a:ext cx="3849900" cy="3306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200">
                  <a:solidFill>
                    <a:srgbClr val="551561"/>
                  </a:solidFill>
                  <a:latin typeface="Roboto Medium"/>
                  <a:ea typeface="Roboto Medium"/>
                  <a:cs typeface="Roboto Medium"/>
                  <a:sym typeface="Roboto Medium"/>
                </a:rPr>
                <a:t>if (iter-&gt;second-&gt;getTrades().size() != 2 * iter-&gt;second-&gt; getN() + 1) {</a:t>
              </a:r>
              <a:endParaRPr sz="1200">
                <a:solidFill>
                  <a:srgbClr val="551561"/>
                </a:solidFill>
                <a:latin typeface="Roboto Medium"/>
                <a:ea typeface="Roboto Medium"/>
                <a:cs typeface="Roboto Medium"/>
                <a:sym typeface="Roboto Medium"/>
              </a:endParaRPr>
            </a:p>
            <a:p>
              <a:pPr marL="0" marR="0" lvl="0" indent="0" algn="l" rtl="0">
                <a:lnSpc>
                  <a:spcPct val="100000"/>
                </a:lnSpc>
                <a:spcBef>
                  <a:spcPts val="0"/>
                </a:spcBef>
                <a:spcAft>
                  <a:spcPts val="0"/>
                </a:spcAft>
                <a:buNone/>
              </a:pPr>
              <a:r>
                <a:rPr lang="en" sz="1200">
                  <a:solidFill>
                    <a:srgbClr val="551561"/>
                  </a:solidFill>
                  <a:latin typeface="Roboto Medium"/>
                  <a:ea typeface="Roboto Medium"/>
                  <a:cs typeface="Roboto Medium"/>
                  <a:sym typeface="Roboto Medium"/>
                </a:rPr>
                <a:t>                cout &lt;&lt; iter-&gt;first &lt;&lt; '\t' &lt;&lt; iter-&gt;second-&gt;getTrades().size() &lt;&lt; endl;</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sp>
          <p:nvSpPr>
            <p:cNvPr id="241" name="Google Shape;241;p30"/>
            <p:cNvSpPr txBox="1"/>
            <p:nvPr/>
          </p:nvSpPr>
          <p:spPr>
            <a:xfrm>
              <a:off x="755105" y="3138825"/>
              <a:ext cx="1959900" cy="62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warning for stocks with less than 2N+1 price data</a:t>
              </a:r>
              <a:endParaRPr sz="4400">
                <a:solidFill>
                  <a:srgbClr val="761E86"/>
                </a:solidFill>
                <a:latin typeface="Roboto Medium"/>
                <a:ea typeface="Roboto Medium"/>
                <a:cs typeface="Roboto Medium"/>
                <a:sym typeface="Roboto Medium"/>
              </a:endParaRPr>
            </a:p>
          </p:txBody>
        </p:sp>
      </p:grpSp>
      <p:sp>
        <p:nvSpPr>
          <p:cNvPr id="242" name="Google Shape;242;p3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p:nvPr/>
        </p:nvSpPr>
        <p:spPr>
          <a:xfrm>
            <a:off x="554250" y="188425"/>
            <a:ext cx="3658200" cy="433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31"/>
          <p:cNvCxnSpPr/>
          <p:nvPr/>
        </p:nvCxnSpPr>
        <p:spPr>
          <a:xfrm rot="10800000" flipH="1">
            <a:off x="532050" y="600575"/>
            <a:ext cx="3658200" cy="22200"/>
          </a:xfrm>
          <a:prstGeom prst="straightConnector1">
            <a:avLst/>
          </a:prstGeom>
          <a:noFill/>
          <a:ln w="9525" cap="flat" cmpd="sng">
            <a:solidFill>
              <a:schemeClr val="dk2"/>
            </a:solidFill>
            <a:prstDash val="solid"/>
            <a:round/>
            <a:headEnd type="none" w="med" len="med"/>
            <a:tailEnd type="none" w="med" len="med"/>
          </a:ln>
        </p:spPr>
      </p:cxnSp>
      <p:sp>
        <p:nvSpPr>
          <p:cNvPr id="249" name="Google Shape;249;p31"/>
          <p:cNvSpPr txBox="1"/>
          <p:nvPr/>
        </p:nvSpPr>
        <p:spPr>
          <a:xfrm>
            <a:off x="554250" y="188425"/>
            <a:ext cx="2970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Montserrat"/>
                <a:ea typeface="Montserrat"/>
                <a:cs typeface="Montserrat"/>
                <a:sym typeface="Montserrat"/>
              </a:rPr>
              <a:t>Class: Stock</a:t>
            </a:r>
            <a:endParaRPr sz="1600" b="1">
              <a:solidFill>
                <a:schemeClr val="dk1"/>
              </a:solidFill>
              <a:latin typeface="Montserrat"/>
              <a:ea typeface="Montserrat"/>
              <a:cs typeface="Montserrat"/>
              <a:sym typeface="Montserrat"/>
            </a:endParaRPr>
          </a:p>
        </p:txBody>
      </p:sp>
      <p:cxnSp>
        <p:nvCxnSpPr>
          <p:cNvPr id="250" name="Google Shape;250;p31"/>
          <p:cNvCxnSpPr/>
          <p:nvPr/>
        </p:nvCxnSpPr>
        <p:spPr>
          <a:xfrm>
            <a:off x="554250" y="2871100"/>
            <a:ext cx="3613800" cy="0"/>
          </a:xfrm>
          <a:prstGeom prst="straightConnector1">
            <a:avLst/>
          </a:prstGeom>
          <a:noFill/>
          <a:ln w="9525" cap="flat" cmpd="sng">
            <a:solidFill>
              <a:schemeClr val="dk2"/>
            </a:solidFill>
            <a:prstDash val="solid"/>
            <a:round/>
            <a:headEnd type="none" w="med" len="med"/>
            <a:tailEnd type="none" w="med" len="med"/>
          </a:ln>
        </p:spPr>
      </p:cxnSp>
      <p:sp>
        <p:nvSpPr>
          <p:cNvPr id="251" name="Google Shape;251;p31"/>
          <p:cNvSpPr txBox="1"/>
          <p:nvPr/>
        </p:nvSpPr>
        <p:spPr>
          <a:xfrm>
            <a:off x="642900" y="604075"/>
            <a:ext cx="3436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Private Data: </a:t>
            </a:r>
            <a:endParaRPr sz="1000">
              <a:solidFill>
                <a:schemeClr val="dk1"/>
              </a:solidFill>
              <a:latin typeface="Montserrat"/>
              <a:ea typeface="Montserrat"/>
              <a:cs typeface="Montserrat"/>
              <a:sym typeface="Montserrat"/>
            </a:endParaRPr>
          </a:p>
        </p:txBody>
      </p:sp>
      <p:sp>
        <p:nvSpPr>
          <p:cNvPr id="252" name="Google Shape;252;p31"/>
          <p:cNvSpPr txBox="1"/>
          <p:nvPr/>
        </p:nvSpPr>
        <p:spPr>
          <a:xfrm>
            <a:off x="604200" y="816963"/>
            <a:ext cx="3381000" cy="21240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Symbol</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Group</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Announce_date</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Period_end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estimated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reported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surprise</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surprise_pct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start_day</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end_day</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map&lt;string, double&gt; trades</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daily_return</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cumulative_return</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AR  </a:t>
            </a:r>
            <a:endParaRPr sz="900">
              <a:latin typeface="Montserrat"/>
              <a:ea typeface="Montserrat"/>
              <a:cs typeface="Montserrat"/>
              <a:sym typeface="Montserrat"/>
            </a:endParaRPr>
          </a:p>
        </p:txBody>
      </p:sp>
      <p:cxnSp>
        <p:nvCxnSpPr>
          <p:cNvPr id="253" name="Google Shape;253;p31"/>
          <p:cNvCxnSpPr/>
          <p:nvPr/>
        </p:nvCxnSpPr>
        <p:spPr>
          <a:xfrm rot="10800000" flipH="1">
            <a:off x="3248050" y="401575"/>
            <a:ext cx="1607400" cy="4800"/>
          </a:xfrm>
          <a:prstGeom prst="straightConnector1">
            <a:avLst/>
          </a:prstGeom>
          <a:noFill/>
          <a:ln w="9525" cap="flat" cmpd="sng">
            <a:solidFill>
              <a:schemeClr val="dk2"/>
            </a:solidFill>
            <a:prstDash val="solid"/>
            <a:round/>
            <a:headEnd type="none" w="med" len="med"/>
            <a:tailEnd type="triangle" w="med" len="med"/>
          </a:ln>
        </p:spPr>
      </p:cxnSp>
      <p:sp>
        <p:nvSpPr>
          <p:cNvPr id="254" name="Google Shape;254;p31"/>
          <p:cNvSpPr txBox="1"/>
          <p:nvPr/>
        </p:nvSpPr>
        <p:spPr>
          <a:xfrm>
            <a:off x="4855450" y="203875"/>
            <a:ext cx="42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Pull information for one stock from one group</a:t>
            </a:r>
            <a:endParaRPr>
              <a:latin typeface="Montserrat"/>
              <a:ea typeface="Montserrat"/>
              <a:cs typeface="Montserrat"/>
              <a:sym typeface="Montserrat"/>
            </a:endParaRPr>
          </a:p>
        </p:txBody>
      </p:sp>
      <p:sp>
        <p:nvSpPr>
          <p:cNvPr id="255" name="Google Shape;255;p31"/>
          <p:cNvSpPr txBox="1"/>
          <p:nvPr/>
        </p:nvSpPr>
        <p:spPr>
          <a:xfrm>
            <a:off x="604200" y="2871100"/>
            <a:ext cx="2405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Public Member function:</a:t>
            </a:r>
            <a:endParaRPr sz="1000">
              <a:solidFill>
                <a:schemeClr val="dk1"/>
              </a:solidFill>
              <a:latin typeface="Montserrat"/>
              <a:ea typeface="Montserrat"/>
              <a:cs typeface="Montserrat"/>
              <a:sym typeface="Montserrat"/>
            </a:endParaRPr>
          </a:p>
        </p:txBody>
      </p:sp>
      <p:sp>
        <p:nvSpPr>
          <p:cNvPr id="256" name="Google Shape;256;p31"/>
          <p:cNvSpPr txBox="1"/>
          <p:nvPr/>
        </p:nvSpPr>
        <p:spPr>
          <a:xfrm>
            <a:off x="604200" y="3046500"/>
            <a:ext cx="3525000" cy="15699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getSymbol(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getAnnounceDay(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getReturn(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getCumulativeReturn(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getAR(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ostream&amp; operator&lt;&lt;(ostream&amp; ostr, const Stock&amp; stock)</a:t>
            </a:r>
            <a:endParaRPr sz="900">
              <a:latin typeface="Montserrat"/>
              <a:ea typeface="Montserrat"/>
              <a:cs typeface="Montserrat"/>
              <a:sym typeface="Montserrat"/>
            </a:endParaRPr>
          </a:p>
        </p:txBody>
      </p:sp>
      <p:cxnSp>
        <p:nvCxnSpPr>
          <p:cNvPr id="257" name="Google Shape;257;p31"/>
          <p:cNvCxnSpPr/>
          <p:nvPr/>
        </p:nvCxnSpPr>
        <p:spPr>
          <a:xfrm rot="10800000" flipH="1">
            <a:off x="3303550" y="2638525"/>
            <a:ext cx="1496400" cy="1110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31"/>
          <p:cNvSpPr txBox="1"/>
          <p:nvPr/>
        </p:nvSpPr>
        <p:spPr>
          <a:xfrm>
            <a:off x="4855450" y="2455025"/>
            <a:ext cx="638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User-defined data type Vector: to store </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vector &lt;double&gt;</a:t>
            </a:r>
            <a:endParaRPr sz="1200">
              <a:latin typeface="Montserrat"/>
              <a:ea typeface="Montserrat"/>
              <a:cs typeface="Montserrat"/>
              <a:sym typeface="Montserrat"/>
            </a:endParaRPr>
          </a:p>
        </p:txBody>
      </p:sp>
      <p:cxnSp>
        <p:nvCxnSpPr>
          <p:cNvPr id="259" name="Google Shape;259;p31"/>
          <p:cNvCxnSpPr/>
          <p:nvPr/>
        </p:nvCxnSpPr>
        <p:spPr>
          <a:xfrm>
            <a:off x="3525150" y="3702450"/>
            <a:ext cx="1308000" cy="11100"/>
          </a:xfrm>
          <a:prstGeom prst="straightConnector1">
            <a:avLst/>
          </a:prstGeom>
          <a:noFill/>
          <a:ln w="9525" cap="flat" cmpd="sng">
            <a:solidFill>
              <a:schemeClr val="dk2"/>
            </a:solidFill>
            <a:prstDash val="solid"/>
            <a:round/>
            <a:headEnd type="none" w="med" len="med"/>
            <a:tailEnd type="triangle" w="med" len="med"/>
          </a:ln>
        </p:spPr>
      </p:cxnSp>
      <p:sp>
        <p:nvSpPr>
          <p:cNvPr id="260" name="Google Shape;260;p31"/>
          <p:cNvSpPr txBox="1"/>
          <p:nvPr/>
        </p:nvSpPr>
        <p:spPr>
          <a:xfrm>
            <a:off x="4966150" y="3523350"/>
            <a:ext cx="35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Get Private data</a:t>
            </a:r>
            <a:endParaRPr sz="1200">
              <a:latin typeface="Montserrat"/>
              <a:ea typeface="Montserrat"/>
              <a:cs typeface="Montserrat"/>
              <a:sym typeface="Montserrat"/>
            </a:endParaRPr>
          </a:p>
        </p:txBody>
      </p:sp>
      <p:cxnSp>
        <p:nvCxnSpPr>
          <p:cNvPr id="261" name="Google Shape;261;p31"/>
          <p:cNvCxnSpPr/>
          <p:nvPr/>
        </p:nvCxnSpPr>
        <p:spPr>
          <a:xfrm>
            <a:off x="4123675" y="4345375"/>
            <a:ext cx="964500" cy="11100"/>
          </a:xfrm>
          <a:prstGeom prst="straightConnector1">
            <a:avLst/>
          </a:prstGeom>
          <a:noFill/>
          <a:ln w="9525" cap="flat" cmpd="sng">
            <a:solidFill>
              <a:schemeClr val="dk2"/>
            </a:solidFill>
            <a:prstDash val="solid"/>
            <a:round/>
            <a:headEnd type="none" w="med" len="med"/>
            <a:tailEnd type="triangle" w="med" len="med"/>
          </a:ln>
        </p:spPr>
      </p:cxnSp>
      <p:sp>
        <p:nvSpPr>
          <p:cNvPr id="262" name="Google Shape;262;p31"/>
          <p:cNvSpPr txBox="1"/>
          <p:nvPr/>
        </p:nvSpPr>
        <p:spPr>
          <a:xfrm>
            <a:off x="5143500" y="415082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Overload cout to get stock information</a:t>
            </a:r>
            <a:endParaRPr>
              <a:latin typeface="Montserrat"/>
              <a:ea typeface="Montserrat"/>
              <a:cs typeface="Montserrat"/>
              <a:sym typeface="Montserrat"/>
            </a:endParaRPr>
          </a:p>
        </p:txBody>
      </p:sp>
      <p:cxnSp>
        <p:nvCxnSpPr>
          <p:cNvPr id="263" name="Google Shape;263;p31"/>
          <p:cNvCxnSpPr/>
          <p:nvPr/>
        </p:nvCxnSpPr>
        <p:spPr>
          <a:xfrm rot="10800000" flipH="1">
            <a:off x="3325550" y="1906650"/>
            <a:ext cx="1463100" cy="4434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31"/>
          <p:cNvSpPr txBox="1"/>
          <p:nvPr/>
        </p:nvSpPr>
        <p:spPr>
          <a:xfrm>
            <a:off x="4966150" y="1570463"/>
            <a:ext cx="3658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Store stock data in the map. Key is the trading date, and value is the daily price</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2"/>
          <p:cNvPicPr preferRelativeResize="0"/>
          <p:nvPr/>
        </p:nvPicPr>
        <p:blipFill>
          <a:blip r:embed="rId3">
            <a:alphaModFix/>
          </a:blip>
          <a:stretch>
            <a:fillRect/>
          </a:stretch>
        </p:blipFill>
        <p:spPr>
          <a:xfrm>
            <a:off x="3580375" y="1260950"/>
            <a:ext cx="5156225" cy="2020275"/>
          </a:xfrm>
          <a:prstGeom prst="rect">
            <a:avLst/>
          </a:prstGeom>
          <a:noFill/>
          <a:ln>
            <a:noFill/>
          </a:ln>
        </p:spPr>
      </p:pic>
      <p:sp>
        <p:nvSpPr>
          <p:cNvPr id="270" name="Google Shape;270;p32"/>
          <p:cNvSpPr txBox="1"/>
          <p:nvPr/>
        </p:nvSpPr>
        <p:spPr>
          <a:xfrm>
            <a:off x="310375" y="387975"/>
            <a:ext cx="6384900" cy="415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latin typeface="Montserrat"/>
                <a:ea typeface="Montserrat"/>
                <a:cs typeface="Montserrat"/>
                <a:sym typeface="Montserrat"/>
              </a:rPr>
              <a:t>Class Stock: Calculate_Return( )</a:t>
            </a:r>
            <a:endParaRPr sz="1500" b="1">
              <a:solidFill>
                <a:schemeClr val="dk1"/>
              </a:solidFill>
              <a:latin typeface="Montserrat"/>
              <a:ea typeface="Montserrat"/>
              <a:cs typeface="Montserrat"/>
              <a:sym typeface="Montserrat"/>
            </a:endParaRPr>
          </a:p>
        </p:txBody>
      </p:sp>
      <p:sp>
        <p:nvSpPr>
          <p:cNvPr id="271" name="Google Shape;271;p32"/>
          <p:cNvSpPr/>
          <p:nvPr/>
        </p:nvSpPr>
        <p:spPr>
          <a:xfrm>
            <a:off x="3150950" y="1651725"/>
            <a:ext cx="665100" cy="2217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txBox="1"/>
          <p:nvPr/>
        </p:nvSpPr>
        <p:spPr>
          <a:xfrm>
            <a:off x="268925" y="1454775"/>
            <a:ext cx="26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 our own Vector class to store daily price</a:t>
            </a:r>
            <a:endParaRPr>
              <a:latin typeface="Montserrat"/>
              <a:ea typeface="Montserrat"/>
              <a:cs typeface="Montserrat"/>
              <a:sym typeface="Montserrat"/>
            </a:endParaRPr>
          </a:p>
        </p:txBody>
      </p:sp>
      <p:sp>
        <p:nvSpPr>
          <p:cNvPr id="273" name="Google Shape;273;p32"/>
          <p:cNvSpPr/>
          <p:nvPr/>
        </p:nvSpPr>
        <p:spPr>
          <a:xfrm>
            <a:off x="2785250" y="2677000"/>
            <a:ext cx="1030800" cy="2937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txBox="1"/>
          <p:nvPr/>
        </p:nvSpPr>
        <p:spPr>
          <a:xfrm>
            <a:off x="241175" y="2446375"/>
            <a:ext cx="2715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We use some Vector calculation function inside the class Vector to calculate the percentage change and cumulative return</a:t>
            </a:r>
            <a:endParaRPr>
              <a:latin typeface="Montserrat"/>
              <a:ea typeface="Montserrat"/>
              <a:cs typeface="Montserrat"/>
              <a:sym typeface="Montserrat"/>
            </a:endParaRPr>
          </a:p>
        </p:txBody>
      </p:sp>
      <p:sp>
        <p:nvSpPr>
          <p:cNvPr id="275" name="Google Shape;275;p3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81" name="Google Shape;281;p33"/>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Vector</a:t>
            </a:r>
            <a:endParaRPr b="1">
              <a:solidFill>
                <a:schemeClr val="dk1"/>
              </a:solidFill>
              <a:latin typeface="Frank Ruhl Libre"/>
              <a:ea typeface="Frank Ruhl Libre"/>
              <a:cs typeface="Frank Ruhl Libre"/>
              <a:sym typeface="Frank Ruhl Libre"/>
            </a:endParaRPr>
          </a:p>
        </p:txBody>
      </p:sp>
      <p:sp>
        <p:nvSpPr>
          <p:cNvPr id="282" name="Google Shape;282;p33"/>
          <p:cNvSpPr txBox="1"/>
          <p:nvPr/>
        </p:nvSpPr>
        <p:spPr>
          <a:xfrm>
            <a:off x="617875" y="1046700"/>
            <a:ext cx="7071600" cy="275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Compared with STL vector, the Vector class stores a </a:t>
            </a:r>
            <a:r>
              <a:rPr lang="en" sz="1250">
                <a:solidFill>
                  <a:srgbClr val="2B91AF"/>
                </a:solidFill>
              </a:rPr>
              <a:t>vector</a:t>
            </a:r>
            <a:r>
              <a:rPr lang="en" sz="1250"/>
              <a:t>&lt;</a:t>
            </a:r>
            <a:r>
              <a:rPr lang="en" sz="1250">
                <a:solidFill>
                  <a:srgbClr val="0000FF"/>
                </a:solidFill>
              </a:rPr>
              <a:t>double</a:t>
            </a:r>
            <a:r>
              <a:rPr lang="en" sz="1250"/>
              <a:t>&gt;.</a:t>
            </a:r>
            <a:endParaRPr sz="1250"/>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It has some extended advanced vector calculation functions.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For example:</a:t>
            </a:r>
            <a:endParaRPr>
              <a:latin typeface="Montserrat"/>
              <a:ea typeface="Montserrat"/>
              <a:cs typeface="Montserrat"/>
              <a:sym typeface="Montserrat"/>
            </a:endParaRPr>
          </a:p>
          <a:p>
            <a:pPr marL="0" lvl="0" indent="0" algn="l" rtl="0">
              <a:lnSpc>
                <a:spcPct val="115000"/>
              </a:lnSpc>
              <a:spcBef>
                <a:spcPts val="1200"/>
              </a:spcBef>
              <a:spcAft>
                <a:spcPts val="0"/>
              </a:spcAft>
              <a:buNone/>
            </a:pPr>
            <a:r>
              <a:rPr lang="en" sz="1250">
                <a:solidFill>
                  <a:srgbClr val="2B91AF"/>
                </a:solidFill>
              </a:rPr>
              <a:t>Vector</a:t>
            </a:r>
            <a:r>
              <a:rPr lang="en" sz="1250"/>
              <a:t> pct_change()</a:t>
            </a:r>
            <a:r>
              <a:rPr lang="en" sz="1250">
                <a:solidFill>
                  <a:srgbClr val="0000FF"/>
                </a:solidFill>
              </a:rPr>
              <a:t>const</a:t>
            </a:r>
            <a:r>
              <a:rPr lang="en" sz="1250"/>
              <a:t>;     // percentage change can be used to calculate the daily return</a:t>
            </a:r>
            <a:endParaRPr sz="1250"/>
          </a:p>
          <a:p>
            <a:pPr marL="0" lvl="0" indent="0" algn="l" rtl="0">
              <a:lnSpc>
                <a:spcPct val="115000"/>
              </a:lnSpc>
              <a:spcBef>
                <a:spcPts val="1200"/>
              </a:spcBef>
              <a:spcAft>
                <a:spcPts val="0"/>
              </a:spcAft>
              <a:buNone/>
            </a:pPr>
            <a:r>
              <a:rPr lang="en" sz="1250">
                <a:solidFill>
                  <a:srgbClr val="2B91AF"/>
                </a:solidFill>
              </a:rPr>
              <a:t>Vector</a:t>
            </a:r>
            <a:r>
              <a:rPr lang="en" sz="1250"/>
              <a:t> cumsum()</a:t>
            </a:r>
            <a:r>
              <a:rPr lang="en" sz="1250">
                <a:solidFill>
                  <a:srgbClr val="0000FF"/>
                </a:solidFill>
              </a:rPr>
              <a:t>const</a:t>
            </a:r>
            <a:r>
              <a:rPr lang="en" sz="1250"/>
              <a:t>;	//  cumulative sum can be used to calculate the CAAR</a:t>
            </a:r>
            <a:endParaRPr sz="1250"/>
          </a:p>
          <a:p>
            <a:pPr marL="0" lvl="0" indent="0" algn="l" rtl="0">
              <a:lnSpc>
                <a:spcPct val="115000"/>
              </a:lnSpc>
              <a:spcBef>
                <a:spcPts val="1200"/>
              </a:spcBef>
              <a:spcAft>
                <a:spcPts val="0"/>
              </a:spcAft>
              <a:buNone/>
            </a:pPr>
            <a:endParaRPr sz="1250"/>
          </a:p>
          <a:p>
            <a:pPr marL="0" lvl="0" indent="0" algn="l" rtl="0">
              <a:spcBef>
                <a:spcPts val="1200"/>
              </a:spcBef>
              <a:spcAft>
                <a:spcPts val="0"/>
              </a:spcAft>
              <a:buNone/>
            </a:pPr>
            <a:r>
              <a:rPr lang="en">
                <a:latin typeface="Montserrat"/>
                <a:ea typeface="Montserrat"/>
                <a:cs typeface="Montserrat"/>
                <a:sym typeface="Montserrat"/>
              </a:rPr>
              <a:t>We also did operator overloading for common vector calculations (+, -, *, /)</a:t>
            </a:r>
            <a:endParaRPr sz="12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88" name="Google Shape;288;p34"/>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Stock: Calculate_AR( )</a:t>
            </a:r>
            <a:endParaRPr b="1">
              <a:solidFill>
                <a:schemeClr val="dk1"/>
              </a:solidFill>
              <a:latin typeface="Frank Ruhl Libre"/>
              <a:ea typeface="Frank Ruhl Libre"/>
              <a:cs typeface="Frank Ruhl Libre"/>
              <a:sym typeface="Frank Ruhl Libre"/>
            </a:endParaRPr>
          </a:p>
        </p:txBody>
      </p:sp>
      <p:sp>
        <p:nvSpPr>
          <p:cNvPr id="289" name="Google Shape;289;p34"/>
          <p:cNvSpPr txBox="1"/>
          <p:nvPr/>
        </p:nvSpPr>
        <p:spPr>
          <a:xfrm>
            <a:off x="572625" y="997875"/>
            <a:ext cx="7411800" cy="421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50">
                <a:solidFill>
                  <a:srgbClr val="2B91AF"/>
                </a:solidFill>
              </a:rPr>
              <a:t>Vector</a:t>
            </a:r>
            <a:r>
              <a:rPr lang="en" sz="1250"/>
              <a:t> calculate_AR(</a:t>
            </a:r>
            <a:r>
              <a:rPr lang="en" sz="1250">
                <a:solidFill>
                  <a:srgbClr val="0000FF"/>
                </a:solidFill>
              </a:rPr>
              <a:t>const</a:t>
            </a:r>
            <a:r>
              <a:rPr lang="en" sz="1250"/>
              <a:t> </a:t>
            </a:r>
            <a:r>
              <a:rPr lang="en" sz="1250">
                <a:solidFill>
                  <a:srgbClr val="2B91AF"/>
                </a:solidFill>
              </a:rPr>
              <a:t>Benchmark</a:t>
            </a:r>
            <a:r>
              <a:rPr lang="en" sz="1250"/>
              <a:t>&amp; </a:t>
            </a:r>
            <a:r>
              <a:rPr lang="en" sz="1250">
                <a:solidFill>
                  <a:srgbClr val="808080"/>
                </a:solidFill>
              </a:rPr>
              <a:t>benchmark</a:t>
            </a:r>
            <a:r>
              <a:rPr lang="en" sz="1250"/>
              <a:t>);</a:t>
            </a:r>
            <a:endParaRPr sz="1250"/>
          </a:p>
          <a:p>
            <a:pPr marL="0" lvl="0" indent="0" algn="l" rtl="0">
              <a:spcBef>
                <a:spcPts val="1200"/>
              </a:spcBef>
              <a:spcAft>
                <a:spcPts val="0"/>
              </a:spcAft>
              <a:buNone/>
            </a:pPr>
            <a:r>
              <a:rPr lang="en">
                <a:latin typeface="Montserrat"/>
                <a:ea typeface="Montserrat"/>
                <a:cs typeface="Montserrat"/>
                <a:sym typeface="Montserrat"/>
              </a:rPr>
              <a:t>This member function returns the Abnormal Return vector of the stock.</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solidFill>
                  <a:schemeClr val="accent1"/>
                </a:solidFill>
              </a:rPr>
              <a:t>How it works:</a:t>
            </a:r>
            <a:endParaRPr>
              <a:solidFill>
                <a:schemeClr val="accent1"/>
              </a:solidFill>
            </a:endParaRPr>
          </a:p>
          <a:p>
            <a:pPr marL="0" lvl="0" indent="0" algn="l" rtl="0">
              <a:spcBef>
                <a:spcPts val="0"/>
              </a:spcBef>
              <a:spcAft>
                <a:spcPts val="0"/>
              </a:spcAft>
              <a:buNone/>
            </a:pPr>
            <a:endParaRPr sz="500">
              <a:solidFill>
                <a:schemeClr val="accent1"/>
              </a:solidFill>
            </a:endParaRPr>
          </a:p>
          <a:p>
            <a:pPr marL="0" lvl="0" indent="0" algn="l" rtl="0">
              <a:spcBef>
                <a:spcPts val="0"/>
              </a:spcBef>
              <a:spcAft>
                <a:spcPts val="0"/>
              </a:spcAft>
              <a:buNone/>
            </a:pPr>
            <a:r>
              <a:rPr lang="en">
                <a:latin typeface="Montserrat"/>
                <a:ea typeface="Montserrat"/>
                <a:cs typeface="Montserrat"/>
                <a:sym typeface="Montserrat"/>
              </a:rPr>
              <a:t>Step 1: Get the daily price and then calculate the daily return of IWV of the </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             corresponding time period</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Step 2: Calculate the Abnormal Return</a:t>
            </a:r>
            <a:endParaRPr>
              <a:latin typeface="Montserrat"/>
              <a:ea typeface="Montserrat"/>
              <a:cs typeface="Montserrat"/>
              <a:sym typeface="Montserrat"/>
            </a:endParaRPr>
          </a:p>
          <a:p>
            <a:pPr marL="457200" lvl="0" indent="0" algn="l" rtl="0">
              <a:lnSpc>
                <a:spcPct val="115000"/>
              </a:lnSpc>
              <a:spcBef>
                <a:spcPts val="1200"/>
              </a:spcBef>
              <a:spcAft>
                <a:spcPts val="0"/>
              </a:spcAft>
              <a:buNone/>
            </a:pPr>
            <a:r>
              <a:rPr lang="en" sz="1250"/>
              <a:t>   </a:t>
            </a:r>
            <a:r>
              <a:rPr lang="en" sz="1150"/>
              <a:t>  AR </a:t>
            </a:r>
            <a:r>
              <a:rPr lang="en" sz="1150">
                <a:solidFill>
                  <a:srgbClr val="008080"/>
                </a:solidFill>
              </a:rPr>
              <a:t>=</a:t>
            </a:r>
            <a:r>
              <a:rPr lang="en" sz="1150"/>
              <a:t> daily_return </a:t>
            </a:r>
            <a:r>
              <a:rPr lang="en" sz="1150">
                <a:solidFill>
                  <a:srgbClr val="008080"/>
                </a:solidFill>
              </a:rPr>
              <a:t>-</a:t>
            </a:r>
            <a:r>
              <a:rPr lang="en" sz="1150"/>
              <a:t> iwvReturn;</a:t>
            </a:r>
            <a:endParaRPr sz="1150"/>
          </a:p>
          <a:p>
            <a:pPr marL="457200" lvl="0" indent="0" algn="l" rtl="0">
              <a:lnSpc>
                <a:spcPct val="115000"/>
              </a:lnSpc>
              <a:spcBef>
                <a:spcPts val="1200"/>
              </a:spcBef>
              <a:spcAft>
                <a:spcPts val="0"/>
              </a:spcAft>
              <a:buNone/>
            </a:pPr>
            <a:r>
              <a:rPr lang="en" sz="1150"/>
              <a:t>     </a:t>
            </a:r>
            <a:r>
              <a:rPr lang="en" sz="1150">
                <a:solidFill>
                  <a:srgbClr val="0000FF"/>
                </a:solidFill>
              </a:rPr>
              <a:t>return</a:t>
            </a:r>
            <a:r>
              <a:rPr lang="en" sz="1150"/>
              <a:t> AR;</a:t>
            </a:r>
            <a:endParaRPr sz="1150"/>
          </a:p>
          <a:p>
            <a:pPr marL="0" lvl="0" indent="0" algn="l" rtl="0">
              <a:lnSpc>
                <a:spcPct val="115000"/>
              </a:lnSpc>
              <a:spcBef>
                <a:spcPts val="1200"/>
              </a:spcBef>
              <a:spcAft>
                <a:spcPts val="0"/>
              </a:spcAft>
              <a:buNone/>
            </a:pPr>
            <a:endParaRPr sz="950"/>
          </a:p>
          <a:p>
            <a:pPr marL="457200" lvl="0" indent="457200" algn="l" rtl="0">
              <a:spcBef>
                <a:spcPts val="120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290" name="Google Shape;290;p34"/>
          <p:cNvSpPr txBox="1"/>
          <p:nvPr/>
        </p:nvSpPr>
        <p:spPr>
          <a:xfrm>
            <a:off x="1302200" y="2627650"/>
            <a:ext cx="3000000" cy="74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150">
                <a:solidFill>
                  <a:srgbClr val="2B91AF"/>
                </a:solidFill>
              </a:rPr>
              <a:t>Vector</a:t>
            </a:r>
            <a:r>
              <a:rPr lang="en" sz="1150"/>
              <a:t> iwvPrice;</a:t>
            </a:r>
            <a:endParaRPr sz="1150"/>
          </a:p>
          <a:p>
            <a:pPr marL="0" lvl="0" indent="0" algn="l" rtl="0">
              <a:lnSpc>
                <a:spcPct val="115000"/>
              </a:lnSpc>
              <a:spcBef>
                <a:spcPts val="1400"/>
              </a:spcBef>
              <a:spcAft>
                <a:spcPts val="1400"/>
              </a:spcAft>
              <a:buNone/>
            </a:pPr>
            <a:r>
              <a:rPr lang="en" sz="1150">
                <a:solidFill>
                  <a:srgbClr val="2B91AF"/>
                </a:solidFill>
              </a:rPr>
              <a:t>Vector</a:t>
            </a:r>
            <a:r>
              <a:rPr lang="en" sz="1150"/>
              <a:t> iwvReturn = iwvPrice.pct_change();</a:t>
            </a:r>
            <a:endParaRPr sz="11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96" name="Google Shape;296;p35"/>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OneCalcul</a:t>
            </a:r>
            <a:endParaRPr b="1">
              <a:solidFill>
                <a:schemeClr val="dk1"/>
              </a:solidFill>
              <a:latin typeface="Frank Ruhl Libre"/>
              <a:ea typeface="Frank Ruhl Libre"/>
              <a:cs typeface="Frank Ruhl Libre"/>
              <a:sym typeface="Frank Ruhl Libre"/>
            </a:endParaRPr>
          </a:p>
        </p:txBody>
      </p:sp>
      <p:sp>
        <p:nvSpPr>
          <p:cNvPr id="297" name="Google Shape;297;p35"/>
          <p:cNvSpPr txBox="1"/>
          <p:nvPr/>
        </p:nvSpPr>
        <p:spPr>
          <a:xfrm>
            <a:off x="617875" y="1046700"/>
            <a:ext cx="7071600" cy="291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 this class to calculate the AAR and CAAR of a group of stocks.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Structure of this class: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lnSpc>
                <a:spcPct val="115000"/>
              </a:lnSpc>
              <a:spcBef>
                <a:spcPts val="1200"/>
              </a:spcBef>
              <a:spcAft>
                <a:spcPts val="0"/>
              </a:spcAft>
              <a:buNone/>
            </a:pPr>
            <a:r>
              <a:rPr lang="en" sz="1250">
                <a:solidFill>
                  <a:srgbClr val="2B91AF"/>
                </a:solidFill>
              </a:rPr>
              <a:t>Vector</a:t>
            </a:r>
            <a:r>
              <a:rPr lang="en" sz="1250"/>
              <a:t> AAR;</a:t>
            </a:r>
            <a:endParaRPr sz="1250"/>
          </a:p>
          <a:p>
            <a:pPr marL="0" lvl="0" indent="0" algn="l" rtl="0">
              <a:lnSpc>
                <a:spcPct val="115000"/>
              </a:lnSpc>
              <a:spcBef>
                <a:spcPts val="1200"/>
              </a:spcBef>
              <a:spcAft>
                <a:spcPts val="0"/>
              </a:spcAft>
              <a:buNone/>
            </a:pPr>
            <a:r>
              <a:rPr lang="en" sz="1250">
                <a:solidFill>
                  <a:srgbClr val="2B91AF"/>
                </a:solidFill>
              </a:rPr>
              <a:t>Vector</a:t>
            </a:r>
            <a:r>
              <a:rPr lang="en" sz="1250"/>
              <a:t> CAAR;</a:t>
            </a:r>
            <a:endParaRPr sz="1250"/>
          </a:p>
          <a:p>
            <a:pPr marL="0" lvl="0" indent="0" algn="l" rtl="0">
              <a:lnSpc>
                <a:spcPct val="115000"/>
              </a:lnSpc>
              <a:spcBef>
                <a:spcPts val="1200"/>
              </a:spcBef>
              <a:spcAft>
                <a:spcPts val="0"/>
              </a:spcAft>
              <a:buNone/>
            </a:pPr>
            <a:r>
              <a:rPr lang="en" sz="1250">
                <a:solidFill>
                  <a:srgbClr val="0000FF"/>
                </a:solidFill>
              </a:rPr>
              <a:t>void</a:t>
            </a:r>
            <a:r>
              <a:rPr lang="en" sz="1250"/>
              <a:t> calculate(</a:t>
            </a:r>
            <a:r>
              <a:rPr lang="en" sz="1250">
                <a:solidFill>
                  <a:srgbClr val="2B91AF"/>
                </a:solidFill>
              </a:rPr>
              <a:t>vector</a:t>
            </a:r>
            <a:r>
              <a:rPr lang="en" sz="1250"/>
              <a:t>&lt;</a:t>
            </a:r>
            <a:r>
              <a:rPr lang="en" sz="1250">
                <a:solidFill>
                  <a:srgbClr val="2B91AF"/>
                </a:solidFill>
              </a:rPr>
              <a:t>Stock</a:t>
            </a:r>
            <a:r>
              <a:rPr lang="en" sz="1250"/>
              <a:t>*&gt; </a:t>
            </a:r>
            <a:r>
              <a:rPr lang="en" sz="1250">
                <a:solidFill>
                  <a:srgbClr val="808080"/>
                </a:solidFill>
              </a:rPr>
              <a:t>stockList</a:t>
            </a:r>
            <a:r>
              <a:rPr lang="en" sz="1250"/>
              <a:t>, </a:t>
            </a:r>
            <a:r>
              <a:rPr lang="en" sz="1250">
                <a:solidFill>
                  <a:srgbClr val="0000FF"/>
                </a:solidFill>
              </a:rPr>
              <a:t>const</a:t>
            </a:r>
            <a:r>
              <a:rPr lang="en" sz="1250"/>
              <a:t> </a:t>
            </a:r>
            <a:r>
              <a:rPr lang="en" sz="1250">
                <a:solidFill>
                  <a:srgbClr val="2B91AF"/>
                </a:solidFill>
              </a:rPr>
              <a:t>Benchmark</a:t>
            </a:r>
            <a:r>
              <a:rPr lang="en" sz="1250"/>
              <a:t>&amp; </a:t>
            </a:r>
            <a:r>
              <a:rPr lang="en" sz="1250">
                <a:solidFill>
                  <a:srgbClr val="808080"/>
                </a:solidFill>
              </a:rPr>
              <a:t>iwv</a:t>
            </a:r>
            <a:r>
              <a:rPr lang="en" sz="1250"/>
              <a:t>);</a:t>
            </a:r>
            <a:endParaRPr sz="1250"/>
          </a:p>
          <a:p>
            <a:pPr marL="0" lvl="0" indent="0" algn="l" rtl="0">
              <a:lnSpc>
                <a:spcPct val="115000"/>
              </a:lnSpc>
              <a:spcBef>
                <a:spcPts val="1200"/>
              </a:spcBef>
              <a:spcAft>
                <a:spcPts val="0"/>
              </a:spcAft>
              <a:buNone/>
            </a:pPr>
            <a:endParaRPr sz="1250"/>
          </a:p>
          <a:p>
            <a:pPr marL="0" lvl="0" indent="0" algn="l" rtl="0">
              <a:spcBef>
                <a:spcPts val="1200"/>
              </a:spcBef>
              <a:spcAft>
                <a:spcPts val="0"/>
              </a:spcAft>
              <a:buNone/>
            </a:pPr>
            <a:endParaRPr>
              <a:latin typeface="Montserrat"/>
              <a:ea typeface="Montserrat"/>
              <a:cs typeface="Montserrat"/>
              <a:sym typeface="Montserrat"/>
            </a:endParaRPr>
          </a:p>
        </p:txBody>
      </p:sp>
      <p:sp>
        <p:nvSpPr>
          <p:cNvPr id="298" name="Google Shape;298;p35"/>
          <p:cNvSpPr txBox="1"/>
          <p:nvPr/>
        </p:nvSpPr>
        <p:spPr>
          <a:xfrm>
            <a:off x="617875" y="3420650"/>
            <a:ext cx="72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Given a vector of pointers to stock objects in a group and the benchmark, this function will calculate the AAR and CAAR of this stock group and store the result in Vevtor AAR and Vector CAAR.</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04" name="Google Shape;304;p36"/>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SampleCalcul</a:t>
            </a:r>
            <a:endParaRPr b="1">
              <a:solidFill>
                <a:schemeClr val="dk1"/>
              </a:solidFill>
              <a:latin typeface="Frank Ruhl Libre"/>
              <a:ea typeface="Frank Ruhl Libre"/>
              <a:cs typeface="Frank Ruhl Libre"/>
              <a:sym typeface="Frank Ruhl Libre"/>
            </a:endParaRPr>
          </a:p>
        </p:txBody>
      </p:sp>
      <p:sp>
        <p:nvSpPr>
          <p:cNvPr id="305" name="Google Shape;305;p36"/>
          <p:cNvSpPr txBox="1"/>
          <p:nvPr/>
        </p:nvSpPr>
        <p:spPr>
          <a:xfrm>
            <a:off x="617875" y="1046700"/>
            <a:ext cx="707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Used to store the result of AARs or CAARs of 40 sampling of 1 group and calculate mean &amp; std</a:t>
            </a:r>
            <a:endParaRPr>
              <a:latin typeface="Montserrat"/>
              <a:ea typeface="Montserrat"/>
              <a:cs typeface="Montserrat"/>
              <a:sym typeface="Montserrat"/>
            </a:endParaRPr>
          </a:p>
        </p:txBody>
      </p:sp>
      <p:sp>
        <p:nvSpPr>
          <p:cNvPr id="306" name="Google Shape;306;p36"/>
          <p:cNvSpPr txBox="1"/>
          <p:nvPr/>
        </p:nvSpPr>
        <p:spPr>
          <a:xfrm>
            <a:off x="617874" y="1751400"/>
            <a:ext cx="3572249" cy="14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Private data member:</a:t>
            </a:r>
            <a:endParaRPr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vector&lt;Vector&gt; sampleData</a:t>
            </a:r>
            <a:endParaRPr sz="1300" dirty="0">
              <a:latin typeface="Montserrat"/>
              <a:ea typeface="Montserrat"/>
              <a:cs typeface="Montserrat"/>
              <a:sym typeface="Montserrat"/>
            </a:endParaRPr>
          </a:p>
          <a:p>
            <a:pPr marL="0" lvl="0" indent="457200" algn="l" rtl="0">
              <a:spcBef>
                <a:spcPts val="1000"/>
              </a:spcBef>
              <a:spcAft>
                <a:spcPts val="0"/>
              </a:spcAft>
              <a:buNone/>
            </a:pPr>
            <a:r>
              <a:rPr lang="en" sz="1300" dirty="0">
                <a:latin typeface="Montserrat"/>
                <a:ea typeface="Montserrat"/>
                <a:cs typeface="Montserrat"/>
                <a:sym typeface="Montserrat"/>
              </a:rPr>
              <a:t>	Vector mean</a:t>
            </a:r>
            <a:endParaRPr sz="1300" dirty="0">
              <a:latin typeface="Montserrat"/>
              <a:ea typeface="Montserrat"/>
              <a:cs typeface="Montserrat"/>
              <a:sym typeface="Montserrat"/>
            </a:endParaRPr>
          </a:p>
          <a:p>
            <a:pPr marL="0" lvl="0" indent="457200" algn="l" rtl="0">
              <a:spcBef>
                <a:spcPts val="0"/>
              </a:spcBef>
              <a:spcAft>
                <a:spcPts val="0"/>
              </a:spcAft>
              <a:buNone/>
            </a:pPr>
            <a:r>
              <a:rPr lang="en" sz="1300" dirty="0">
                <a:latin typeface="Montserrat"/>
                <a:ea typeface="Montserrat"/>
                <a:cs typeface="Montserrat"/>
                <a:sym typeface="Montserrat"/>
              </a:rPr>
              <a:t>	Vector stdev</a:t>
            </a:r>
            <a:endParaRPr sz="1300"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cxnSp>
        <p:nvCxnSpPr>
          <p:cNvPr id="307" name="Google Shape;307;p36"/>
          <p:cNvCxnSpPr/>
          <p:nvPr/>
        </p:nvCxnSpPr>
        <p:spPr>
          <a:xfrm>
            <a:off x="4051699" y="2274825"/>
            <a:ext cx="936000" cy="0"/>
          </a:xfrm>
          <a:prstGeom prst="straightConnector1">
            <a:avLst/>
          </a:prstGeom>
          <a:noFill/>
          <a:ln w="9525" cap="flat" cmpd="sng">
            <a:solidFill>
              <a:schemeClr val="dk2"/>
            </a:solidFill>
            <a:prstDash val="solid"/>
            <a:round/>
            <a:headEnd type="none" w="med" len="med"/>
            <a:tailEnd type="triangle" w="med" len="med"/>
          </a:ln>
        </p:spPr>
      </p:cxnSp>
      <p:sp>
        <p:nvSpPr>
          <p:cNvPr id="308" name="Google Shape;308;p36"/>
          <p:cNvSpPr txBox="1"/>
          <p:nvPr/>
        </p:nvSpPr>
        <p:spPr>
          <a:xfrm>
            <a:off x="5083100" y="2074725"/>
            <a:ext cx="350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Store AAR(CAAR) of 40 sampling</a:t>
            </a:r>
            <a:endParaRPr>
              <a:latin typeface="Montserrat"/>
              <a:ea typeface="Montserrat"/>
              <a:cs typeface="Montserrat"/>
              <a:sym typeface="Montserrat"/>
            </a:endParaRPr>
          </a:p>
        </p:txBody>
      </p:sp>
      <p:sp>
        <p:nvSpPr>
          <p:cNvPr id="309" name="Google Shape;309;p36"/>
          <p:cNvSpPr txBox="1"/>
          <p:nvPr/>
        </p:nvSpPr>
        <p:spPr>
          <a:xfrm>
            <a:off x="617875" y="3019700"/>
            <a:ext cx="37971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Public member function:</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addData(Vector v)</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calculate()</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getMean()</a:t>
            </a:r>
            <a:endParaRPr sz="1300">
              <a:latin typeface="Montserrat"/>
              <a:ea typeface="Montserrat"/>
              <a:cs typeface="Montserrat"/>
              <a:sym typeface="Montserrat"/>
            </a:endParaRPr>
          </a:p>
          <a:p>
            <a:pPr marL="0" lvl="0" indent="0" algn="l" rtl="0">
              <a:spcBef>
                <a:spcPts val="0"/>
              </a:spcBef>
              <a:spcAft>
                <a:spcPts val="0"/>
              </a:spcAft>
              <a:buNone/>
            </a:pPr>
            <a:r>
              <a:rPr lang="en" sz="1300">
                <a:latin typeface="Montserrat"/>
                <a:ea typeface="Montserrat"/>
                <a:cs typeface="Montserrat"/>
                <a:sym typeface="Montserrat"/>
              </a:rPr>
              <a:t>	getStd()</a:t>
            </a:r>
            <a:endParaRPr sz="1300">
              <a:latin typeface="Montserrat"/>
              <a:ea typeface="Montserrat"/>
              <a:cs typeface="Montserrat"/>
              <a:sym typeface="Montserrat"/>
            </a:endParaRPr>
          </a:p>
        </p:txBody>
      </p:sp>
      <p:sp>
        <p:nvSpPr>
          <p:cNvPr id="310" name="Google Shape;310;p36"/>
          <p:cNvSpPr txBox="1"/>
          <p:nvPr/>
        </p:nvSpPr>
        <p:spPr>
          <a:xfrm>
            <a:off x="4328300" y="3270000"/>
            <a:ext cx="42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Called after each sampling to store results</a:t>
            </a:r>
            <a:endParaRPr>
              <a:latin typeface="Montserrat"/>
              <a:ea typeface="Montserrat"/>
              <a:cs typeface="Montserrat"/>
              <a:sym typeface="Montserrat"/>
            </a:endParaRPr>
          </a:p>
        </p:txBody>
      </p:sp>
      <p:cxnSp>
        <p:nvCxnSpPr>
          <p:cNvPr id="311" name="Google Shape;311;p36"/>
          <p:cNvCxnSpPr>
            <a:cxnSpLocks/>
            <a:endCxn id="310" idx="1"/>
          </p:cNvCxnSpPr>
          <p:nvPr/>
        </p:nvCxnSpPr>
        <p:spPr>
          <a:xfrm flipV="1">
            <a:off x="3190650" y="3470100"/>
            <a:ext cx="1137650" cy="1038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36"/>
          <p:cNvCxnSpPr>
            <a:cxnSpLocks/>
            <a:endCxn id="313" idx="1"/>
          </p:cNvCxnSpPr>
          <p:nvPr/>
        </p:nvCxnSpPr>
        <p:spPr>
          <a:xfrm>
            <a:off x="2578538" y="3902841"/>
            <a:ext cx="541661" cy="126609"/>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36"/>
          <p:cNvSpPr txBox="1"/>
          <p:nvPr/>
        </p:nvSpPr>
        <p:spPr>
          <a:xfrm>
            <a:off x="3120199" y="3721650"/>
            <a:ext cx="5824103"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Called after all the sampling to use sampleData to calculate Ave AAR(CAAR) &amp; AAR std(CAAR std) and store in mean &amp; stdev</a:t>
            </a:r>
            <a:endParaRPr dirty="0">
              <a:latin typeface="Montserrat"/>
              <a:ea typeface="Montserrat"/>
              <a:cs typeface="Montserrat"/>
              <a:sym typeface="Montserrat"/>
            </a:endParaRPr>
          </a:p>
        </p:txBody>
      </p:sp>
      <p:cxnSp>
        <p:nvCxnSpPr>
          <p:cNvPr id="314" name="Google Shape;314;p36"/>
          <p:cNvCxnSpPr>
            <a:endCxn id="315" idx="1"/>
          </p:cNvCxnSpPr>
          <p:nvPr/>
        </p:nvCxnSpPr>
        <p:spPr>
          <a:xfrm>
            <a:off x="2314950" y="4388700"/>
            <a:ext cx="875700" cy="97200"/>
          </a:xfrm>
          <a:prstGeom prst="straightConnector1">
            <a:avLst/>
          </a:prstGeom>
          <a:noFill/>
          <a:ln w="9525" cap="flat" cmpd="sng">
            <a:solidFill>
              <a:schemeClr val="dk2"/>
            </a:solidFill>
            <a:prstDash val="solid"/>
            <a:round/>
            <a:headEnd type="none" w="med" len="med"/>
            <a:tailEnd type="triangle" w="med" len="med"/>
          </a:ln>
        </p:spPr>
      </p:cxnSp>
      <p:sp>
        <p:nvSpPr>
          <p:cNvPr id="315" name="Google Shape;315;p36"/>
          <p:cNvSpPr txBox="1"/>
          <p:nvPr/>
        </p:nvSpPr>
        <p:spPr>
          <a:xfrm>
            <a:off x="3190650" y="4285800"/>
            <a:ext cx="334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Return mean(stdev)</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21" name="Google Shape;321;p37"/>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Bootstrap</a:t>
            </a:r>
            <a:endParaRPr b="1">
              <a:solidFill>
                <a:schemeClr val="dk1"/>
              </a:solidFill>
              <a:latin typeface="Frank Ruhl Libre"/>
              <a:ea typeface="Frank Ruhl Libre"/>
              <a:cs typeface="Frank Ruhl Libre"/>
              <a:sym typeface="Frank Ruhl Libre"/>
            </a:endParaRPr>
          </a:p>
        </p:txBody>
      </p:sp>
      <p:sp>
        <p:nvSpPr>
          <p:cNvPr id="322" name="Google Shape;322;p37"/>
          <p:cNvSpPr txBox="1"/>
          <p:nvPr/>
        </p:nvSpPr>
        <p:spPr>
          <a:xfrm>
            <a:off x="617875" y="1046700"/>
            <a:ext cx="707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Used to generate random number to do the sampling and calculate result matrix of 3 group</a:t>
            </a:r>
            <a:endParaRPr>
              <a:latin typeface="Montserrat"/>
              <a:ea typeface="Montserrat"/>
              <a:cs typeface="Montserrat"/>
              <a:sym typeface="Montserrat"/>
            </a:endParaRPr>
          </a:p>
        </p:txBody>
      </p:sp>
      <p:sp>
        <p:nvSpPr>
          <p:cNvPr id="323" name="Google Shape;323;p37"/>
          <p:cNvSpPr txBox="1"/>
          <p:nvPr/>
        </p:nvSpPr>
        <p:spPr>
          <a:xfrm>
            <a:off x="617875" y="1711125"/>
            <a:ext cx="7766700" cy="147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Private data member:</a:t>
            </a:r>
            <a:endParaRPr dirty="0">
              <a:latin typeface="Montserrat"/>
              <a:ea typeface="Montserrat"/>
              <a:cs typeface="Montserrat"/>
              <a:sym typeface="Montserrat"/>
            </a:endParaRPr>
          </a:p>
          <a:p>
            <a:pPr marL="0" lvl="0" indent="0" algn="l" rtl="0">
              <a:spcBef>
                <a:spcPts val="1000"/>
              </a:spcBef>
              <a:spcAft>
                <a:spcPts val="0"/>
              </a:spcAft>
              <a:buNone/>
            </a:pPr>
            <a:r>
              <a:rPr lang="en" dirty="0">
                <a:latin typeface="Montserrat"/>
                <a:ea typeface="Montserrat"/>
                <a:cs typeface="Montserrat"/>
                <a:sym typeface="Montserrat"/>
              </a:rPr>
              <a:t>	</a:t>
            </a:r>
            <a:r>
              <a:rPr lang="en" sz="1300" dirty="0">
                <a:latin typeface="Montserrat"/>
                <a:ea typeface="Montserrat"/>
                <a:cs typeface="Montserrat"/>
                <a:sym typeface="Montserrat"/>
              </a:rPr>
              <a:t>vector&lt;vector&lt;Stock*&gt;&gt; symbolList</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Store all the stock pointers that have enough data</a:t>
            </a:r>
            <a:endParaRPr sz="1300" dirty="0">
              <a:latin typeface="Montserrat"/>
              <a:ea typeface="Montserrat"/>
              <a:cs typeface="Montserrat"/>
              <a:sym typeface="Montserrat"/>
            </a:endParaRPr>
          </a:p>
          <a:p>
            <a:pPr marL="914400" lvl="0" indent="457200" algn="l" rtl="0">
              <a:spcBef>
                <a:spcPts val="0"/>
              </a:spcBef>
              <a:spcAft>
                <a:spcPts val="0"/>
              </a:spcAft>
              <a:buNone/>
            </a:pPr>
            <a:r>
              <a:rPr lang="en" sz="1300" dirty="0">
                <a:latin typeface="Montserrat"/>
                <a:ea typeface="Montserrat"/>
                <a:cs typeface="Montserrat"/>
                <a:sym typeface="Montserrat"/>
              </a:rPr>
              <a:t>	symbolList.size() = 3</a:t>
            </a:r>
            <a:endParaRPr sz="1300" dirty="0">
              <a:latin typeface="Montserrat"/>
              <a:ea typeface="Montserrat"/>
              <a:cs typeface="Montserrat"/>
              <a:sym typeface="Montserrat"/>
            </a:endParaRPr>
          </a:p>
          <a:p>
            <a:pPr marL="914400" lvl="0" indent="457200" algn="l" rtl="0">
              <a:spcBef>
                <a:spcPts val="0"/>
              </a:spcBef>
              <a:spcAft>
                <a:spcPts val="0"/>
              </a:spcAft>
              <a:buNone/>
            </a:pPr>
            <a:r>
              <a:rPr lang="en" sz="1300" dirty="0">
                <a:latin typeface="Montserrat"/>
                <a:ea typeface="Montserrat"/>
                <a:cs typeface="Montserrat"/>
                <a:sym typeface="Montserrat"/>
              </a:rPr>
              <a:t>	symbolList[i].size() = num of stocks with enough data in each group</a:t>
            </a:r>
            <a:endParaRPr sz="1300" dirty="0">
              <a:latin typeface="Montserrat"/>
              <a:ea typeface="Montserrat"/>
              <a:cs typeface="Montserrat"/>
              <a:sym typeface="Montserrat"/>
            </a:endParaRPr>
          </a:p>
        </p:txBody>
      </p:sp>
      <p:sp>
        <p:nvSpPr>
          <p:cNvPr id="324" name="Google Shape;324;p37"/>
          <p:cNvSpPr txBox="1"/>
          <p:nvPr/>
        </p:nvSpPr>
        <p:spPr>
          <a:xfrm>
            <a:off x="617875" y="3278550"/>
            <a:ext cx="72069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Public member function:</a:t>
            </a:r>
            <a:endParaRPr dirty="0">
              <a:latin typeface="Montserrat"/>
              <a:ea typeface="Montserrat"/>
              <a:cs typeface="Montserrat"/>
              <a:sym typeface="Montserrat"/>
            </a:endParaRPr>
          </a:p>
          <a:p>
            <a:pPr marL="0" lvl="0" indent="0" algn="l" rtl="0">
              <a:spcBef>
                <a:spcPts val="1000"/>
              </a:spcBef>
              <a:spcAft>
                <a:spcPts val="0"/>
              </a:spcAft>
              <a:buNone/>
            </a:pPr>
            <a:r>
              <a:rPr lang="en" dirty="0">
                <a:latin typeface="Montserrat"/>
                <a:ea typeface="Montserrat"/>
                <a:cs typeface="Montserrat"/>
                <a:sym typeface="Montserrat"/>
              </a:rPr>
              <a:t>	</a:t>
            </a:r>
            <a:r>
              <a:rPr lang="en" sz="1300" dirty="0">
                <a:latin typeface="Montserrat"/>
                <a:ea typeface="Montserrat"/>
                <a:cs typeface="Montserrat"/>
                <a:sym typeface="Montserrat"/>
              </a:rPr>
              <a:t>constructor with a parameter (parameter: vector of map of 3 group)</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Set seed for random number generator </a:t>
            </a:r>
            <a:endParaRPr sz="1300" dirty="0">
              <a:latin typeface="Montserrat"/>
              <a:ea typeface="Montserrat"/>
              <a:cs typeface="Montserrat"/>
              <a:sym typeface="Montserrat"/>
            </a:endParaRPr>
          </a:p>
          <a:p>
            <a:pPr marL="457200" lvl="0" indent="457200" algn="l" rtl="0">
              <a:spcBef>
                <a:spcPts val="1000"/>
              </a:spcBef>
              <a:spcAft>
                <a:spcPts val="0"/>
              </a:spcAft>
              <a:buNone/>
            </a:pPr>
            <a:r>
              <a:rPr lang="en" sz="1300" dirty="0">
                <a:latin typeface="Montserrat"/>
                <a:ea typeface="Montserrat"/>
                <a:cs typeface="Montserrat"/>
                <a:sym typeface="Montserrat"/>
              </a:rPr>
              <a:t>	go through 3 map &amp; store pointer into symbolList</a:t>
            </a:r>
            <a:endParaRPr sz="1300" dirty="0">
              <a:latin typeface="Montserrat"/>
              <a:ea typeface="Montserrat"/>
              <a:cs typeface="Montserrat"/>
              <a:sym typeface="Montserrat"/>
            </a:endParaRPr>
          </a:p>
          <a:p>
            <a:pPr marL="0" lvl="0" indent="0" algn="l" rtl="0">
              <a:spcBef>
                <a:spcPts val="0"/>
              </a:spcBef>
              <a:spcAft>
                <a:spcPts val="0"/>
              </a:spcAft>
              <a:buNone/>
            </a:pPr>
            <a:endParaRPr sz="1300"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0" y="285750"/>
            <a:ext cx="3000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Summary</a:t>
            </a:r>
            <a:endParaRPr sz="2900" b="1">
              <a:solidFill>
                <a:schemeClr val="dk1"/>
              </a:solidFill>
              <a:latin typeface="Frank Ruhl Libre"/>
              <a:ea typeface="Frank Ruhl Libre"/>
              <a:cs typeface="Frank Ruhl Libre"/>
              <a:sym typeface="Frank Ruhl Libre"/>
            </a:endParaRPr>
          </a:p>
        </p:txBody>
      </p:sp>
      <p:sp>
        <p:nvSpPr>
          <p:cNvPr id="119" name="Google Shape;119;p20"/>
          <p:cNvSpPr txBox="1"/>
          <p:nvPr/>
        </p:nvSpPr>
        <p:spPr>
          <a:xfrm>
            <a:off x="1143000" y="1185025"/>
            <a:ext cx="6723600" cy="33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latin typeface="Montserrat"/>
                <a:ea typeface="Montserrat"/>
                <a:cs typeface="Montserrat"/>
                <a:sym typeface="Montserrat"/>
              </a:rPr>
              <a:t>In this project, our team investigated the relationship between Russell 3000 stocks’ earning surprise percentage and their CAAR (Cumulative Average Abnormal Return) based on IWV benchmark before and after the earning announcement date.</a:t>
            </a:r>
            <a:endParaRPr dirty="0">
              <a:latin typeface="Montserrat"/>
              <a:ea typeface="Montserrat"/>
              <a:cs typeface="Montserrat"/>
              <a:sym typeface="Montserrat"/>
            </a:endParaRPr>
          </a:p>
          <a:p>
            <a:pPr marL="0" lvl="0" indent="0" algn="l" rtl="0">
              <a:lnSpc>
                <a:spcPct val="115000"/>
              </a:lnSpc>
              <a:spcBef>
                <a:spcPts val="0"/>
              </a:spcBef>
              <a:spcAft>
                <a:spcPts val="0"/>
              </a:spcAft>
              <a:buNone/>
            </a:pPr>
            <a:endParaRPr dirty="0">
              <a:latin typeface="Montserrat"/>
              <a:ea typeface="Montserrat"/>
              <a:cs typeface="Montserrat"/>
              <a:sym typeface="Montserrat"/>
            </a:endParaRPr>
          </a:p>
          <a:p>
            <a:pPr marL="0" lvl="0" indent="0" algn="l" rtl="0">
              <a:lnSpc>
                <a:spcPct val="115000"/>
              </a:lnSpc>
              <a:spcBef>
                <a:spcPts val="0"/>
              </a:spcBef>
              <a:spcAft>
                <a:spcPts val="0"/>
              </a:spcAft>
              <a:buNone/>
            </a:pPr>
            <a:endParaRPr dirty="0">
              <a:latin typeface="Montserrat"/>
              <a:ea typeface="Montserrat"/>
              <a:cs typeface="Montserrat"/>
              <a:sym typeface="Montserrat"/>
            </a:endParaRPr>
          </a:p>
          <a:p>
            <a:pPr marL="0" lvl="0" indent="0" algn="l" rtl="0">
              <a:lnSpc>
                <a:spcPct val="115000"/>
              </a:lnSpc>
              <a:spcBef>
                <a:spcPts val="0"/>
              </a:spcBef>
              <a:spcAft>
                <a:spcPts val="0"/>
              </a:spcAft>
              <a:buNone/>
            </a:pPr>
            <a:r>
              <a:rPr lang="en" dirty="0">
                <a:latin typeface="Montserrat"/>
                <a:ea typeface="Montserrat"/>
                <a:cs typeface="Montserrat"/>
                <a:sym typeface="Montserrat"/>
              </a:rPr>
              <a:t>We divided all Russell 3000 stocks equally into 3 groups (beat, meet and miss) according to their earning surprise percentage and implemented bootstrapping 40 times with batch size 80 to all 3 groups. We found that in general, stocks with higher surprise percentage would have higher CAAR after earning announcement date.</a:t>
            </a: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  </a:t>
            </a:r>
            <a:endParaRPr dirty="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30" name="Google Shape;330;p38"/>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Bootstrap</a:t>
            </a:r>
            <a:endParaRPr b="1">
              <a:solidFill>
                <a:schemeClr val="dk1"/>
              </a:solidFill>
              <a:latin typeface="Frank Ruhl Libre"/>
              <a:ea typeface="Frank Ruhl Libre"/>
              <a:cs typeface="Frank Ruhl Libre"/>
              <a:sym typeface="Frank Ruhl Libre"/>
            </a:endParaRPr>
          </a:p>
        </p:txBody>
      </p:sp>
      <p:sp>
        <p:nvSpPr>
          <p:cNvPr id="331" name="Google Shape;331;p38"/>
          <p:cNvSpPr txBox="1"/>
          <p:nvPr/>
        </p:nvSpPr>
        <p:spPr>
          <a:xfrm>
            <a:off x="-24524" y="954558"/>
            <a:ext cx="8993352" cy="40985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     Public member function:</a:t>
            </a:r>
            <a:endParaRPr dirty="0">
              <a:latin typeface="Montserrat"/>
              <a:ea typeface="Montserrat"/>
              <a:cs typeface="Montserrat"/>
              <a:sym typeface="Montserrat"/>
            </a:endParaRPr>
          </a:p>
          <a:p>
            <a:pPr marL="0" lvl="0" indent="0" algn="l" rtl="0">
              <a:spcBef>
                <a:spcPts val="1000"/>
              </a:spcBef>
              <a:spcAft>
                <a:spcPts val="0"/>
              </a:spcAft>
              <a:buNone/>
            </a:pPr>
            <a:r>
              <a:rPr lang="en" dirty="0">
                <a:latin typeface="Montserrat"/>
                <a:ea typeface="Montserrat"/>
                <a:cs typeface="Montserrat"/>
                <a:sym typeface="Montserrat"/>
              </a:rPr>
              <a:t>	</a:t>
            </a:r>
            <a:r>
              <a:rPr lang="en" sz="1300" dirty="0">
                <a:latin typeface="Montserrat"/>
                <a:ea typeface="Montserrat"/>
                <a:cs typeface="Montserrat"/>
                <a:sym typeface="Montserrat"/>
              </a:rPr>
              <a:t>vector&lt;vector&lt;Stock*&gt;&gt; Sampling(int size)</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Generate a sample for 3 group</a:t>
            </a:r>
            <a:endParaRPr sz="1300" dirty="0">
              <a:latin typeface="Montserrat"/>
              <a:ea typeface="Montserrat"/>
              <a:cs typeface="Montserrat"/>
              <a:sym typeface="Montserrat"/>
            </a:endParaRPr>
          </a:p>
          <a:p>
            <a:pPr marL="457200" lvl="0" indent="457200" algn="l" rtl="0">
              <a:spcBef>
                <a:spcPts val="1000"/>
              </a:spcBef>
              <a:spcAft>
                <a:spcPts val="0"/>
              </a:spcAft>
              <a:buNone/>
            </a:pPr>
            <a:r>
              <a:rPr lang="en" sz="1300" dirty="0">
                <a:latin typeface="Montserrat"/>
                <a:ea typeface="Montserrat"/>
                <a:cs typeface="Montserrat"/>
                <a:sym typeface="Montserrat"/>
              </a:rPr>
              <a:t>	size: num of sample, in this project 80</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Use while loop to ensure 80 different stocks for each group</a:t>
            </a:r>
            <a:endParaRPr sz="1300" dirty="0">
              <a:latin typeface="Montserrat"/>
              <a:ea typeface="Montserrat"/>
              <a:cs typeface="Montserrat"/>
              <a:sym typeface="Montserrat"/>
            </a:endParaRPr>
          </a:p>
          <a:p>
            <a:pPr marL="457200" lvl="0" indent="457200" algn="l" rtl="0">
              <a:spcBef>
                <a:spcPts val="1000"/>
              </a:spcBef>
              <a:spcAft>
                <a:spcPts val="0"/>
              </a:spcAft>
              <a:buNone/>
            </a:pPr>
            <a:r>
              <a:rPr lang="en" sz="1300" dirty="0">
                <a:latin typeface="Montserrat"/>
                <a:ea typeface="Montserrat"/>
                <a:cs typeface="Montserrat"/>
                <a:sym typeface="Montserrat"/>
              </a:rPr>
              <a:t>	Size of return: 3x80</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vector&lt;vector&lt;Vector&gt;&gt; calculateResultMatrix(int size, int times, const Benchmark&amp; iwv)</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size: used when calling the function Sampling</a:t>
            </a:r>
            <a:endParaRPr sz="1300" dirty="0">
              <a:latin typeface="Montserrat"/>
              <a:ea typeface="Montserrat"/>
              <a:cs typeface="Montserrat"/>
              <a:sym typeface="Montserrat"/>
            </a:endParaRPr>
          </a:p>
          <a:p>
            <a:pPr marL="0" lvl="0" indent="0" algn="l" rtl="0">
              <a:spcBef>
                <a:spcPts val="1000"/>
              </a:spcBef>
              <a:spcAft>
                <a:spcPts val="0"/>
              </a:spcAft>
              <a:buNone/>
            </a:pPr>
            <a:r>
              <a:rPr lang="en" sz="1300" dirty="0">
                <a:latin typeface="Montserrat"/>
                <a:ea typeface="Montserrat"/>
                <a:cs typeface="Montserrat"/>
                <a:sym typeface="Montserrat"/>
              </a:rPr>
              <a:t>		times: times of sampling, in this project 40</a:t>
            </a:r>
            <a:endParaRPr sz="1300" dirty="0">
              <a:latin typeface="Montserrat"/>
              <a:ea typeface="Montserrat"/>
              <a:cs typeface="Montserrat"/>
              <a:sym typeface="Montserrat"/>
            </a:endParaRPr>
          </a:p>
          <a:p>
            <a:pPr marL="1060450" lvl="0" algn="l" rtl="0">
              <a:spcBef>
                <a:spcPts val="1000"/>
              </a:spcBef>
              <a:spcAft>
                <a:spcPts val="0"/>
              </a:spcAft>
              <a:buSzPts val="1300"/>
            </a:pPr>
            <a:r>
              <a:rPr lang="en" sz="1300" dirty="0">
                <a:latin typeface="Montserrat"/>
                <a:ea typeface="Montserrat"/>
                <a:cs typeface="Montserrat"/>
                <a:sym typeface="Montserrat"/>
              </a:rPr>
              <a:t>	1</a:t>
            </a:r>
            <a:r>
              <a:rPr lang="en-US" sz="1300" dirty="0">
                <a:latin typeface="Montserrat"/>
                <a:ea typeface="Montserrat"/>
                <a:cs typeface="Montserrat"/>
                <a:sym typeface="Montserrat"/>
              </a:rPr>
              <a:t>)</a:t>
            </a:r>
            <a:r>
              <a:rPr lang="zh-CN" altLang="en-US" sz="1300" dirty="0">
                <a:latin typeface="Montserrat"/>
                <a:ea typeface="Montserrat"/>
                <a:cs typeface="Montserrat"/>
                <a:sym typeface="Montserrat"/>
              </a:rPr>
              <a:t> </a:t>
            </a:r>
            <a:r>
              <a:rPr lang="en" sz="1300" dirty="0">
                <a:latin typeface="Montserrat"/>
                <a:ea typeface="Montserrat"/>
                <a:cs typeface="Montserrat"/>
                <a:sym typeface="Montserrat"/>
              </a:rPr>
              <a:t>do the sampling, call the member function of class OneCalcul to get AAR &amp; </a:t>
            </a:r>
            <a:r>
              <a:rPr lang="en" sz="1300">
                <a:latin typeface="Montserrat"/>
                <a:ea typeface="Montserrat"/>
                <a:cs typeface="Montserrat"/>
                <a:sym typeface="Montserrat"/>
              </a:rPr>
              <a:t>CAAR 	and </a:t>
            </a:r>
            <a:r>
              <a:rPr lang="en" sz="1300" dirty="0">
                <a:latin typeface="Montserrat"/>
                <a:ea typeface="Montserrat"/>
                <a:cs typeface="Montserrat"/>
                <a:sym typeface="Montserrat"/>
              </a:rPr>
              <a:t>store. </a:t>
            </a:r>
            <a:endParaRPr lang="en-US" sz="1300" dirty="0">
              <a:latin typeface="Montserrat"/>
              <a:ea typeface="Montserrat"/>
              <a:cs typeface="Montserrat"/>
              <a:sym typeface="Montserrat"/>
            </a:endParaRPr>
          </a:p>
          <a:p>
            <a:pPr marL="1060450" lvl="0" algn="l" rtl="0">
              <a:spcBef>
                <a:spcPts val="0"/>
              </a:spcBef>
              <a:spcAft>
                <a:spcPts val="0"/>
              </a:spcAft>
              <a:buSzPts val="1300"/>
            </a:pPr>
            <a:r>
              <a:rPr lang="en-US" sz="1300" dirty="0">
                <a:latin typeface="Montserrat"/>
                <a:ea typeface="Montserrat"/>
                <a:cs typeface="Montserrat"/>
                <a:sym typeface="Montserrat"/>
              </a:rPr>
              <a:t>	2) call the member function of class </a:t>
            </a:r>
            <a:r>
              <a:rPr lang="en-US" sz="1300" dirty="0" err="1">
                <a:latin typeface="Montserrat"/>
                <a:ea typeface="Montserrat"/>
                <a:cs typeface="Montserrat"/>
                <a:sym typeface="Montserrat"/>
              </a:rPr>
              <a:t>SampleCalcul</a:t>
            </a:r>
            <a:r>
              <a:rPr lang="en-US" sz="1300" dirty="0">
                <a:latin typeface="Montserrat"/>
                <a:ea typeface="Montserrat"/>
                <a:cs typeface="Montserrat"/>
                <a:sym typeface="Montserrat"/>
              </a:rPr>
              <a:t> to calculate and store the result</a:t>
            </a:r>
          </a:p>
          <a:p>
            <a:pPr marL="0" lvl="0" indent="0" algn="l" rtl="0">
              <a:spcBef>
                <a:spcPts val="1000"/>
              </a:spcBef>
              <a:spcAft>
                <a:spcPts val="0"/>
              </a:spcAft>
              <a:buNone/>
            </a:pPr>
            <a:r>
              <a:rPr lang="en" sz="1300" dirty="0">
                <a:latin typeface="Montserrat"/>
                <a:ea typeface="Montserrat"/>
                <a:cs typeface="Montserrat"/>
                <a:sym typeface="Montserrat"/>
              </a:rPr>
              <a:t>		Size of return: 3x4x2N</a:t>
            </a:r>
            <a:endParaRPr sz="1300" dirty="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Visualization</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Gnuplot</a:t>
            </a:r>
            <a:endParaRPr sz="3600">
              <a:solidFill>
                <a:schemeClr val="accent2"/>
              </a:solidFill>
            </a:endParaRPr>
          </a:p>
        </p:txBody>
      </p:sp>
      <p:sp>
        <p:nvSpPr>
          <p:cNvPr id="337" name="Google Shape;337;p3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3</a:t>
            </a:r>
            <a:endParaRPr sz="900">
              <a:solidFill>
                <a:schemeClr val="accent2"/>
              </a:solidFill>
              <a:latin typeface="Montserrat ExtraBold"/>
              <a:ea typeface="Montserrat ExtraBold"/>
              <a:cs typeface="Montserrat ExtraBold"/>
              <a:sym typeface="Montserrat ExtraBold"/>
            </a:endParaRPr>
          </a:p>
        </p:txBody>
      </p:sp>
      <p:cxnSp>
        <p:nvCxnSpPr>
          <p:cNvPr id="338" name="Google Shape;338;p3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sp>
        <p:nvSpPr>
          <p:cNvPr id="344" name="Google Shape;344;p40"/>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Gnuplot - Averaged CAAR for Beat, Meet, Miss Groups</a:t>
            </a:r>
            <a:endParaRPr b="1">
              <a:solidFill>
                <a:schemeClr val="dk1"/>
              </a:solidFill>
              <a:latin typeface="Frank Ruhl Libre"/>
              <a:ea typeface="Frank Ruhl Libre"/>
              <a:cs typeface="Frank Ruhl Libre"/>
              <a:sym typeface="Frank Ruhl Libre"/>
            </a:endParaRPr>
          </a:p>
        </p:txBody>
      </p:sp>
      <p:pic>
        <p:nvPicPr>
          <p:cNvPr id="345" name="Google Shape;345;p40"/>
          <p:cNvPicPr preferRelativeResize="0"/>
          <p:nvPr/>
        </p:nvPicPr>
        <p:blipFill>
          <a:blip r:embed="rId3">
            <a:alphaModFix/>
          </a:blip>
          <a:stretch>
            <a:fillRect/>
          </a:stretch>
        </p:blipFill>
        <p:spPr>
          <a:xfrm>
            <a:off x="1992975" y="1046700"/>
            <a:ext cx="5728725" cy="393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sp>
        <p:nvSpPr>
          <p:cNvPr id="351" name="Google Shape;351;p41"/>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Gnuplot - Averaged CAAR for Beat, Meet, Miss Groups</a:t>
            </a:r>
            <a:endParaRPr b="1">
              <a:solidFill>
                <a:schemeClr val="dk1"/>
              </a:solidFill>
              <a:latin typeface="Frank Ruhl Libre"/>
              <a:ea typeface="Frank Ruhl Libre"/>
              <a:cs typeface="Frank Ruhl Libre"/>
              <a:sym typeface="Frank Ruhl Libre"/>
            </a:endParaRPr>
          </a:p>
        </p:txBody>
      </p:sp>
      <p:pic>
        <p:nvPicPr>
          <p:cNvPr id="352" name="Google Shape;352;p41"/>
          <p:cNvPicPr preferRelativeResize="0"/>
          <p:nvPr/>
        </p:nvPicPr>
        <p:blipFill>
          <a:blip r:embed="rId3">
            <a:alphaModFix/>
          </a:blip>
          <a:stretch>
            <a:fillRect/>
          </a:stretch>
        </p:blipFill>
        <p:spPr>
          <a:xfrm>
            <a:off x="1524000" y="997875"/>
            <a:ext cx="6096000" cy="3657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Conclusion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358" name="Google Shape;358;p42"/>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04</a:t>
            </a:r>
            <a:endParaRPr sz="900">
              <a:solidFill>
                <a:schemeClr val="accent2"/>
              </a:solidFill>
              <a:latin typeface="Montserrat ExtraBold"/>
              <a:ea typeface="Montserrat ExtraBold"/>
              <a:cs typeface="Montserrat ExtraBold"/>
              <a:sym typeface="Montserrat ExtraBold"/>
            </a:endParaRPr>
          </a:p>
        </p:txBody>
      </p:sp>
      <p:cxnSp>
        <p:nvCxnSpPr>
          <p:cNvPr id="359" name="Google Shape;359;p42"/>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sp>
        <p:nvSpPr>
          <p:cNvPr id="365" name="Google Shape;365;p43"/>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Conclusion</a:t>
            </a:r>
            <a:endParaRPr b="1">
              <a:solidFill>
                <a:schemeClr val="dk1"/>
              </a:solidFill>
              <a:latin typeface="Frank Ruhl Libre"/>
              <a:ea typeface="Frank Ruhl Libre"/>
              <a:cs typeface="Frank Ruhl Libre"/>
              <a:sym typeface="Frank Ruhl Libre"/>
            </a:endParaRPr>
          </a:p>
        </p:txBody>
      </p:sp>
      <p:sp>
        <p:nvSpPr>
          <p:cNvPr id="366" name="Google Shape;366;p43"/>
          <p:cNvSpPr txBox="1"/>
          <p:nvPr/>
        </p:nvSpPr>
        <p:spPr>
          <a:xfrm>
            <a:off x="516025" y="713675"/>
            <a:ext cx="8296200" cy="331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Montserrat"/>
              <a:ea typeface="Montserrat"/>
              <a:cs typeface="Montserrat"/>
              <a:sym typeface="Montserrat"/>
            </a:endParaRPr>
          </a:p>
          <a:p>
            <a:pPr marL="0" lvl="0" indent="0" algn="just" rtl="0">
              <a:lnSpc>
                <a:spcPct val="125000"/>
              </a:lnSpc>
              <a:spcBef>
                <a:spcPts val="0"/>
              </a:spcBef>
              <a:spcAft>
                <a:spcPts val="0"/>
              </a:spcAft>
              <a:buNone/>
            </a:pPr>
            <a:r>
              <a:rPr lang="en" sz="1200">
                <a:latin typeface="Montserrat"/>
                <a:ea typeface="Montserrat"/>
                <a:cs typeface="Montserrat"/>
                <a:sym typeface="Montserrat"/>
              </a:rPr>
              <a:t>Three groups are sorted by their earnings surprise of 2021 Q2. Earnings reveal the financial health and economic conditions of businesses. An earnings surprise occurs when a company's reported quarterly or annual profits are above or below analysts' expectations. When a company's profit performance fails to match the expectations set by the investment community, investors often express their disappointment by selling shares.</a:t>
            </a:r>
            <a:endParaRPr sz="1200" b="1">
              <a:latin typeface="Montserrat"/>
              <a:ea typeface="Montserrat"/>
              <a:cs typeface="Montserrat"/>
              <a:sym typeface="Montserrat"/>
            </a:endParaRPr>
          </a:p>
          <a:p>
            <a:pPr marL="0" lvl="0" indent="0" algn="just" rtl="0">
              <a:lnSpc>
                <a:spcPct val="125000"/>
              </a:lnSpc>
              <a:spcBef>
                <a:spcPts val="0"/>
              </a:spcBef>
              <a:spcAft>
                <a:spcPts val="0"/>
              </a:spcAft>
              <a:buNone/>
            </a:pPr>
            <a:r>
              <a:rPr lang="en" sz="1200">
                <a:latin typeface="Montserrat"/>
                <a:ea typeface="Montserrat"/>
                <a:cs typeface="Montserrat"/>
                <a:sym typeface="Montserrat"/>
              </a:rPr>
              <a:t>Our group concluded that: </a:t>
            </a:r>
            <a:r>
              <a:rPr lang="en" sz="1200" b="1">
                <a:latin typeface="Montserrat"/>
                <a:ea typeface="Montserrat"/>
                <a:cs typeface="Montserrat"/>
                <a:sym typeface="Montserrat"/>
              </a:rPr>
              <a:t>earning releases of Russell 3000 stocks have a huge impact on their future stock prices, and stocks with higher surprise will have higher CAAR after earning announcement date.</a:t>
            </a:r>
            <a:r>
              <a:rPr lang="en" sz="1200">
                <a:latin typeface="Montserrat"/>
                <a:ea typeface="Montserrat"/>
                <a:cs typeface="Montserrat"/>
                <a:sym typeface="Montserrat"/>
              </a:rPr>
              <a:t> This conclusion can be explained in </a:t>
            </a:r>
            <a:r>
              <a:rPr lang="en" sz="1200" u="sng">
                <a:latin typeface="Montserrat"/>
                <a:ea typeface="Montserrat"/>
                <a:cs typeface="Montserrat"/>
                <a:sym typeface="Montserrat"/>
              </a:rPr>
              <a:t>three aspects</a:t>
            </a:r>
            <a:r>
              <a:rPr lang="en" sz="1200">
                <a:latin typeface="Montserrat"/>
                <a:ea typeface="Montserrat"/>
                <a:cs typeface="Montserrat"/>
                <a:sym typeface="Montserrat"/>
              </a:rPr>
              <a:t> from graphs CAAR and AAR as following table:</a:t>
            </a:r>
            <a:endParaRPr sz="1200">
              <a:latin typeface="Montserrat"/>
              <a:ea typeface="Montserrat"/>
              <a:cs typeface="Montserrat"/>
              <a:sym typeface="Montserrat"/>
            </a:endParaRPr>
          </a:p>
          <a:p>
            <a:pPr marL="0" lvl="0" indent="0" algn="just" rtl="0">
              <a:lnSpc>
                <a:spcPct val="125000"/>
              </a:lnSpc>
              <a:spcBef>
                <a:spcPts val="0"/>
              </a:spcBef>
              <a:spcAft>
                <a:spcPts val="0"/>
              </a:spcAft>
              <a:buNone/>
            </a:pPr>
            <a:endParaRPr>
              <a:latin typeface="Montserrat"/>
              <a:ea typeface="Montserrat"/>
              <a:cs typeface="Montserrat"/>
              <a:sym typeface="Montserrat"/>
            </a:endParaRPr>
          </a:p>
          <a:p>
            <a:pPr marL="0" lvl="0" indent="0" algn="just" rtl="0">
              <a:lnSpc>
                <a:spcPct val="125000"/>
              </a:lnSpc>
              <a:spcBef>
                <a:spcPts val="0"/>
              </a:spcBef>
              <a:spcAft>
                <a:spcPts val="0"/>
              </a:spcAft>
              <a:buNone/>
            </a:pPr>
            <a:endParaRPr>
              <a:solidFill>
                <a:schemeClr val="dk2"/>
              </a:solidFill>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endParaRPr sz="1300">
              <a:latin typeface="Montserrat"/>
              <a:ea typeface="Montserrat"/>
              <a:cs typeface="Montserrat"/>
              <a:sym typeface="Montserrat"/>
            </a:endParaRPr>
          </a:p>
        </p:txBody>
      </p:sp>
      <p:pic>
        <p:nvPicPr>
          <p:cNvPr id="367" name="Google Shape;367;p43"/>
          <p:cNvPicPr preferRelativeResize="0"/>
          <p:nvPr/>
        </p:nvPicPr>
        <p:blipFill>
          <a:blip r:embed="rId3">
            <a:alphaModFix/>
          </a:blip>
          <a:stretch>
            <a:fillRect/>
          </a:stretch>
        </p:blipFill>
        <p:spPr>
          <a:xfrm>
            <a:off x="2600575" y="2889800"/>
            <a:ext cx="3669325" cy="220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sp>
        <p:nvSpPr>
          <p:cNvPr id="373" name="Google Shape;373;p44"/>
          <p:cNvSpPr txBox="1">
            <a:spLocks noGrp="1"/>
          </p:cNvSpPr>
          <p:nvPr>
            <p:ph type="title"/>
          </p:nvPr>
        </p:nvSpPr>
        <p:spPr>
          <a:xfrm>
            <a:off x="337950" y="4364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b="1">
                <a:solidFill>
                  <a:schemeClr val="dk1"/>
                </a:solidFill>
                <a:latin typeface="Frank Ruhl Libre"/>
                <a:ea typeface="Frank Ruhl Libre"/>
                <a:cs typeface="Frank Ruhl Libre"/>
                <a:sym typeface="Frank Ruhl Libre"/>
              </a:rPr>
              <a:t>Conclusion</a:t>
            </a:r>
            <a:endParaRPr sz="1700" b="1">
              <a:solidFill>
                <a:schemeClr val="dk1"/>
              </a:solidFill>
              <a:latin typeface="Frank Ruhl Libre"/>
              <a:ea typeface="Frank Ruhl Libre"/>
              <a:cs typeface="Frank Ruhl Libre"/>
              <a:sym typeface="Frank Ruhl Libre"/>
            </a:endParaRPr>
          </a:p>
        </p:txBody>
      </p:sp>
      <p:pic>
        <p:nvPicPr>
          <p:cNvPr id="374" name="Google Shape;374;p44"/>
          <p:cNvPicPr preferRelativeResize="0"/>
          <p:nvPr/>
        </p:nvPicPr>
        <p:blipFill>
          <a:blip r:embed="rId3">
            <a:alphaModFix/>
          </a:blip>
          <a:stretch>
            <a:fillRect/>
          </a:stretch>
        </p:blipFill>
        <p:spPr>
          <a:xfrm>
            <a:off x="337938" y="769075"/>
            <a:ext cx="8468125" cy="3679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Enhancement </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Enrichment</a:t>
            </a:r>
            <a:endParaRPr sz="3600">
              <a:solidFill>
                <a:schemeClr val="accent2"/>
              </a:solidFill>
            </a:endParaRPr>
          </a:p>
        </p:txBody>
      </p:sp>
      <p:sp>
        <p:nvSpPr>
          <p:cNvPr id="380" name="Google Shape;380;p45"/>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05 </a:t>
            </a:r>
            <a:endParaRPr sz="900">
              <a:solidFill>
                <a:schemeClr val="accent2"/>
              </a:solidFill>
              <a:latin typeface="Montserrat ExtraBold"/>
              <a:ea typeface="Montserrat ExtraBold"/>
              <a:cs typeface="Montserrat ExtraBold"/>
              <a:sym typeface="Montserrat ExtraBold"/>
            </a:endParaRPr>
          </a:p>
        </p:txBody>
      </p:sp>
      <p:cxnSp>
        <p:nvCxnSpPr>
          <p:cNvPr id="381" name="Google Shape;381;p45"/>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sp>
        <p:nvSpPr>
          <p:cNvPr id="387" name="Google Shape;387;p46"/>
          <p:cNvSpPr txBox="1">
            <a:spLocks noGrp="1"/>
          </p:cNvSpPr>
          <p:nvPr>
            <p:ph type="title"/>
          </p:nvPr>
        </p:nvSpPr>
        <p:spPr>
          <a:xfrm>
            <a:off x="338975" y="651350"/>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a:solidFill>
                <a:schemeClr val="dk1"/>
              </a:solidFill>
              <a:latin typeface="Frank Ruhl Libre"/>
              <a:ea typeface="Frank Ruhl Libre"/>
              <a:cs typeface="Frank Ruhl Libre"/>
              <a:sym typeface="Frank Ruhl Libre"/>
            </a:endParaRPr>
          </a:p>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Enhancement &amp; Enrichment</a:t>
            </a:r>
            <a:endParaRPr b="1">
              <a:solidFill>
                <a:schemeClr val="dk1"/>
              </a:solidFill>
              <a:latin typeface="Frank Ruhl Libre"/>
              <a:ea typeface="Frank Ruhl Libre"/>
              <a:cs typeface="Frank Ruhl Libre"/>
              <a:sym typeface="Frank Ruhl Libre"/>
            </a:endParaRPr>
          </a:p>
        </p:txBody>
      </p:sp>
      <p:sp>
        <p:nvSpPr>
          <p:cNvPr id="388" name="Google Shape;388;p46"/>
          <p:cNvSpPr txBox="1"/>
          <p:nvPr/>
        </p:nvSpPr>
        <p:spPr>
          <a:xfrm>
            <a:off x="407175" y="1253600"/>
            <a:ext cx="4307700" cy="2878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downloaded json format data from EOD and parsed them into our stock objects for program stability and efficiency.</a:t>
            </a:r>
            <a:endParaRPr>
              <a:latin typeface="Montserrat"/>
              <a:ea typeface="Montserrat"/>
              <a:cs typeface="Montserrat"/>
              <a:sym typeface="Montserrat"/>
            </a:endParaRPr>
          </a:p>
          <a:p>
            <a:pPr marL="457200" lvl="0" indent="0" algn="l" rtl="0">
              <a:lnSpc>
                <a:spcPct val="115000"/>
              </a:lnSpc>
              <a:spcBef>
                <a:spcPts val="0"/>
              </a:spcBef>
              <a:spcAft>
                <a:spcPts val="0"/>
              </a:spcAft>
              <a:buNone/>
            </a:pP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Fixed issues which might occur when retrieving data from EOD on PC:</a:t>
            </a:r>
            <a:endParaRPr>
              <a:latin typeface="Montserrat"/>
              <a:ea typeface="Montserrat"/>
              <a:cs typeface="Montserrat"/>
              <a:sym typeface="Montserrat"/>
            </a:endParaRPr>
          </a:p>
          <a:p>
            <a:pPr marL="457200" lvl="0" indent="0" algn="l" rtl="0">
              <a:lnSpc>
                <a:spcPct val="115000"/>
              </a:lnSpc>
              <a:spcBef>
                <a:spcPts val="0"/>
              </a:spcBef>
              <a:spcAft>
                <a:spcPts val="0"/>
              </a:spcAft>
              <a:buNone/>
            </a:pPr>
            <a:endParaRPr>
              <a:latin typeface="Montserrat"/>
              <a:ea typeface="Montserrat"/>
              <a:cs typeface="Montserrat"/>
              <a:sym typeface="Montserrat"/>
            </a:endParaRPr>
          </a:p>
          <a:p>
            <a:pPr marL="91440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Libcurl connection failed</a:t>
            </a:r>
            <a:endParaRPr>
              <a:latin typeface="Montserrat"/>
              <a:ea typeface="Montserrat"/>
              <a:cs typeface="Montserrat"/>
              <a:sym typeface="Montserrat"/>
            </a:endParaRPr>
          </a:p>
          <a:p>
            <a:pPr marL="914400" lvl="0" indent="0" algn="l" rtl="0">
              <a:lnSpc>
                <a:spcPct val="115000"/>
              </a:lnSpc>
              <a:spcBef>
                <a:spcPts val="0"/>
              </a:spcBef>
              <a:spcAft>
                <a:spcPts val="0"/>
              </a:spcAft>
              <a:buNone/>
            </a:pPr>
            <a:endParaRPr>
              <a:latin typeface="Montserrat"/>
              <a:ea typeface="Montserrat"/>
              <a:cs typeface="Montserrat"/>
              <a:sym typeface="Montserrat"/>
            </a:endParaRPr>
          </a:p>
          <a:p>
            <a:pPr marL="91440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429 Too Many Request error</a:t>
            </a:r>
            <a:endParaRPr sz="1300">
              <a:latin typeface="Montserrat"/>
              <a:ea typeface="Montserrat"/>
              <a:cs typeface="Montserrat"/>
              <a:sym typeface="Montserrat"/>
            </a:endParaRPr>
          </a:p>
        </p:txBody>
      </p:sp>
      <p:pic>
        <p:nvPicPr>
          <p:cNvPr id="389" name="Google Shape;389;p46"/>
          <p:cNvPicPr preferRelativeResize="0"/>
          <p:nvPr/>
        </p:nvPicPr>
        <p:blipFill>
          <a:blip r:embed="rId3">
            <a:alphaModFix/>
          </a:blip>
          <a:stretch>
            <a:fillRect/>
          </a:stretch>
        </p:blipFill>
        <p:spPr>
          <a:xfrm>
            <a:off x="4789625" y="300200"/>
            <a:ext cx="3036650" cy="4785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Reference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395" name="Google Shape;395;p47"/>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06 </a:t>
            </a:r>
            <a:endParaRPr sz="900">
              <a:solidFill>
                <a:schemeClr val="accent2"/>
              </a:solidFill>
              <a:latin typeface="Montserrat ExtraBold"/>
              <a:ea typeface="Montserrat ExtraBold"/>
              <a:cs typeface="Montserrat ExtraBold"/>
              <a:sym typeface="Montserrat ExtraBold"/>
            </a:endParaRPr>
          </a:p>
        </p:txBody>
      </p:sp>
      <p:cxnSp>
        <p:nvCxnSpPr>
          <p:cNvPr id="396" name="Google Shape;396;p47"/>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159125" y="319375"/>
            <a:ext cx="3000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Task Allocation</a:t>
            </a:r>
            <a:endParaRPr sz="2900" b="1">
              <a:solidFill>
                <a:schemeClr val="dk1"/>
              </a:solidFill>
              <a:latin typeface="Frank Ruhl Libre"/>
              <a:ea typeface="Frank Ruhl Libre"/>
              <a:cs typeface="Frank Ruhl Libre"/>
              <a:sym typeface="Frank Ruhl Libre"/>
            </a:endParaRPr>
          </a:p>
        </p:txBody>
      </p:sp>
      <p:sp>
        <p:nvSpPr>
          <p:cNvPr id="125" name="Google Shape;125;p21"/>
          <p:cNvSpPr txBox="1"/>
          <p:nvPr/>
        </p:nvSpPr>
        <p:spPr>
          <a:xfrm>
            <a:off x="1101000" y="1563600"/>
            <a:ext cx="7227900" cy="201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ontserrat"/>
                <a:ea typeface="Montserrat"/>
                <a:cs typeface="Montserrat"/>
                <a:sym typeface="Montserrat"/>
              </a:rPr>
              <a:t>Murray Wang: Implement menu, group stocks, multithreading retrieve data</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latin typeface="Montserrat"/>
                <a:ea typeface="Montserrat"/>
                <a:cs typeface="Montserrat"/>
                <a:sym typeface="Montserrat"/>
              </a:rPr>
              <a:t>Zhouran Ma: Multithreading retrieve data, create Benchmark classes</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latin typeface="Montserrat"/>
                <a:ea typeface="Montserrat"/>
                <a:cs typeface="Montserrat"/>
                <a:sym typeface="Montserrat"/>
              </a:rPr>
              <a:t>Yiyao Li: Calculate and pull data of individual stock, create class Stock</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latin typeface="Montserrat"/>
                <a:ea typeface="Montserrat"/>
                <a:cs typeface="Montserrat"/>
                <a:sym typeface="Montserrat"/>
              </a:rPr>
              <a:t>Lulin Wang: Implementation of bootstrapping, created relative classes</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latin typeface="Montserrat"/>
                <a:ea typeface="Montserrat"/>
                <a:cs typeface="Montserrat"/>
                <a:sym typeface="Montserrat"/>
              </a:rPr>
              <a:t>Qinkai Yang: Create class Vector, class Onecalcul, class SampleCalcul</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latin typeface="Montserrat"/>
                <a:ea typeface="Montserrat"/>
                <a:cs typeface="Montserrat"/>
                <a:sym typeface="Montserrat"/>
              </a:rPr>
              <a:t>Kaiyun Kang: Plot average CAARs using Gnuplot and make conclusions</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6</a:t>
            </a:r>
            <a:endParaRPr sz="700" b="1">
              <a:solidFill>
                <a:srgbClr val="9A6ABA"/>
              </a:solidFill>
              <a:latin typeface="Montserrat"/>
              <a:ea typeface="Montserrat"/>
              <a:cs typeface="Montserrat"/>
              <a:sym typeface="Montserrat"/>
            </a:endParaRPr>
          </a:p>
        </p:txBody>
      </p:sp>
      <p:sp>
        <p:nvSpPr>
          <p:cNvPr id="402" name="Google Shape;402;p48"/>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Reference</a:t>
            </a:r>
            <a:endParaRPr b="1">
              <a:solidFill>
                <a:schemeClr val="dk1"/>
              </a:solidFill>
              <a:latin typeface="Frank Ruhl Libre"/>
              <a:ea typeface="Frank Ruhl Libre"/>
              <a:cs typeface="Frank Ruhl Libre"/>
              <a:sym typeface="Frank Ruhl Libre"/>
            </a:endParaRPr>
          </a:p>
        </p:txBody>
      </p:sp>
      <p:sp>
        <p:nvSpPr>
          <p:cNvPr id="403" name="Google Shape;403;p48"/>
          <p:cNvSpPr txBox="1"/>
          <p:nvPr/>
        </p:nvSpPr>
        <p:spPr>
          <a:xfrm>
            <a:off x="407175" y="996600"/>
            <a:ext cx="8641800" cy="4987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b="1" u="sng">
                <a:latin typeface="Montserrat"/>
                <a:ea typeface="Montserrat"/>
                <a:cs typeface="Montserrat"/>
                <a:sym typeface="Montserrat"/>
              </a:rPr>
              <a:t>Multithreading in C++:</a:t>
            </a:r>
            <a:endParaRPr b="1" u="sng">
              <a:latin typeface="Montserrat"/>
              <a:ea typeface="Montserrat"/>
              <a:cs typeface="Montserrat"/>
              <a:sym typeface="Montserrat"/>
            </a:endParaRPr>
          </a:p>
          <a:p>
            <a:pPr marL="0" lvl="0" indent="0" algn="l" rtl="0">
              <a:lnSpc>
                <a:spcPct val="100000"/>
              </a:lnSpc>
              <a:spcBef>
                <a:spcPts val="600"/>
              </a:spcBef>
              <a:spcAft>
                <a:spcPts val="0"/>
              </a:spcAft>
              <a:buNone/>
            </a:pPr>
            <a:r>
              <a:rPr lang="en" u="sng">
                <a:solidFill>
                  <a:schemeClr val="hlink"/>
                </a:solidFill>
                <a:latin typeface="Montserrat"/>
                <a:ea typeface="Montserrat"/>
                <a:cs typeface="Montserrat"/>
                <a:sym typeface="Montserrat"/>
                <a:hlinkClick r:id="rId3"/>
              </a:rPr>
              <a:t>https://www.geeksforgeeks.org/multithreading-in-cpp/</a:t>
            </a:r>
            <a:endParaRPr u="sng">
              <a:latin typeface="Montserrat"/>
              <a:ea typeface="Montserrat"/>
              <a:cs typeface="Montserrat"/>
              <a:sym typeface="Montserrat"/>
            </a:endParaRPr>
          </a:p>
          <a:p>
            <a:pPr marL="0" lvl="0" indent="0" algn="l" rtl="0">
              <a:lnSpc>
                <a:spcPct val="100000"/>
              </a:lnSpc>
              <a:spcBef>
                <a:spcPts val="600"/>
              </a:spcBef>
              <a:spcAft>
                <a:spcPts val="0"/>
              </a:spcAft>
              <a:buNone/>
            </a:pPr>
            <a:endParaRPr u="sng">
              <a:latin typeface="Montserrat"/>
              <a:ea typeface="Montserrat"/>
              <a:cs typeface="Montserrat"/>
              <a:sym typeface="Montserrat"/>
            </a:endParaRPr>
          </a:p>
          <a:p>
            <a:pPr marL="0" lvl="0" indent="0" algn="l" rtl="0">
              <a:spcBef>
                <a:spcPts val="600"/>
              </a:spcBef>
              <a:spcAft>
                <a:spcPts val="0"/>
              </a:spcAft>
              <a:buNone/>
            </a:pPr>
            <a:r>
              <a:rPr lang="en" b="1" u="sng">
                <a:highlight>
                  <a:schemeClr val="lt1"/>
                </a:highlight>
                <a:latin typeface="Montserrat"/>
                <a:ea typeface="Montserrat"/>
                <a:cs typeface="Montserrat"/>
                <a:sym typeface="Montserrat"/>
              </a:rPr>
              <a:t>How Earnings Affect Stock Prices: </a:t>
            </a:r>
            <a:endParaRPr b="1" u="sng">
              <a:highlight>
                <a:schemeClr val="lt1"/>
              </a:highlight>
              <a:latin typeface="Montserrat"/>
              <a:ea typeface="Montserrat"/>
              <a:cs typeface="Montserrat"/>
              <a:sym typeface="Montserrat"/>
            </a:endParaRPr>
          </a:p>
          <a:p>
            <a:pPr marL="0" lvl="0" indent="0" algn="l" rtl="0">
              <a:spcBef>
                <a:spcPts val="600"/>
              </a:spcBef>
              <a:spcAft>
                <a:spcPts val="0"/>
              </a:spcAft>
              <a:buNone/>
            </a:pPr>
            <a:r>
              <a:rPr lang="en" u="sng">
                <a:solidFill>
                  <a:schemeClr val="hlink"/>
                </a:solidFill>
                <a:latin typeface="Montserrat"/>
                <a:ea typeface="Montserrat"/>
                <a:cs typeface="Montserrat"/>
                <a:sym typeface="Montserrat"/>
                <a:hlinkClick r:id="rId4"/>
              </a:rPr>
              <a:t>https://money.usnews.com/investing/investing-101/articles/how-earnings-affect-stock-prices</a:t>
            </a:r>
            <a:endParaRPr b="1" u="sng">
              <a:solidFill>
                <a:schemeClr val="dk2"/>
              </a:solidFill>
              <a:highlight>
                <a:schemeClr val="lt1"/>
              </a:highlight>
              <a:latin typeface="Montserrat"/>
              <a:ea typeface="Montserrat"/>
              <a:cs typeface="Montserrat"/>
              <a:sym typeface="Montserrat"/>
            </a:endParaRPr>
          </a:p>
          <a:p>
            <a:pPr marL="0" lvl="0" indent="0" algn="l" rtl="0">
              <a:spcBef>
                <a:spcPts val="600"/>
              </a:spcBef>
              <a:spcAft>
                <a:spcPts val="0"/>
              </a:spcAft>
              <a:buNone/>
            </a:pPr>
            <a:endParaRPr b="1"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 b="1" u="sng">
                <a:highlight>
                  <a:schemeClr val="lt1"/>
                </a:highlight>
                <a:latin typeface="Montserrat"/>
                <a:ea typeface="Montserrat"/>
                <a:cs typeface="Montserrat"/>
                <a:sym typeface="Montserrat"/>
              </a:rPr>
              <a:t>The Impact of Earnings Announcements on Stock Prices:</a:t>
            </a:r>
            <a:endParaRPr b="1" u="sng">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u="sng">
                <a:solidFill>
                  <a:schemeClr val="hlink"/>
                </a:solidFill>
                <a:highlight>
                  <a:schemeClr val="lt1"/>
                </a:highlight>
                <a:latin typeface="Montserrat"/>
                <a:ea typeface="Montserrat"/>
                <a:cs typeface="Montserrat"/>
                <a:sym typeface="Montserrat"/>
                <a:hlinkClick r:id="rId5"/>
              </a:rPr>
              <a:t>https://finance.zacks.com/impact-earnings-announcements-stock-prices-4265.html</a:t>
            </a:r>
            <a:endParaRPr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endParaRPr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 b="1" u="sng">
                <a:solidFill>
                  <a:srgbClr val="0C022F"/>
                </a:solidFill>
                <a:latin typeface="Montserrat"/>
                <a:ea typeface="Montserrat"/>
                <a:cs typeface="Montserrat"/>
                <a:sym typeface="Montserrat"/>
              </a:rPr>
              <a:t>How to Fix 429 Too Many Requests Error:</a:t>
            </a:r>
            <a:endParaRPr b="1" u="sng">
              <a:solidFill>
                <a:srgbClr val="0C022F"/>
              </a:solidFill>
              <a:latin typeface="Montserrat"/>
              <a:ea typeface="Montserrat"/>
              <a:cs typeface="Montserrat"/>
              <a:sym typeface="Montserrat"/>
            </a:endParaRPr>
          </a:p>
          <a:p>
            <a:pPr marL="0" lvl="0" indent="0" algn="l" rtl="0">
              <a:lnSpc>
                <a:spcPct val="115000"/>
              </a:lnSpc>
              <a:spcBef>
                <a:spcPts val="0"/>
              </a:spcBef>
              <a:spcAft>
                <a:spcPts val="0"/>
              </a:spcAft>
              <a:buNone/>
            </a:pPr>
            <a:r>
              <a:rPr lang="en" u="sng">
                <a:solidFill>
                  <a:schemeClr val="hlink"/>
                </a:solidFill>
                <a:latin typeface="Montserrat"/>
                <a:ea typeface="Montserrat"/>
                <a:cs typeface="Montserrat"/>
                <a:sym typeface="Montserrat"/>
                <a:hlinkClick r:id="rId6"/>
              </a:rPr>
              <a:t>https://kinsta.com/knowledgebase/429-too-many-requests/</a:t>
            </a:r>
            <a:endParaRPr u="sng">
              <a:solidFill>
                <a:srgbClr val="0C022F"/>
              </a:solidFill>
              <a:latin typeface="Montserrat"/>
              <a:ea typeface="Montserrat"/>
              <a:cs typeface="Montserrat"/>
              <a:sym typeface="Montserrat"/>
            </a:endParaRPr>
          </a:p>
          <a:p>
            <a:pPr marL="0" lvl="0" indent="0" algn="l" rtl="0">
              <a:lnSpc>
                <a:spcPct val="110000"/>
              </a:lnSpc>
              <a:spcBef>
                <a:spcPts val="0"/>
              </a:spcBef>
              <a:spcAft>
                <a:spcPts val="0"/>
              </a:spcAft>
              <a:buNone/>
            </a:pPr>
            <a:endParaRPr u="sng">
              <a:solidFill>
                <a:srgbClr val="0C022F"/>
              </a:solidFill>
              <a:latin typeface="Montserrat"/>
              <a:ea typeface="Montserrat"/>
              <a:cs typeface="Montserrat"/>
              <a:sym typeface="Montserrat"/>
            </a:endParaRPr>
          </a:p>
          <a:p>
            <a:pPr marL="0" lvl="0" indent="0" algn="l" rtl="0">
              <a:spcBef>
                <a:spcPts val="0"/>
              </a:spcBef>
              <a:spcAft>
                <a:spcPts val="0"/>
              </a:spcAft>
              <a:buNone/>
            </a:pPr>
            <a:endParaRPr u="sng">
              <a:highlight>
                <a:schemeClr val="lt1"/>
              </a:highlight>
              <a:latin typeface="Montserrat"/>
              <a:ea typeface="Montserrat"/>
              <a:cs typeface="Montserrat"/>
              <a:sym typeface="Montserrat"/>
            </a:endParaRPr>
          </a:p>
          <a:p>
            <a:pPr marL="0" lvl="0" indent="0" algn="l" rtl="0">
              <a:spcBef>
                <a:spcPts val="600"/>
              </a:spcBef>
              <a:spcAft>
                <a:spcPts val="0"/>
              </a:spcAft>
              <a:buNone/>
            </a:pPr>
            <a:endParaRPr b="1">
              <a:solidFill>
                <a:srgbClr val="1A1D26"/>
              </a:solidFill>
              <a:highlight>
                <a:schemeClr val="lt1"/>
              </a:highlight>
              <a:latin typeface="Montserrat"/>
              <a:ea typeface="Montserrat"/>
              <a:cs typeface="Montserrat"/>
              <a:sym typeface="Montserrat"/>
            </a:endParaRPr>
          </a:p>
          <a:p>
            <a:pPr marL="0" lvl="0" indent="0" algn="l" rtl="0">
              <a:spcBef>
                <a:spcPts val="600"/>
              </a:spcBef>
              <a:spcAft>
                <a:spcPts val="0"/>
              </a:spcAft>
              <a:buNone/>
            </a:pPr>
            <a:endParaRPr b="1">
              <a:solidFill>
                <a:srgbClr val="1A1D26"/>
              </a:solidFill>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endParaRPr>
              <a:latin typeface="Montserrat"/>
              <a:ea typeface="Montserrat"/>
              <a:cs typeface="Montserrat"/>
              <a:sym typeface="Montserrat"/>
            </a:endParaRPr>
          </a:p>
          <a:p>
            <a:pPr marL="0" lvl="0" indent="0" algn="l" rtl="0">
              <a:lnSpc>
                <a:spcPct val="115000"/>
              </a:lnSpc>
              <a:spcBef>
                <a:spcPts val="600"/>
              </a:spcBef>
              <a:spcAft>
                <a:spcPts val="600"/>
              </a:spcAft>
              <a:buNone/>
            </a:pPr>
            <a:r>
              <a:rPr lang="en" b="1">
                <a:solidFill>
                  <a:srgbClr val="1A1D26"/>
                </a:solidFill>
                <a:highlight>
                  <a:srgbClr val="FFFFFF"/>
                </a:highlight>
              </a:rPr>
              <a:t> </a:t>
            </a:r>
            <a:r>
              <a:rPr lang="en">
                <a:latin typeface="Montserrat"/>
                <a:ea typeface="Montserrat"/>
                <a:cs typeface="Montserrat"/>
                <a:sym typeface="Montserrat"/>
              </a:rPr>
              <a:t>	</a:t>
            </a:r>
            <a:endParaRPr sz="13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Project Design Diagrams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131" name="Google Shape;131;p22"/>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p:txBody>
      </p:sp>
      <p:cxnSp>
        <p:nvCxnSpPr>
          <p:cNvPr id="132" name="Google Shape;132;p22"/>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76200" y="436325"/>
            <a:ext cx="3000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Flow Chart</a:t>
            </a:r>
            <a:endParaRPr sz="2900" b="1">
              <a:solidFill>
                <a:schemeClr val="dk1"/>
              </a:solidFill>
              <a:latin typeface="Frank Ruhl Libre"/>
              <a:ea typeface="Frank Ruhl Libre"/>
              <a:cs typeface="Frank Ruhl Libre"/>
              <a:sym typeface="Frank Ruhl Libre"/>
            </a:endParaRPr>
          </a:p>
        </p:txBody>
      </p:sp>
      <p:sp>
        <p:nvSpPr>
          <p:cNvPr id="138" name="Google Shape;138;p2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pic>
        <p:nvPicPr>
          <p:cNvPr id="139" name="Google Shape;139;p23"/>
          <p:cNvPicPr preferRelativeResize="0"/>
          <p:nvPr/>
        </p:nvPicPr>
        <p:blipFill rotWithShape="1">
          <a:blip r:embed="rId3">
            <a:alphaModFix/>
          </a:blip>
          <a:srcRect t="16812"/>
          <a:stretch/>
        </p:blipFill>
        <p:spPr>
          <a:xfrm>
            <a:off x="2358650" y="253950"/>
            <a:ext cx="5735873" cy="483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l="7097"/>
          <a:stretch/>
        </p:blipFill>
        <p:spPr>
          <a:xfrm>
            <a:off x="1313624" y="645700"/>
            <a:ext cx="6862098" cy="4293849"/>
          </a:xfrm>
          <a:prstGeom prst="rect">
            <a:avLst/>
          </a:prstGeom>
          <a:noFill/>
          <a:ln>
            <a:noFill/>
          </a:ln>
        </p:spPr>
      </p:pic>
      <p:sp>
        <p:nvSpPr>
          <p:cNvPr id="145" name="Google Shape;145;p24"/>
          <p:cNvSpPr txBox="1"/>
          <p:nvPr/>
        </p:nvSpPr>
        <p:spPr>
          <a:xfrm>
            <a:off x="-155225" y="337125"/>
            <a:ext cx="42867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Class UML Diagram</a:t>
            </a:r>
            <a:endParaRPr sz="2900" b="1">
              <a:solidFill>
                <a:schemeClr val="dk1"/>
              </a:solidFill>
              <a:latin typeface="Frank Ruhl Libre"/>
              <a:ea typeface="Frank Ruhl Libre"/>
              <a:cs typeface="Frank Ruhl Libre"/>
              <a:sym typeface="Frank Ruhl Libre"/>
            </a:endParaRPr>
          </a:p>
        </p:txBody>
      </p:sp>
      <p:sp>
        <p:nvSpPr>
          <p:cNvPr id="146" name="Google Shape;146;p2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85450" y="369150"/>
            <a:ext cx="43203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Group Selected Stocks</a:t>
            </a:r>
            <a:endParaRPr sz="2900" b="1">
              <a:solidFill>
                <a:schemeClr val="dk1"/>
              </a:solidFill>
              <a:latin typeface="Frank Ruhl Libre"/>
              <a:ea typeface="Frank Ruhl Libre"/>
              <a:cs typeface="Frank Ruhl Libre"/>
              <a:sym typeface="Frank Ruhl Libre"/>
            </a:endParaRPr>
          </a:p>
        </p:txBody>
      </p:sp>
      <p:sp>
        <p:nvSpPr>
          <p:cNvPr id="152" name="Google Shape;152;p25"/>
          <p:cNvSpPr txBox="1"/>
          <p:nvPr/>
        </p:nvSpPr>
        <p:spPr>
          <a:xfrm>
            <a:off x="966275" y="1000350"/>
            <a:ext cx="7129800" cy="89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created three individual map containers to group stock pointers.</a:t>
            </a: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used </a:t>
            </a:r>
            <a:r>
              <a:rPr lang="en" b="1">
                <a:solidFill>
                  <a:schemeClr val="dk1"/>
                </a:solidFill>
                <a:latin typeface="Montserrat"/>
                <a:ea typeface="Montserrat"/>
                <a:cs typeface="Montserrat"/>
                <a:sym typeface="Montserrat"/>
              </a:rPr>
              <a:t>vector&lt;pair&lt;string, double&gt;&gt; stockSurp</a:t>
            </a:r>
            <a:r>
              <a:rPr lang="en">
                <a:latin typeface="Montserrat"/>
                <a:ea typeface="Montserrat"/>
                <a:cs typeface="Montserrat"/>
                <a:sym typeface="Montserrat"/>
              </a:rPr>
              <a:t> to realize the sorting according to surprise% since map is always sorted by keys.</a:t>
            </a:r>
            <a:endParaRPr>
              <a:latin typeface="Montserrat"/>
              <a:ea typeface="Montserrat"/>
              <a:cs typeface="Montserrat"/>
              <a:sym typeface="Montserrat"/>
            </a:endParaRPr>
          </a:p>
        </p:txBody>
      </p:sp>
      <p:pic>
        <p:nvPicPr>
          <p:cNvPr id="153" name="Google Shape;153;p25"/>
          <p:cNvPicPr preferRelativeResize="0"/>
          <p:nvPr/>
        </p:nvPicPr>
        <p:blipFill>
          <a:blip r:embed="rId3">
            <a:alphaModFix/>
          </a:blip>
          <a:stretch>
            <a:fillRect/>
          </a:stretch>
        </p:blipFill>
        <p:spPr>
          <a:xfrm>
            <a:off x="4151675" y="2030813"/>
            <a:ext cx="4213475" cy="935050"/>
          </a:xfrm>
          <a:prstGeom prst="rect">
            <a:avLst/>
          </a:prstGeom>
          <a:noFill/>
          <a:ln>
            <a:noFill/>
          </a:ln>
        </p:spPr>
      </p:pic>
      <p:pic>
        <p:nvPicPr>
          <p:cNvPr id="154" name="Google Shape;154;p25"/>
          <p:cNvPicPr preferRelativeResize="0"/>
          <p:nvPr/>
        </p:nvPicPr>
        <p:blipFill>
          <a:blip r:embed="rId4">
            <a:alphaModFix/>
          </a:blip>
          <a:stretch>
            <a:fillRect/>
          </a:stretch>
        </p:blipFill>
        <p:spPr>
          <a:xfrm>
            <a:off x="4151675" y="3140425"/>
            <a:ext cx="4213476" cy="364866"/>
          </a:xfrm>
          <a:prstGeom prst="rect">
            <a:avLst/>
          </a:prstGeom>
          <a:noFill/>
          <a:ln>
            <a:noFill/>
          </a:ln>
        </p:spPr>
      </p:pic>
      <p:sp>
        <p:nvSpPr>
          <p:cNvPr id="155" name="Google Shape;155;p25"/>
          <p:cNvSpPr/>
          <p:nvPr/>
        </p:nvSpPr>
        <p:spPr>
          <a:xfrm>
            <a:off x="3526950" y="2387475"/>
            <a:ext cx="665100" cy="2217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p:nvPr/>
        </p:nvSpPr>
        <p:spPr>
          <a:xfrm>
            <a:off x="891375" y="2357138"/>
            <a:ext cx="2707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Function defining the sorting rule</a:t>
            </a:r>
            <a:endParaRPr sz="1100">
              <a:latin typeface="Montserrat"/>
              <a:ea typeface="Montserrat"/>
              <a:cs typeface="Montserrat"/>
              <a:sym typeface="Montserrat"/>
            </a:endParaRPr>
          </a:p>
        </p:txBody>
      </p:sp>
      <p:sp>
        <p:nvSpPr>
          <p:cNvPr id="157" name="Google Shape;157;p25"/>
          <p:cNvSpPr txBox="1"/>
          <p:nvPr/>
        </p:nvSpPr>
        <p:spPr>
          <a:xfrm>
            <a:off x="1031875" y="3061263"/>
            <a:ext cx="2707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Sorting symbols by surprise% in ascending order</a:t>
            </a:r>
            <a:endParaRPr sz="1100">
              <a:latin typeface="Montserrat"/>
              <a:ea typeface="Montserrat"/>
              <a:cs typeface="Montserrat"/>
              <a:sym typeface="Montserrat"/>
            </a:endParaRPr>
          </a:p>
        </p:txBody>
      </p:sp>
      <p:sp>
        <p:nvSpPr>
          <p:cNvPr id="158" name="Google Shape;158;p25"/>
          <p:cNvSpPr/>
          <p:nvPr/>
        </p:nvSpPr>
        <p:spPr>
          <a:xfrm>
            <a:off x="3526950" y="3212013"/>
            <a:ext cx="665100" cy="221700"/>
          </a:xfrm>
          <a:prstGeom prst="lef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p:nvPr/>
        </p:nvSpPr>
        <p:spPr>
          <a:xfrm>
            <a:off x="1031875" y="3822875"/>
            <a:ext cx="71298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created </a:t>
            </a:r>
            <a:r>
              <a:rPr lang="en" b="1">
                <a:solidFill>
                  <a:schemeClr val="dk1"/>
                </a:solidFill>
                <a:latin typeface="Montserrat"/>
                <a:ea typeface="Montserrat"/>
                <a:cs typeface="Montserrat"/>
                <a:sym typeface="Montserrat"/>
              </a:rPr>
              <a:t>map&lt;string, Stock*&gt; beatMap, meetMap, missMap</a:t>
            </a:r>
            <a:r>
              <a:rPr lang="en">
                <a:latin typeface="Montserrat"/>
                <a:ea typeface="Montserrat"/>
                <a:cs typeface="Montserrat"/>
                <a:sym typeface="Montserrat"/>
              </a:rPr>
              <a:t> based on </a:t>
            </a:r>
            <a:r>
              <a:rPr lang="en" b="1">
                <a:solidFill>
                  <a:schemeClr val="dk1"/>
                </a:solidFill>
                <a:latin typeface="Montserrat"/>
                <a:ea typeface="Montserrat"/>
                <a:cs typeface="Montserrat"/>
                <a:sym typeface="Montserrat"/>
              </a:rPr>
              <a:t>stockSurp</a:t>
            </a:r>
            <a:r>
              <a:rPr lang="en">
                <a:latin typeface="Montserrat"/>
                <a:ea typeface="Montserrat"/>
                <a:cs typeface="Montserrat"/>
                <a:sym typeface="Montserrat"/>
              </a:rPr>
              <a:t> and </a:t>
            </a:r>
            <a:r>
              <a:rPr lang="en" b="1">
                <a:solidFill>
                  <a:schemeClr val="dk1"/>
                </a:solidFill>
                <a:latin typeface="Montserrat"/>
                <a:ea typeface="Montserrat"/>
                <a:cs typeface="Montserrat"/>
                <a:sym typeface="Montserrat"/>
              </a:rPr>
              <a:t>stockMap</a:t>
            </a:r>
            <a:r>
              <a:rPr lang="en">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p:txBody>
      </p:sp>
      <p:sp>
        <p:nvSpPr>
          <p:cNvPr id="160" name="Google Shape;160;p2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Class declaration </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Data structures</a:t>
            </a:r>
            <a:endParaRPr sz="3600">
              <a:solidFill>
                <a:schemeClr val="accent2"/>
              </a:solidFill>
            </a:endParaRPr>
          </a:p>
        </p:txBody>
      </p:sp>
      <p:sp>
        <p:nvSpPr>
          <p:cNvPr id="166" name="Google Shape;166;p26"/>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2</a:t>
            </a:r>
            <a:endParaRPr sz="900">
              <a:solidFill>
                <a:schemeClr val="accent2"/>
              </a:solidFill>
              <a:latin typeface="Montserrat ExtraBold"/>
              <a:ea typeface="Montserrat ExtraBold"/>
              <a:cs typeface="Montserrat ExtraBold"/>
              <a:sym typeface="Montserrat ExtraBold"/>
            </a:endParaRPr>
          </a:p>
        </p:txBody>
      </p:sp>
      <p:cxnSp>
        <p:nvCxnSpPr>
          <p:cNvPr id="167" name="Google Shape;167;p26"/>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p:nvPr/>
        </p:nvSpPr>
        <p:spPr>
          <a:xfrm>
            <a:off x="521000" y="543175"/>
            <a:ext cx="3802200" cy="373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27"/>
          <p:cNvCxnSpPr/>
          <p:nvPr/>
        </p:nvCxnSpPr>
        <p:spPr>
          <a:xfrm rot="10800000" flipH="1">
            <a:off x="543175" y="986550"/>
            <a:ext cx="3780000" cy="11100"/>
          </a:xfrm>
          <a:prstGeom prst="straightConnector1">
            <a:avLst/>
          </a:prstGeom>
          <a:noFill/>
          <a:ln w="9525" cap="flat" cmpd="sng">
            <a:solidFill>
              <a:schemeClr val="dk2"/>
            </a:solidFill>
            <a:prstDash val="solid"/>
            <a:round/>
            <a:headEnd type="none" w="med" len="med"/>
            <a:tailEnd type="none" w="med" len="med"/>
          </a:ln>
        </p:spPr>
      </p:cxnSp>
      <p:sp>
        <p:nvSpPr>
          <p:cNvPr id="174" name="Google Shape;174;p27"/>
          <p:cNvSpPr txBox="1"/>
          <p:nvPr/>
        </p:nvSpPr>
        <p:spPr>
          <a:xfrm>
            <a:off x="587500" y="587500"/>
            <a:ext cx="29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Class: Benchmark</a:t>
            </a:r>
            <a:endParaRPr b="1">
              <a:solidFill>
                <a:schemeClr val="dk1"/>
              </a:solidFill>
              <a:latin typeface="Montserrat"/>
              <a:ea typeface="Montserrat"/>
              <a:cs typeface="Montserrat"/>
              <a:sym typeface="Montserrat"/>
            </a:endParaRPr>
          </a:p>
        </p:txBody>
      </p:sp>
      <p:cxnSp>
        <p:nvCxnSpPr>
          <p:cNvPr id="175" name="Google Shape;175;p27"/>
          <p:cNvCxnSpPr/>
          <p:nvPr/>
        </p:nvCxnSpPr>
        <p:spPr>
          <a:xfrm rot="10800000" flipH="1">
            <a:off x="526550" y="2084000"/>
            <a:ext cx="3791100" cy="11100"/>
          </a:xfrm>
          <a:prstGeom prst="straightConnector1">
            <a:avLst/>
          </a:prstGeom>
          <a:noFill/>
          <a:ln w="9525" cap="flat" cmpd="sng">
            <a:solidFill>
              <a:schemeClr val="dk2"/>
            </a:solidFill>
            <a:prstDash val="solid"/>
            <a:round/>
            <a:headEnd type="none" w="med" len="med"/>
            <a:tailEnd type="none" w="med" len="med"/>
          </a:ln>
        </p:spPr>
      </p:cxnSp>
      <p:sp>
        <p:nvSpPr>
          <p:cNvPr id="176" name="Google Shape;176;p27"/>
          <p:cNvSpPr txBox="1"/>
          <p:nvPr/>
        </p:nvSpPr>
        <p:spPr>
          <a:xfrm>
            <a:off x="587500" y="997650"/>
            <a:ext cx="3047400" cy="6465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Typedef pair&lt;string, double&gt; PAIR</a:t>
            </a: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a:p>
            <a:pPr marL="0" lvl="0" indent="0" algn="l" rtl="0">
              <a:spcBef>
                <a:spcPts val="0"/>
              </a:spcBef>
              <a:spcAft>
                <a:spcPts val="0"/>
              </a:spcAft>
              <a:buNone/>
            </a:pPr>
            <a:r>
              <a:rPr lang="en" sz="1000">
                <a:solidFill>
                  <a:schemeClr val="dk1"/>
                </a:solidFill>
                <a:latin typeface="Montserrat"/>
                <a:ea typeface="Montserrat"/>
                <a:cs typeface="Montserrat"/>
                <a:sym typeface="Montserrat"/>
              </a:rPr>
              <a:t>Private Data:</a:t>
            </a:r>
            <a:endParaRPr sz="1000">
              <a:solidFill>
                <a:schemeClr val="dk1"/>
              </a:solidFill>
              <a:latin typeface="Montserrat"/>
              <a:ea typeface="Montserrat"/>
              <a:cs typeface="Montserrat"/>
              <a:sym typeface="Montserrat"/>
            </a:endParaRPr>
          </a:p>
        </p:txBody>
      </p:sp>
      <p:sp>
        <p:nvSpPr>
          <p:cNvPr id="177" name="Google Shape;177;p27"/>
          <p:cNvSpPr txBox="1"/>
          <p:nvPr/>
        </p:nvSpPr>
        <p:spPr>
          <a:xfrm>
            <a:off x="631850" y="1356775"/>
            <a:ext cx="3491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String iSymbol</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map &lt;int, PAIR&gt; indexedTrades</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int N</a:t>
            </a:r>
            <a:endParaRPr sz="1000">
              <a:latin typeface="Montserrat"/>
              <a:ea typeface="Montserrat"/>
              <a:cs typeface="Montserrat"/>
              <a:sym typeface="Montserrat"/>
            </a:endParaRPr>
          </a:p>
        </p:txBody>
      </p:sp>
      <p:sp>
        <p:nvSpPr>
          <p:cNvPr id="178" name="Google Shape;178;p27"/>
          <p:cNvSpPr txBox="1"/>
          <p:nvPr/>
        </p:nvSpPr>
        <p:spPr>
          <a:xfrm>
            <a:off x="676250" y="2202450"/>
            <a:ext cx="349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Public Member Function:</a:t>
            </a:r>
            <a:endParaRPr sz="1200">
              <a:solidFill>
                <a:schemeClr val="dk1"/>
              </a:solidFill>
              <a:latin typeface="Montserrat"/>
              <a:ea typeface="Montserrat"/>
              <a:cs typeface="Montserrat"/>
              <a:sym typeface="Montserrat"/>
            </a:endParaRPr>
          </a:p>
        </p:txBody>
      </p:sp>
      <p:sp>
        <p:nvSpPr>
          <p:cNvPr id="179" name="Google Shape;179;p27"/>
          <p:cNvSpPr txBox="1"/>
          <p:nvPr/>
        </p:nvSpPr>
        <p:spPr>
          <a:xfrm>
            <a:off x="670700" y="2516300"/>
            <a:ext cx="3414000" cy="15699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getSymbol(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getIndexedTrades(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getN(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addIndexedTtade(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DayFind(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NextNDays(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PrevNDays( )</a:t>
            </a: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p:txBody>
      </p:sp>
      <p:cxnSp>
        <p:nvCxnSpPr>
          <p:cNvPr id="180" name="Google Shape;180;p27"/>
          <p:cNvCxnSpPr/>
          <p:nvPr/>
        </p:nvCxnSpPr>
        <p:spPr>
          <a:xfrm>
            <a:off x="3281650" y="1172700"/>
            <a:ext cx="1596300" cy="11100"/>
          </a:xfrm>
          <a:prstGeom prst="straightConnector1">
            <a:avLst/>
          </a:prstGeom>
          <a:noFill/>
          <a:ln w="9525" cap="flat" cmpd="sng">
            <a:solidFill>
              <a:schemeClr val="dk2"/>
            </a:solidFill>
            <a:prstDash val="solid"/>
            <a:round/>
            <a:headEnd type="none" w="med" len="med"/>
            <a:tailEnd type="triangle" w="med" len="med"/>
          </a:ln>
        </p:spPr>
      </p:cxnSp>
      <p:sp>
        <p:nvSpPr>
          <p:cNvPr id="181" name="Google Shape;181;p27"/>
          <p:cNvSpPr txBox="1"/>
          <p:nvPr/>
        </p:nvSpPr>
        <p:spPr>
          <a:xfrm>
            <a:off x="4877950" y="1023225"/>
            <a:ext cx="4322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User defined data type to store pair of ticker and surprise % </a:t>
            </a:r>
            <a:endParaRPr sz="1100">
              <a:latin typeface="Montserrat"/>
              <a:ea typeface="Montserrat"/>
              <a:cs typeface="Montserrat"/>
              <a:sym typeface="Montserrat"/>
            </a:endParaRPr>
          </a:p>
        </p:txBody>
      </p:sp>
      <p:cxnSp>
        <p:nvCxnSpPr>
          <p:cNvPr id="182" name="Google Shape;182;p27"/>
          <p:cNvCxnSpPr/>
          <p:nvPr/>
        </p:nvCxnSpPr>
        <p:spPr>
          <a:xfrm rot="10800000" flipH="1">
            <a:off x="2327900" y="3267988"/>
            <a:ext cx="2339100" cy="1110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7"/>
          <p:cNvSpPr txBox="1"/>
          <p:nvPr/>
        </p:nvSpPr>
        <p:spPr>
          <a:xfrm>
            <a:off x="4833125" y="3006275"/>
            <a:ext cx="380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Some firms release report on weekends (eg: CE, ON), so we will need to adjust the day0 to next trading day.</a:t>
            </a:r>
            <a:endParaRPr sz="12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cxnSp>
        <p:nvCxnSpPr>
          <p:cNvPr id="184" name="Google Shape;184;p27"/>
          <p:cNvCxnSpPr/>
          <p:nvPr/>
        </p:nvCxnSpPr>
        <p:spPr>
          <a:xfrm>
            <a:off x="3569500" y="801000"/>
            <a:ext cx="1574100" cy="105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27"/>
          <p:cNvSpPr txBox="1"/>
          <p:nvPr/>
        </p:nvSpPr>
        <p:spPr>
          <a:xfrm>
            <a:off x="5221100" y="602950"/>
            <a:ext cx="638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Data and Function related to benchmark </a:t>
            </a:r>
            <a:endParaRPr sz="1200">
              <a:latin typeface="Montserrat"/>
              <a:ea typeface="Montserrat"/>
              <a:cs typeface="Montserrat"/>
              <a:sym typeface="Montserrat"/>
            </a:endParaRPr>
          </a:p>
        </p:txBody>
      </p:sp>
      <p:cxnSp>
        <p:nvCxnSpPr>
          <p:cNvPr id="186" name="Google Shape;186;p27"/>
          <p:cNvCxnSpPr/>
          <p:nvPr/>
        </p:nvCxnSpPr>
        <p:spPr>
          <a:xfrm>
            <a:off x="2139425" y="3635925"/>
            <a:ext cx="920100" cy="8757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7"/>
          <p:cNvSpPr txBox="1"/>
          <p:nvPr/>
        </p:nvSpPr>
        <p:spPr>
          <a:xfrm>
            <a:off x="3192525" y="445197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cxnSp>
        <p:nvCxnSpPr>
          <p:cNvPr id="188" name="Google Shape;188;p27"/>
          <p:cNvCxnSpPr/>
          <p:nvPr/>
        </p:nvCxnSpPr>
        <p:spPr>
          <a:xfrm>
            <a:off x="3857625" y="1773625"/>
            <a:ext cx="1263600" cy="0"/>
          </a:xfrm>
          <a:prstGeom prst="straightConnector1">
            <a:avLst/>
          </a:prstGeom>
          <a:noFill/>
          <a:ln w="9525" cap="flat" cmpd="sng">
            <a:solidFill>
              <a:schemeClr val="dk2"/>
            </a:solidFill>
            <a:prstDash val="solid"/>
            <a:round/>
            <a:headEnd type="none" w="med" len="med"/>
            <a:tailEnd type="triangle" w="med" len="med"/>
          </a:ln>
        </p:spPr>
      </p:cxnSp>
      <p:sp>
        <p:nvSpPr>
          <p:cNvPr id="189" name="Google Shape;189;p27"/>
          <p:cNvSpPr txBox="1"/>
          <p:nvPr/>
        </p:nvSpPr>
        <p:spPr>
          <a:xfrm>
            <a:off x="3192525" y="4396575"/>
            <a:ext cx="535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Find for the previous N days before the announcement date and Next N days after the announcement date</a:t>
            </a:r>
            <a:endParaRPr>
              <a:latin typeface="Montserrat"/>
              <a:ea typeface="Montserrat"/>
              <a:cs typeface="Montserrat"/>
              <a:sym typeface="Montserrat"/>
            </a:endParaRPr>
          </a:p>
        </p:txBody>
      </p:sp>
      <p:cxnSp>
        <p:nvCxnSpPr>
          <p:cNvPr id="190" name="Google Shape;190;p27"/>
          <p:cNvCxnSpPr/>
          <p:nvPr/>
        </p:nvCxnSpPr>
        <p:spPr>
          <a:xfrm>
            <a:off x="2837800" y="2715875"/>
            <a:ext cx="2139300" cy="0"/>
          </a:xfrm>
          <a:prstGeom prst="straightConnector1">
            <a:avLst/>
          </a:prstGeom>
          <a:noFill/>
          <a:ln w="9525" cap="flat" cmpd="sng">
            <a:solidFill>
              <a:schemeClr val="dk2"/>
            </a:solidFill>
            <a:prstDash val="solid"/>
            <a:round/>
            <a:headEnd type="none" w="med" len="med"/>
            <a:tailEnd type="triangle" w="med" len="med"/>
          </a:ln>
        </p:spPr>
      </p:cxnSp>
      <p:sp>
        <p:nvSpPr>
          <p:cNvPr id="191" name="Google Shape;191;p27"/>
          <p:cNvSpPr txBox="1"/>
          <p:nvPr/>
        </p:nvSpPr>
        <p:spPr>
          <a:xfrm>
            <a:off x="5043725" y="2512013"/>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Get private data</a:t>
            </a:r>
            <a:endParaRPr>
              <a:latin typeface="Montserrat"/>
              <a:ea typeface="Montserrat"/>
              <a:cs typeface="Montserrat"/>
              <a:sym typeface="Montserrat"/>
            </a:endParaRPr>
          </a:p>
        </p:txBody>
      </p:sp>
      <p:sp>
        <p:nvSpPr>
          <p:cNvPr id="192" name="Google Shape;192;p27"/>
          <p:cNvSpPr txBox="1"/>
          <p:nvPr/>
        </p:nvSpPr>
        <p:spPr>
          <a:xfrm>
            <a:off x="5298100" y="1588975"/>
            <a:ext cx="3691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Store the benchmark data in the map</a:t>
            </a:r>
            <a:endParaRPr sz="1200">
              <a:latin typeface="Montserrat"/>
              <a:ea typeface="Montserrat"/>
              <a:cs typeface="Montserrat"/>
              <a:sym typeface="Montserrat"/>
            </a:endParaRPr>
          </a:p>
        </p:txBody>
      </p:sp>
      <p:sp>
        <p:nvSpPr>
          <p:cNvPr id="193" name="Google Shape;193;p2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3033</Words>
  <Application>Microsoft Office PowerPoint</Application>
  <PresentationFormat>全屏显示(16:9)</PresentationFormat>
  <Paragraphs>276</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Montserrat SemiBold</vt:lpstr>
      <vt:lpstr>Frank Ruhl Libre</vt:lpstr>
      <vt:lpstr>Montserrat</vt:lpstr>
      <vt:lpstr>Calibri</vt:lpstr>
      <vt:lpstr>等线</vt:lpstr>
      <vt:lpstr>Arial</vt:lpstr>
      <vt:lpstr>Roboto Medium</vt:lpstr>
      <vt:lpstr>Roboto Thin</vt:lpstr>
      <vt:lpstr>Roboto</vt:lpstr>
      <vt:lpstr>Montserrat ExtraBold</vt:lpstr>
      <vt:lpstr>NYU Elegant</vt:lpstr>
      <vt:lpstr>Research on Stock Earning Impact</vt:lpstr>
      <vt:lpstr>PowerPoint 演示文稿</vt:lpstr>
      <vt:lpstr>PowerPoint 演示文稿</vt:lpstr>
      <vt:lpstr>Project Design Diagrams  </vt:lpstr>
      <vt:lpstr>PowerPoint 演示文稿</vt:lpstr>
      <vt:lpstr>PowerPoint 演示文稿</vt:lpstr>
      <vt:lpstr>PowerPoint 演示文稿</vt:lpstr>
      <vt:lpstr>Class declaration  &amp;  Data structures</vt:lpstr>
      <vt:lpstr>PowerPoint 演示文稿</vt:lpstr>
      <vt:lpstr>PowerPoint 演示文稿</vt:lpstr>
      <vt:lpstr>Class Muti_threading: Retrieve price data</vt:lpstr>
      <vt:lpstr>Single Thread</vt:lpstr>
      <vt:lpstr>PowerPoint 演示文稿</vt:lpstr>
      <vt:lpstr>PowerPoint 演示文稿</vt:lpstr>
      <vt:lpstr>Class Vector</vt:lpstr>
      <vt:lpstr>Class Stock: Calculate_AR( )</vt:lpstr>
      <vt:lpstr>Class OneCalcul</vt:lpstr>
      <vt:lpstr>Class SampleCalcul</vt:lpstr>
      <vt:lpstr>Class Bootstrap</vt:lpstr>
      <vt:lpstr>Class Bootstrap</vt:lpstr>
      <vt:lpstr>Visualization &amp;  Gnuplot</vt:lpstr>
      <vt:lpstr>Gnuplot - Averaged CAAR for Beat, Meet, Miss Groups</vt:lpstr>
      <vt:lpstr>Gnuplot - Averaged CAAR for Beat, Meet, Miss Groups</vt:lpstr>
      <vt:lpstr>Conclusion  </vt:lpstr>
      <vt:lpstr>Conclusion</vt:lpstr>
      <vt:lpstr>Conclusion</vt:lpstr>
      <vt:lpstr>Enhancement  &amp;  Enrichment</vt:lpstr>
      <vt:lpstr> Enhancement &amp; Enrichment</vt:lpstr>
      <vt:lpstr>Reference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Stock Earning Impact</dc:title>
  <cp:lastModifiedBy>WangLulin</cp:lastModifiedBy>
  <cp:revision>9</cp:revision>
  <dcterms:modified xsi:type="dcterms:W3CDTF">2022-05-14T01:45:30Z</dcterms:modified>
</cp:coreProperties>
</file>