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456D1-FE0D-F084-94A0-516283EE395D}" v="8" dt="2019-07-04T15:10:0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rray1991/rplsh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Rplsh fact sheet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July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85256-5047-4EFA-A995-6812FCBC36AE}"/>
              </a:ext>
            </a:extLst>
          </p:cNvPr>
          <p:cNvSpPr txBox="1"/>
          <p:nvPr/>
        </p:nvSpPr>
        <p:spPr>
          <a:xfrm>
            <a:off x="2415073" y="2174034"/>
            <a:ext cx="397172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Define pattern </a:t>
            </a:r>
            <a:r>
              <a:rPr lang="en-US">
                <a:solidFill>
                  <a:schemeClr val="accent5"/>
                </a:solidFill>
              </a:rPr>
              <a:t>expressions</a:t>
            </a:r>
          </a:p>
          <a:p>
            <a:r>
              <a:rPr lang="en-US" dirty="0">
                <a:ea typeface="+mn-lt"/>
                <a:cs typeface="+mn-lt"/>
              </a:rPr>
              <a:t>   </a:t>
            </a:r>
            <a:endParaRPr lang="en-US" dirty="0"/>
          </a:p>
          <a:p>
            <a:r>
              <a:rPr lang="en-US" sz="1000">
                <a:latin typeface="Courier New"/>
                <a:cs typeface="Courier New"/>
              </a:rPr>
              <a:t>rplsh&gt; s1 = seq()</a:t>
            </a:r>
          </a:p>
          <a:p>
            <a:r>
              <a:rPr lang="en-US" sz="1000">
                <a:latin typeface="Courier New"/>
                <a:cs typeface="Courier New"/>
              </a:rPr>
              <a:t>rplsh&gt; annotate s1 with servicetime 10</a:t>
            </a:r>
          </a:p>
          <a:p>
            <a:r>
              <a:rPr lang="en-US" sz="1000">
                <a:latin typeface="Courier New"/>
                <a:cs typeface="Courier New"/>
              </a:rPr>
              <a:t>response: annotated!</a:t>
            </a:r>
          </a:p>
          <a:p>
            <a:r>
              <a:rPr lang="en-US" sz="1000">
                <a:latin typeface="Courier New"/>
                <a:cs typeface="Courier New"/>
              </a:rPr>
              <a:t>rplsh&gt; s2 = seq(20)</a:t>
            </a:r>
          </a:p>
          <a:p>
            <a:r>
              <a:rPr lang="en-US" sz="1000">
                <a:latin typeface="Courier New"/>
                <a:cs typeface="Courier New"/>
              </a:rPr>
              <a:t>rplsh&gt; p = pipe(s1,s2)</a:t>
            </a:r>
          </a:p>
          <a:p>
            <a:r>
              <a:rPr lang="en-US" sz="1000">
                <a:latin typeface="Courier New"/>
                <a:cs typeface="Courier New"/>
              </a:rPr>
              <a:t>rplsh&gt; show p </a:t>
            </a:r>
          </a:p>
          <a:p>
            <a:r>
              <a:rPr lang="en-US" sz="1000">
                <a:latin typeface="Courier New"/>
                <a:cs typeface="Courier New"/>
              </a:rPr>
              <a:t>[0] : pipe(s1,s2)    </a:t>
            </a:r>
          </a:p>
          <a:p>
            <a:r>
              <a:rPr lang="en-US" sz="1000">
                <a:latin typeface="Courier New"/>
                <a:cs typeface="Courier New"/>
              </a:rPr>
              <a:t>rplsh&gt; set emitter_time with 1</a:t>
            </a:r>
          </a:p>
          <a:p>
            <a:r>
              <a:rPr lang="en-US" sz="1000">
                <a:latin typeface="Courier New"/>
                <a:cs typeface="Courier New"/>
              </a:rPr>
              <a:t>rplsh&gt; set collector_time with 1</a:t>
            </a:r>
          </a:p>
          <a:p>
            <a:r>
              <a:rPr lang="en-US" sz="1000">
                <a:latin typeface="Courier New"/>
                <a:cs typeface="Courier New"/>
              </a:rPr>
              <a:t>rplsh&gt; rewrite p with farmintro</a:t>
            </a:r>
          </a:p>
          <a:p>
            <a:r>
              <a:rPr lang="en-US" sz="1000">
                <a:latin typeface="Courier New"/>
                <a:cs typeface="Courier New"/>
              </a:rPr>
              <a:t>rplsh&gt; show p</a:t>
            </a:r>
          </a:p>
          <a:p>
            <a:r>
              <a:rPr lang="en-US" sz="1000">
                <a:latin typeface="Courier New"/>
                <a:cs typeface="Courier New"/>
              </a:rPr>
              <a:t>[0] : farm(pipe(s1,s2)) with [ nw: 1]    </a:t>
            </a:r>
          </a:p>
          <a:p>
            <a:r>
              <a:rPr lang="en-US" sz="1000">
                <a:latin typeface="Courier New"/>
                <a:cs typeface="Courier New"/>
              </a:rPr>
              <a:t>rplsh&gt; optimize p with farmopt</a:t>
            </a:r>
          </a:p>
          <a:p>
            <a:r>
              <a:rPr lang="en-US" sz="1000">
                <a:latin typeface="Courier New"/>
                <a:cs typeface="Courier New"/>
              </a:rPr>
              <a:t>rplsh&gt; show p</a:t>
            </a:r>
          </a:p>
          <a:p>
            <a:r>
              <a:rPr lang="en-US" sz="1000">
                <a:latin typeface="Courier New"/>
                <a:cs typeface="Courier New"/>
              </a:rPr>
              <a:t>[0] : farm(pipe(s1,s2)) with [ nw: 20]    </a:t>
            </a:r>
          </a:p>
          <a:p>
            <a:r>
              <a:rPr lang="en-US" sz="1000">
                <a:latin typeface="Courier New"/>
                <a:cs typeface="Courier New"/>
              </a:rPr>
              <a:t>rplsh&gt; history</a:t>
            </a:r>
          </a:p>
          <a:p>
            <a:r>
              <a:rPr lang="en-US" sz="1000">
                <a:latin typeface="Courier New"/>
                <a:cs typeface="Courier New"/>
              </a:rPr>
              <a:t>0    s1 = seq()</a:t>
            </a:r>
          </a:p>
          <a:p>
            <a:r>
              <a:rPr lang="en-US" sz="1000">
                <a:latin typeface="Courier New"/>
                <a:cs typeface="Courier New"/>
              </a:rPr>
              <a:t>1    annotate s1 with servicetime 10</a:t>
            </a:r>
          </a:p>
          <a:p>
            <a:r>
              <a:rPr lang="en-US" sz="1000">
                <a:latin typeface="Courier New"/>
                <a:cs typeface="Courier New"/>
              </a:rPr>
              <a:t>2    s2 = seq(20)</a:t>
            </a:r>
          </a:p>
          <a:p>
            <a:r>
              <a:rPr lang="en-US" sz="1000">
                <a:latin typeface="Courier New"/>
                <a:cs typeface="Courier New"/>
              </a:rPr>
              <a:t>3    p = pipe(s1,s2)</a:t>
            </a:r>
          </a:p>
          <a:p>
            <a:r>
              <a:rPr lang="en-US" sz="1000">
                <a:latin typeface="Courier New"/>
                <a:cs typeface="Courier New"/>
              </a:rPr>
              <a:t>...</a:t>
            </a:r>
            <a:endParaRPr lang="en-US"/>
          </a:p>
          <a:p>
            <a:r>
              <a:rPr lang="en-US" sz="1000">
                <a:latin typeface="Courier New"/>
                <a:cs typeface="Courier New"/>
              </a:rPr>
              <a:t>7    rewrite p with farmintro</a:t>
            </a:r>
          </a:p>
          <a:p>
            <a:r>
              <a:rPr lang="en-US" sz="1000">
                <a:latin typeface="Courier New"/>
                <a:cs typeface="Courier New"/>
              </a:rPr>
              <a:t>8    show p</a:t>
            </a:r>
          </a:p>
          <a:p>
            <a:r>
              <a:rPr lang="en-US" sz="1000">
                <a:latin typeface="Courier New"/>
                <a:cs typeface="Courier New"/>
              </a:rPr>
              <a:t>9    optimize p with farmopt</a:t>
            </a:r>
          </a:p>
          <a:p>
            <a:r>
              <a:rPr lang="en-US" sz="1000">
                <a:latin typeface="Courier New"/>
                <a:cs typeface="Courier New"/>
              </a:rPr>
              <a:t>10    show p</a:t>
            </a:r>
          </a:p>
          <a:p>
            <a:r>
              <a:rPr lang="en-US" sz="1000">
                <a:latin typeface="Courier New"/>
                <a:cs typeface="Courier New"/>
              </a:rPr>
              <a:t>rplsh&gt; </a:t>
            </a:r>
          </a:p>
          <a:p>
            <a:endParaRPr lang="en-US" sz="1000" dirty="0">
              <a:latin typeface="Courier New"/>
              <a:cs typeface="Courier New"/>
            </a:endParaRPr>
          </a:p>
          <a:p>
            <a:endParaRPr lang="en-US" sz="10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71697-6C53-4D5D-951D-FD744E78BBE5}"/>
              </a:ext>
            </a:extLst>
          </p:cNvPr>
          <p:cNvSpPr txBox="1"/>
          <p:nvPr/>
        </p:nvSpPr>
        <p:spPr>
          <a:xfrm>
            <a:off x="7041502" y="245707"/>
            <a:ext cx="5122503" cy="6032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Apply all known rules</a:t>
            </a:r>
            <a:endParaRPr lang="en-US"/>
          </a:p>
          <a:p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sz="1000">
                <a:latin typeface="Courier New"/>
                <a:cs typeface="Courier New"/>
              </a:rPr>
              <a:t>rplsh&gt; s1 = seq(10)</a:t>
            </a:r>
          </a:p>
          <a:p>
            <a:r>
              <a:rPr lang="en-US" sz="1000">
                <a:latin typeface="Courier New"/>
                <a:cs typeface="Courier New"/>
              </a:rPr>
              <a:t>rplsh&gt; s2 = seq(20)</a:t>
            </a:r>
          </a:p>
          <a:p>
            <a:r>
              <a:rPr lang="en-US" sz="1000">
                <a:latin typeface="Courier New"/>
                <a:cs typeface="Courier New"/>
              </a:rPr>
              <a:t>rplsh&gt; p  = pipe(s1,s2)</a:t>
            </a:r>
          </a:p>
          <a:p>
            <a:r>
              <a:rPr lang="en-US" sz="1000">
                <a:latin typeface="Courier New"/>
                <a:cs typeface="Courier New"/>
              </a:rPr>
              <a:t>rplsh&gt; show p</a:t>
            </a:r>
          </a:p>
          <a:p>
            <a:r>
              <a:rPr lang="en-US" sz="1000">
                <a:latin typeface="Courier New"/>
                <a:cs typeface="Courier New"/>
              </a:rPr>
              <a:t>[0] : pipe(s1,s2)    </a:t>
            </a:r>
          </a:p>
          <a:p>
            <a:r>
              <a:rPr lang="en-US" sz="1000">
                <a:latin typeface="Courier New"/>
                <a:cs typeface="Courier New"/>
              </a:rPr>
              <a:t>rplsh&gt; rewrite p with allrules</a:t>
            </a:r>
          </a:p>
          <a:p>
            <a:r>
              <a:rPr lang="en-US" sz="1000">
                <a:latin typeface="Courier New"/>
                <a:cs typeface="Courier New"/>
              </a:rPr>
              <a:t>rplsh&gt; show p</a:t>
            </a:r>
          </a:p>
          <a:p>
            <a:r>
              <a:rPr lang="en-US" sz="1000">
                <a:latin typeface="Courier New"/>
                <a:cs typeface="Courier New"/>
              </a:rPr>
              <a:t>[0] : pipe(s1,s2)    </a:t>
            </a:r>
          </a:p>
          <a:p>
            <a:r>
              <a:rPr lang="en-US" sz="1000">
                <a:latin typeface="Courier New"/>
                <a:cs typeface="Courier New"/>
              </a:rPr>
              <a:t>[1] : pipe(s1,farm(s2) with [ nw: 1])    </a:t>
            </a:r>
          </a:p>
          <a:p>
            <a:r>
              <a:rPr lang="en-US" sz="1000">
                <a:latin typeface="Courier New"/>
                <a:cs typeface="Courier New"/>
              </a:rPr>
              <a:t>[2] : pipe(farm(s1) with [ nw: 1],farm(s2) with [ nw: 1])    </a:t>
            </a:r>
          </a:p>
          <a:p>
            <a:r>
              <a:rPr lang="en-US" sz="1000">
                <a:latin typeface="Courier New"/>
                <a:cs typeface="Courier New"/>
              </a:rPr>
              <a:t>[3] : comp(s1,s2)    </a:t>
            </a:r>
          </a:p>
          <a:p>
            <a:r>
              <a:rPr lang="en-US" sz="1000">
                <a:latin typeface="Courier New"/>
                <a:cs typeface="Courier New"/>
              </a:rPr>
              <a:t>[4] : farm(pipe(s1,s2)) with [ nw: 1]    </a:t>
            </a:r>
          </a:p>
          <a:p>
            <a:r>
              <a:rPr lang="en-US" sz="1000">
                <a:latin typeface="Courier New"/>
                <a:cs typeface="Courier New"/>
              </a:rPr>
              <a:t>[5] : pipe(farm(s1) with [ nw: 1],s2)    </a:t>
            </a:r>
          </a:p>
          <a:p>
            <a:r>
              <a:rPr lang="en-US" sz="1000">
                <a:latin typeface="Courier New"/>
                <a:cs typeface="Courier New"/>
              </a:rPr>
              <a:t>rplsh&gt; set emitter_time with 1</a:t>
            </a:r>
          </a:p>
          <a:p>
            <a:r>
              <a:rPr lang="en-US" sz="1000">
                <a:latin typeface="Courier New"/>
                <a:cs typeface="Courier New"/>
              </a:rPr>
              <a:t>rplsh&gt; set collector_time with 1</a:t>
            </a:r>
          </a:p>
          <a:p>
            <a:r>
              <a:rPr lang="en-US" sz="1000">
                <a:latin typeface="Courier New"/>
                <a:cs typeface="Courier New"/>
              </a:rPr>
              <a:t>rplsh&gt; set resources with 16</a:t>
            </a:r>
          </a:p>
          <a:p>
            <a:r>
              <a:rPr lang="en-US" sz="1000">
                <a:latin typeface="Courier New"/>
                <a:cs typeface="Courier New"/>
              </a:rPr>
              <a:t>rplsh&gt; optimize p with farmopt</a:t>
            </a:r>
          </a:p>
          <a:p>
            <a:r>
              <a:rPr lang="en-US" sz="1000">
                <a:latin typeface="Courier New"/>
                <a:cs typeface="Courier New"/>
              </a:rPr>
              <a:t>rplsh&gt; show p by resources, servicetime</a:t>
            </a:r>
          </a:p>
          <a:p>
            <a:r>
              <a:rPr lang="en-US" sz="1000">
                <a:latin typeface="Courier New"/>
                <a:cs typeface="Courier New"/>
              </a:rPr>
              <a:t>1    30.000000    [3] : comp(s1,s2)    </a:t>
            </a:r>
          </a:p>
          <a:p>
            <a:r>
              <a:rPr lang="en-US" sz="1000">
                <a:latin typeface="Courier New"/>
                <a:cs typeface="Courier New"/>
              </a:rPr>
              <a:t>2    20.000000    [2] : pipe(s1,s2)    </a:t>
            </a:r>
          </a:p>
          <a:p>
            <a:r>
              <a:rPr lang="en-US" sz="1000">
                <a:latin typeface="Courier New"/>
                <a:cs typeface="Courier New"/>
              </a:rPr>
              <a:t>13    20.000000    [0] : pipe(farm(s1) with [ nw: 10],s2)    </a:t>
            </a:r>
          </a:p>
          <a:p>
            <a:r>
              <a:rPr lang="en-US" sz="1000">
                <a:latin typeface="Courier New"/>
                <a:cs typeface="Courier New"/>
              </a:rPr>
              <a:t>23    10.000000    [1] : pipe(s1,farm(s2) with [ nw: 20])    </a:t>
            </a:r>
          </a:p>
          <a:p>
            <a:r>
              <a:rPr lang="en-US" sz="1000">
                <a:latin typeface="Courier New"/>
                <a:cs typeface="Courier New"/>
              </a:rPr>
              <a:t>34    1.000000    [4] : pipe(farm(s1) with [ nw: 10],farm(s2) with [ nw: 20])    </a:t>
            </a:r>
          </a:p>
          <a:p>
            <a:r>
              <a:rPr lang="en-US" sz="1000">
                <a:latin typeface="Courier New"/>
                <a:cs typeface="Courier New"/>
              </a:rPr>
              <a:t>42    1.000000    [5] : farm(pipe(s1,s2)) with [ nw: 20]    </a:t>
            </a:r>
          </a:p>
          <a:p>
            <a:r>
              <a:rPr lang="en-US" sz="1000">
                <a:latin typeface="Courier New"/>
                <a:cs typeface="Courier New"/>
              </a:rPr>
              <a:t>rplsh&gt; optimize p with maxresources </a:t>
            </a:r>
          </a:p>
          <a:p>
            <a:r>
              <a:rPr lang="en-US" sz="1000">
                <a:latin typeface="Courier New"/>
                <a:cs typeface="Courier New"/>
              </a:rPr>
              <a:t>rplsh&gt; show p by resources, servicetime</a:t>
            </a:r>
          </a:p>
          <a:p>
            <a:r>
              <a:rPr lang="en-US" sz="1000">
                <a:latin typeface="Courier New"/>
                <a:cs typeface="Courier New"/>
              </a:rPr>
              <a:t>1    30.000000    [4] : comp(s1,s2)    </a:t>
            </a:r>
          </a:p>
          <a:p>
            <a:r>
              <a:rPr lang="en-US" sz="1000">
                <a:latin typeface="Courier New"/>
                <a:cs typeface="Courier New"/>
              </a:rPr>
              <a:t>2    20.000000    [2] : pipe(s1,s2)    </a:t>
            </a:r>
          </a:p>
          <a:p>
            <a:r>
              <a:rPr lang="en-US" sz="1000">
                <a:latin typeface="Courier New"/>
                <a:cs typeface="Courier New"/>
              </a:rPr>
              <a:t>13    20.000000    [3] : pipe(farm(s1) with [ nw: 10],s2)    </a:t>
            </a:r>
          </a:p>
          <a:p>
            <a:r>
              <a:rPr lang="en-US" sz="1000">
                <a:latin typeface="Courier New"/>
                <a:cs typeface="Courier New"/>
              </a:rPr>
              <a:t>16    2.500000    [5] : pipe(farm(s1) with [ nw: 4],farm(s2) with [ nw: 8])    </a:t>
            </a:r>
          </a:p>
          <a:p>
            <a:r>
              <a:rPr lang="en-US" sz="1000">
                <a:latin typeface="Courier New"/>
                <a:cs typeface="Courier New"/>
              </a:rPr>
              <a:t>16    2.857143    [0] : farm(pipe(s1,s2)) with [ nw: 7]    </a:t>
            </a:r>
          </a:p>
          <a:p>
            <a:r>
              <a:rPr lang="en-US" sz="1000">
                <a:latin typeface="Courier New"/>
                <a:cs typeface="Courier New"/>
              </a:rPr>
              <a:t>16    10.000000    [1] : pipe(s1,farm(s2) with [ nw: 13])    </a:t>
            </a:r>
          </a:p>
          <a:p>
            <a:r>
              <a:rPr lang="en-US" sz="1000">
                <a:latin typeface="Courier New"/>
                <a:cs typeface="Courier New"/>
              </a:rPr>
              <a:t>rplsh&gt;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02F05-926E-4ADD-930A-D60A86422965}"/>
              </a:ext>
            </a:extLst>
          </p:cNvPr>
          <p:cNvSpPr txBox="1"/>
          <p:nvPr/>
        </p:nvSpPr>
        <p:spPr>
          <a:xfrm>
            <a:off x="393440" y="245706"/>
            <a:ext cx="1981199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Rplsh verbs</a:t>
            </a:r>
          </a:p>
          <a:p>
            <a:endParaRPr lang="en-US" dirty="0">
              <a:solidFill>
                <a:schemeClr val="accent5"/>
              </a:solidFill>
              <a:latin typeface="Century Gothic"/>
              <a:cs typeface="Courier New"/>
            </a:endParaRPr>
          </a:p>
          <a:p>
            <a:r>
              <a:rPr lang="en-US" sz="1400">
                <a:latin typeface="Century Gothic"/>
                <a:cs typeface="Courier New"/>
              </a:rPr>
              <a:t>show</a:t>
            </a:r>
            <a:endParaRPr lang="en-US" sz="1400">
              <a:solidFill>
                <a:srgbClr val="E9A039"/>
              </a:solidFill>
              <a:latin typeface="Century Gothic"/>
              <a:cs typeface="Courier New"/>
            </a:endParaRPr>
          </a:p>
          <a:p>
            <a:r>
              <a:rPr lang="en-US" sz="1400">
                <a:latin typeface="Century Gothic"/>
                <a:cs typeface="Courier New"/>
              </a:rPr>
              <a:t>set</a:t>
            </a:r>
            <a:endParaRPr lang="en-US" sz="1400">
              <a:cs typeface="Courier New"/>
            </a:endParaRPr>
          </a:p>
          <a:p>
            <a:r>
              <a:rPr lang="en-US" sz="1400">
                <a:cs typeface="Courier New"/>
              </a:rPr>
              <a:t>annotate</a:t>
            </a:r>
          </a:p>
          <a:p>
            <a:r>
              <a:rPr lang="en-US" sz="1400">
                <a:latin typeface="Century Gothic"/>
                <a:cs typeface="Courier New"/>
              </a:rPr>
              <a:t>rewrite</a:t>
            </a:r>
          </a:p>
          <a:p>
            <a:r>
              <a:rPr lang="en-US" sz="1400">
                <a:latin typeface="Century Gothic"/>
                <a:cs typeface="Courier New"/>
              </a:rPr>
              <a:t>optimize</a:t>
            </a:r>
          </a:p>
          <a:p>
            <a:r>
              <a:rPr lang="en-US" sz="1400">
                <a:latin typeface="Century Gothic"/>
                <a:cs typeface="Courier New"/>
              </a:rPr>
              <a:t>history</a:t>
            </a:r>
          </a:p>
          <a:p>
            <a:r>
              <a:rPr lang="en-US" sz="1400">
                <a:latin typeface="Century Gothic"/>
                <a:cs typeface="Courier New"/>
              </a:rPr>
              <a:t>import</a:t>
            </a:r>
          </a:p>
          <a:p>
            <a:r>
              <a:rPr lang="en-US" sz="1400">
                <a:latin typeface="Century Gothic"/>
                <a:cs typeface="Courier New"/>
              </a:rPr>
              <a:t>gencode</a:t>
            </a:r>
          </a:p>
          <a:p>
            <a:r>
              <a:rPr lang="en-US" sz="1400">
                <a:latin typeface="Century Gothic"/>
                <a:cs typeface="Courier New"/>
              </a:rPr>
              <a:t>expand</a:t>
            </a:r>
          </a:p>
          <a:p>
            <a:r>
              <a:rPr lang="en-US" sz="1400">
                <a:latin typeface="Century Gothic"/>
                <a:cs typeface="Courier New"/>
              </a:rPr>
              <a:t>add</a:t>
            </a:r>
          </a:p>
          <a:p>
            <a:r>
              <a:rPr lang="en-US" sz="1400">
                <a:latin typeface="Century Gothic"/>
                <a:cs typeface="Courier New"/>
              </a:rPr>
              <a:t>load</a:t>
            </a:r>
          </a:p>
          <a:p>
            <a:endParaRPr lang="en-US" dirty="0">
              <a:latin typeface="Century Gothic"/>
              <a:cs typeface="Courier New"/>
            </a:endParaRPr>
          </a:p>
          <a:p>
            <a:endParaRPr lang="en-US" sz="100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949C3-43C8-481D-83F8-E8A0A18AB09C}"/>
              </a:ext>
            </a:extLst>
          </p:cNvPr>
          <p:cNvSpPr txBox="1"/>
          <p:nvPr/>
        </p:nvSpPr>
        <p:spPr>
          <a:xfrm>
            <a:off x="393440" y="3977950"/>
            <a:ext cx="1981199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Rplsh patterns</a:t>
            </a:r>
          </a:p>
          <a:p>
            <a:endParaRPr lang="en-US" dirty="0">
              <a:solidFill>
                <a:schemeClr val="accent5"/>
              </a:solidFill>
              <a:latin typeface="Century Gothic"/>
              <a:cs typeface="Courier New"/>
            </a:endParaRPr>
          </a:p>
          <a:p>
            <a:r>
              <a:rPr lang="en-US" sz="1400">
                <a:latin typeface="Century Gothic"/>
                <a:cs typeface="Courier New"/>
              </a:rPr>
              <a:t>seq</a:t>
            </a:r>
            <a:endParaRPr lang="en-US" sz="1400">
              <a:solidFill>
                <a:srgbClr val="E9A039"/>
              </a:solidFill>
              <a:latin typeface="Century Gothic"/>
              <a:cs typeface="Courier New"/>
            </a:endParaRPr>
          </a:p>
          <a:p>
            <a:r>
              <a:rPr lang="en-US" sz="1400">
                <a:latin typeface="Century Gothic"/>
                <a:cs typeface="Courier New"/>
              </a:rPr>
              <a:t>source</a:t>
            </a:r>
          </a:p>
          <a:p>
            <a:r>
              <a:rPr lang="en-US" sz="1400">
                <a:latin typeface="Century Gothic"/>
                <a:cs typeface="Courier New"/>
              </a:rPr>
              <a:t>drain</a:t>
            </a:r>
          </a:p>
          <a:p>
            <a:r>
              <a:rPr lang="en-US" sz="1400">
                <a:latin typeface="Century Gothic"/>
                <a:cs typeface="Courier New"/>
              </a:rPr>
              <a:t>comp</a:t>
            </a:r>
          </a:p>
          <a:p>
            <a:r>
              <a:rPr lang="en-US" sz="1400">
                <a:latin typeface="Century Gothic"/>
                <a:cs typeface="Courier New"/>
              </a:rPr>
              <a:t>pipe</a:t>
            </a:r>
          </a:p>
          <a:p>
            <a:r>
              <a:rPr lang="en-US" sz="1400">
                <a:latin typeface="Century Gothic"/>
                <a:cs typeface="Courier New"/>
              </a:rPr>
              <a:t>farm</a:t>
            </a:r>
          </a:p>
          <a:p>
            <a:r>
              <a:rPr lang="en-US" sz="1400">
                <a:latin typeface="Century Gothic"/>
                <a:cs typeface="Courier New"/>
              </a:rPr>
              <a:t>map</a:t>
            </a:r>
          </a:p>
          <a:p>
            <a:r>
              <a:rPr lang="en-US" sz="1400">
                <a:latin typeface="Century Gothic"/>
                <a:cs typeface="Courier New"/>
              </a:rPr>
              <a:t>reduce</a:t>
            </a:r>
          </a:p>
          <a:p>
            <a:endParaRPr lang="en-US" dirty="0">
              <a:solidFill>
                <a:schemeClr val="accent5"/>
              </a:solidFill>
              <a:latin typeface="Century Gothic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B063F-7253-4196-8306-65638FFC238B}"/>
              </a:ext>
            </a:extLst>
          </p:cNvPr>
          <p:cNvSpPr txBox="1"/>
          <p:nvPr/>
        </p:nvSpPr>
        <p:spPr>
          <a:xfrm>
            <a:off x="2368419" y="245706"/>
            <a:ext cx="504475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Rplsh install</a:t>
            </a:r>
          </a:p>
          <a:p>
            <a:endParaRPr lang="en-US" dirty="0">
              <a:solidFill>
                <a:schemeClr val="accent5"/>
              </a:solidFill>
              <a:latin typeface="Century Gothic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sudo apt install libreadline-</a:t>
            </a:r>
            <a:r>
              <a:rPr lang="en-US" sz="1400" dirty="0">
                <a:ea typeface="+mn-lt"/>
                <a:cs typeface="+mn-lt"/>
              </a:rPr>
              <a:t>dev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Century Gothic"/>
                <a:cs typeface="Courier New"/>
              </a:rPr>
              <a:t>git clone </a:t>
            </a:r>
            <a:r>
              <a:rPr lang="en-US" sz="1400" dirty="0">
                <a:ea typeface="+mn-lt"/>
                <a:cs typeface="+mn-lt"/>
                <a:hlinkClick r:id="rId2"/>
              </a:rPr>
              <a:t>https://github.com/Murray1991/rplsh.git</a:t>
            </a:r>
            <a:endParaRPr lang="en-US" sz="1400">
              <a:ea typeface="+mn-lt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Courier New"/>
              </a:rPr>
              <a:t>cd rplsh</a:t>
            </a:r>
            <a:endParaRPr lang="en-US" sz="1400" dirty="0">
              <a:ea typeface="+mn-lt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Courier New"/>
              </a:rPr>
              <a:t>./install.sh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Courier New"/>
              </a:rPr>
              <a:t>export PATH=`pwd`/build:$PATH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Courier New"/>
              </a:rPr>
              <a:t>rplsh</a:t>
            </a:r>
            <a:endParaRPr lang="en-US" sz="1400" dirty="0">
              <a:ea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440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1559C-64B9-42AA-ABA4-CA458DFE90E1}"/>
              </a:ext>
            </a:extLst>
          </p:cNvPr>
          <p:cNvSpPr txBox="1"/>
          <p:nvPr/>
        </p:nvSpPr>
        <p:spPr>
          <a:xfrm>
            <a:off x="548951" y="393441"/>
            <a:ext cx="4352729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Refactoring rules</a:t>
            </a:r>
          </a:p>
          <a:p>
            <a:endParaRPr lang="en-US" sz="1400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farmintro </a:t>
            </a: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farmelim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pipeintro</a:t>
            </a: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pipeelim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pipeassoc</a:t>
            </a: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compassoc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mapofcomp</a:t>
            </a: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compofmap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mapofpipe</a:t>
            </a: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pipeofmap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mapelim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reduceelim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mapmapelim</a:t>
            </a: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farmfarmelim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compdel</a:t>
            </a:r>
          </a:p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pipedel</a:t>
            </a:r>
            <a:endParaRPr lang="en-US" sz="1400">
              <a:solidFill>
                <a:srgbClr val="FFFFFF"/>
              </a:solidFill>
            </a:endParaRPr>
          </a:p>
          <a:p>
            <a:endParaRPr lang="en-US" sz="1400" dirty="0"/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p = pipe(s1,s2)</a:t>
            </a:r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rewrite p with farmintro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show p</a:t>
            </a:r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ea typeface="+mn-lt"/>
                <a:cs typeface="+mn-lt"/>
              </a:rPr>
              <a:t>[0] : farm(pipe(s1,s2)) with [ nw: 1]    </a:t>
            </a:r>
            <a:endParaRPr lang="en-US" sz="1000">
              <a:latin typeface="Courier New"/>
              <a:ea typeface="+mn-lt"/>
              <a:cs typeface="Courier New"/>
            </a:endParaRP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annotate p with pardegree 5</a:t>
            </a:r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ea typeface="+mn-lt"/>
                <a:cs typeface="+mn-lt"/>
              </a:rPr>
              <a:t>response: annotated!</a:t>
            </a:r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show p</a:t>
            </a:r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ea typeface="+mn-lt"/>
                <a:cs typeface="+mn-lt"/>
              </a:rPr>
              <a:t>[0] : farm(pipe(s1,s2)) with [ nw: 5]    </a:t>
            </a:r>
            <a:endParaRPr lang="en-US" sz="1000">
              <a:latin typeface="Courier New"/>
              <a:cs typeface="Courier New"/>
            </a:endParaRP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2B205-DEB2-4EEB-A4D4-ADD7D78B7C17}"/>
              </a:ext>
            </a:extLst>
          </p:cNvPr>
          <p:cNvSpPr txBox="1"/>
          <p:nvPr/>
        </p:nvSpPr>
        <p:spPr>
          <a:xfrm>
            <a:off x="4180114" y="393441"/>
            <a:ext cx="3007565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Optimization rules</a:t>
            </a:r>
          </a:p>
          <a:p>
            <a:endParaRPr lang="en-US" sz="1400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farmopt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pipeopt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mapopt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reduceopt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maxresources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twotier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farmfarmopt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mapmapopt</a:t>
            </a:r>
          </a:p>
          <a:p>
            <a:endParaRPr lang="en-US" sz="1400" dirty="0"/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s1 = seq(10)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s2 = seq(10)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set emitter_time with 1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set collector_time with 1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p = pipe(s1,s2)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m = farm(p)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show m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[0] : farm(p) with [ nw: 1]    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set resources with 16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optimize m with farmopt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show m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[0] : farm(p) with [ nw: 10]    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optimize m with maxresources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show m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[0] : farm(p) with [ nw: 7]    </a:t>
            </a:r>
          </a:p>
          <a:p>
            <a:r>
              <a:rPr lang="en-US" sz="1000">
                <a:latin typeface="Courier New"/>
                <a:ea typeface="+mn-lt"/>
                <a:cs typeface="+mn-lt"/>
              </a:rPr>
              <a:t>rplsh&gt; 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4CCE2-56CD-4C73-9E97-A30EC40BDDCA}"/>
              </a:ext>
            </a:extLst>
          </p:cNvPr>
          <p:cNvSpPr txBox="1"/>
          <p:nvPr/>
        </p:nvSpPr>
        <p:spPr>
          <a:xfrm>
            <a:off x="7562460" y="3526972"/>
            <a:ext cx="4531565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Environmental  parameters</a:t>
            </a:r>
          </a:p>
          <a:p>
            <a:endParaRPr lang="en-US" sz="1400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emitter_time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collector_time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scatter_time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gather_time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dimension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inputsize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resources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Arch</a:t>
            </a:r>
          </a:p>
          <a:p>
            <a:endParaRPr lang="en-US" sz="1400" dirty="0"/>
          </a:p>
          <a:p>
            <a:r>
              <a:rPr lang="en-US" sz="1000" dirty="0" err="1">
                <a:latin typeface="Courier New"/>
                <a:ea typeface="+mn-lt"/>
                <a:cs typeface="+mn-lt"/>
              </a:rPr>
              <a:t>rplsh</a:t>
            </a:r>
            <a:r>
              <a:rPr lang="en-US" sz="1000" dirty="0">
                <a:latin typeface="Courier New"/>
                <a:ea typeface="+mn-lt"/>
                <a:cs typeface="+mn-lt"/>
              </a:rPr>
              <a:t>&gt; set </a:t>
            </a:r>
            <a:r>
              <a:rPr lang="en-US" sz="1000" dirty="0" err="1">
                <a:latin typeface="Courier New"/>
                <a:ea typeface="+mn-lt"/>
                <a:cs typeface="+mn-lt"/>
              </a:rPr>
              <a:t>emitter_time</a:t>
            </a:r>
            <a:r>
              <a:rPr lang="en-US" sz="1000" dirty="0">
                <a:latin typeface="Courier New"/>
                <a:ea typeface="+mn-lt"/>
                <a:cs typeface="+mn-lt"/>
              </a:rPr>
              <a:t> with 5</a:t>
            </a: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2755E-B580-4F16-AE35-113DC9CA20F4}"/>
              </a:ext>
            </a:extLst>
          </p:cNvPr>
          <p:cNvSpPr txBox="1"/>
          <p:nvPr/>
        </p:nvSpPr>
        <p:spPr>
          <a:xfrm>
            <a:off x="7562461" y="393441"/>
            <a:ext cx="44460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Non functional parameters</a:t>
            </a:r>
          </a:p>
          <a:p>
            <a:endParaRPr lang="en-US" sz="1400" dirty="0">
              <a:solidFill>
                <a:schemeClr val="accent5"/>
              </a:solidFill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servicetime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latency</a:t>
            </a:r>
          </a:p>
          <a:p>
            <a:r>
              <a:rPr lang="en-US" sz="1400" dirty="0" err="1">
                <a:ea typeface="+mn-lt"/>
                <a:cs typeface="+mn-lt"/>
              </a:rPr>
              <a:t>pardegree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 err="1">
                <a:ea typeface="+mn-lt"/>
                <a:cs typeface="+mn-lt"/>
              </a:rPr>
              <a:t>compltime</a:t>
            </a:r>
            <a:r>
              <a:rPr lang="en-US" sz="1400" dirty="0">
                <a:ea typeface="+mn-lt"/>
                <a:cs typeface="+mn-lt"/>
              </a:rPr>
              <a:t>*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resources*</a:t>
            </a:r>
            <a:endParaRPr lang="en-US" sz="1400" dirty="0"/>
          </a:p>
          <a:p>
            <a:r>
              <a:rPr lang="en-US" sz="1400" dirty="0" err="1">
                <a:ea typeface="+mn-lt"/>
                <a:cs typeface="+mn-lt"/>
              </a:rPr>
              <a:t>datap</a:t>
            </a:r>
            <a:r>
              <a:rPr lang="en-US" sz="1400" dirty="0">
                <a:ea typeface="+mn-lt"/>
                <a:cs typeface="+mn-lt"/>
              </a:rPr>
              <a:t>**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r>
              <a:rPr lang="en-US" sz="1000" dirty="0" err="1">
                <a:latin typeface="Courier New"/>
                <a:ea typeface="+mn-lt"/>
                <a:cs typeface="+mn-lt"/>
              </a:rPr>
              <a:t>rplsh</a:t>
            </a:r>
            <a:r>
              <a:rPr lang="en-US" sz="1000" dirty="0">
                <a:latin typeface="Courier New"/>
                <a:ea typeface="+mn-lt"/>
                <a:cs typeface="+mn-lt"/>
              </a:rPr>
              <a:t>&gt; annotate pat with latency 100</a:t>
            </a:r>
          </a:p>
          <a:p>
            <a:r>
              <a:rPr lang="en-US" sz="1000" dirty="0" err="1">
                <a:latin typeface="Courier New"/>
                <a:ea typeface="+mn-lt"/>
                <a:cs typeface="+mn-lt"/>
              </a:rPr>
              <a:t>rplsh</a:t>
            </a:r>
            <a:r>
              <a:rPr lang="en-US" sz="1000" dirty="0">
                <a:latin typeface="Courier New"/>
                <a:ea typeface="+mn-lt"/>
                <a:cs typeface="+mn-lt"/>
              </a:rPr>
              <a:t>&gt; show pat by </a:t>
            </a:r>
            <a:r>
              <a:rPr lang="en-US" sz="1000" dirty="0" err="1">
                <a:latin typeface="Courier New"/>
                <a:ea typeface="+mn-lt"/>
                <a:cs typeface="+mn-lt"/>
              </a:rPr>
              <a:t>servicetime</a:t>
            </a:r>
            <a:r>
              <a:rPr lang="en-US" sz="1000" dirty="0">
                <a:latin typeface="Courier New"/>
                <a:ea typeface="+mn-lt"/>
                <a:cs typeface="+mn-lt"/>
              </a:rPr>
              <a:t>, resources</a:t>
            </a:r>
          </a:p>
          <a:p>
            <a:endParaRPr lang="en-US" sz="1000" dirty="0">
              <a:latin typeface="Courier New"/>
              <a:ea typeface="+mn-lt"/>
              <a:cs typeface="+mn-lt"/>
            </a:endParaRPr>
          </a:p>
          <a:p>
            <a:r>
              <a:rPr lang="en-US" sz="1000" dirty="0">
                <a:latin typeface="Courier New"/>
                <a:ea typeface="+mn-lt"/>
                <a:cs typeface="+mn-lt"/>
              </a:rPr>
              <a:t>* only with show verb</a:t>
            </a:r>
          </a:p>
          <a:p>
            <a:r>
              <a:rPr lang="en-US" sz="1000" dirty="0">
                <a:latin typeface="Courier New"/>
                <a:ea typeface="+mn-lt"/>
                <a:cs typeface="+mn-lt"/>
              </a:rPr>
              <a:t>** only with annotate verb</a:t>
            </a:r>
          </a:p>
        </p:txBody>
      </p:sp>
    </p:spTree>
    <p:extLst>
      <p:ext uri="{BB962C8B-B14F-4D97-AF65-F5344CB8AC3E}">
        <p14:creationId xmlns:p14="http://schemas.microsoft.com/office/powerpoint/2010/main" val="245772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56F38-75C0-4022-906B-A6E9A9D57FE2}"/>
              </a:ext>
            </a:extLst>
          </p:cNvPr>
          <p:cNvSpPr txBox="1"/>
          <p:nvPr/>
        </p:nvSpPr>
        <p:spPr>
          <a:xfrm>
            <a:off x="401216" y="199054"/>
            <a:ext cx="417389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900" dirty="0"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22B02-7784-48B9-9742-8948F2B1577F}"/>
              </a:ext>
            </a:extLst>
          </p:cNvPr>
          <p:cNvSpPr txBox="1"/>
          <p:nvPr/>
        </p:nvSpPr>
        <p:spPr>
          <a:xfrm>
            <a:off x="404132" y="201968"/>
            <a:ext cx="450824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Gencode templates</a:t>
            </a:r>
          </a:p>
          <a:p>
            <a:endParaRPr lang="en-US" dirty="0">
              <a:latin typeface="Century Gothic"/>
              <a:cs typeface="Courier New"/>
            </a:endParaRPr>
          </a:p>
          <a:p>
            <a:r>
              <a:rPr lang="en-US" sz="900">
                <a:latin typeface="Courier New"/>
                <a:cs typeface="Courier New"/>
              </a:rPr>
              <a:t>template &lt;typename Tout, typename Tin&gt;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class seq_wrapper {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public: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virtual Tout compute(Tin&amp; input) = 0;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// user should implement also the following methods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// in order to generate data paralel skeletons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// for map:    type_out op(type_in t)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// for reduce: type op(type t1, type t2)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// otherwise it will not compile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};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endParaRPr lang="en-US" sz="900" dirty="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template &lt;typename Tout&gt;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class source {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public: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virtual bool has_next() = 0;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virtual Tout* next() = 0;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};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endParaRPr lang="en-US" sz="900" dirty="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template &lt;typename Tin&gt;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class drain {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public: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 virtual void process(Tin * x) = 0;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};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endParaRPr lang="en-US" sz="900" dirty="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/*template &lt;typename T&gt;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class composable {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public: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   virtual T&amp;&amp; operator[](size_t idx);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   virtual T&amp; operator[](size_t idx);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}*/</a:t>
            </a:r>
            <a:endParaRPr lang="en-US" sz="900">
              <a:latin typeface="Courier New"/>
              <a:ea typeface="+mn-lt"/>
              <a:cs typeface="+mn-lt"/>
            </a:endParaRPr>
          </a:p>
          <a:p>
            <a:endParaRPr lang="en-US" sz="900" dirty="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// class type representing a set of values of type T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// that could be splitted in several sub-composable sets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// -&gt; similiar concept to the TBB Range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template &lt;typename T&gt;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class composable {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public: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   virtual bool is_empty() const       = 0;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   virtual std::size_t size() const    = 0;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    virtual bool is_splittable() const  = 0;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r>
              <a:rPr lang="en-US" sz="900">
                <a:latin typeface="Courier New"/>
                <a:cs typeface="Courier New"/>
              </a:rPr>
              <a:t>};</a:t>
            </a:r>
            <a:endParaRPr lang="en-US" sz="900">
              <a:latin typeface="Courier New"/>
              <a:ea typeface="+mn-lt"/>
              <a:cs typeface="+mn-lt"/>
            </a:endParaRPr>
          </a:p>
          <a:p>
            <a:endParaRPr lang="en-US" sz="900" dirty="0">
              <a:latin typeface="Courier New"/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F0F40-11CD-421E-84AE-472BB55267C3}"/>
              </a:ext>
            </a:extLst>
          </p:cNvPr>
          <p:cNvSpPr txBox="1"/>
          <p:nvPr/>
        </p:nvSpPr>
        <p:spPr>
          <a:xfrm>
            <a:off x="5150109" y="197109"/>
            <a:ext cx="2743199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Code generation</a:t>
            </a:r>
          </a:p>
          <a:p>
            <a:endParaRPr lang="en-US" dirty="0"/>
          </a:p>
          <a:p>
            <a:r>
              <a:rPr lang="en-US" sz="900">
                <a:latin typeface="Courier New"/>
                <a:cs typeface="Courier New"/>
              </a:rPr>
              <a:t>rplsh&gt; import "business.hpp"</a:t>
            </a:r>
          </a:p>
          <a:p>
            <a:r>
              <a:rPr lang="en-US" sz="900">
                <a:latin typeface="Courier New"/>
                <a:cs typeface="Courier New"/>
              </a:rPr>
              <a:t>importing from: /usr/local/rplsh/business/simple/business.hpp</a:t>
            </a:r>
          </a:p>
          <a:p>
            <a:r>
              <a:rPr lang="en-US" sz="900">
                <a:latin typeface="Courier New"/>
                <a:cs typeface="Courier New"/>
              </a:rPr>
              <a:t>importing vec_source</a:t>
            </a:r>
          </a:p>
          <a:p>
            <a:r>
              <a:rPr lang="en-US" sz="900">
                <a:latin typeface="Courier New"/>
                <a:cs typeface="Courier New"/>
              </a:rPr>
              <a:t>importing float_drain</a:t>
            </a:r>
          </a:p>
          <a:p>
            <a:r>
              <a:rPr lang="en-US" sz="900">
                <a:latin typeface="Courier New"/>
                <a:cs typeface="Courier New"/>
              </a:rPr>
              <a:t>importing inc</a:t>
            </a:r>
          </a:p>
          <a:p>
            <a:r>
              <a:rPr lang="en-US" sz="900">
                <a:latin typeface="Courier New"/>
                <a:cs typeface="Courier New"/>
              </a:rPr>
              <a:t>importing square</a:t>
            </a:r>
          </a:p>
          <a:p>
            <a:r>
              <a:rPr lang="en-US" sz="900">
                <a:latin typeface="Courier New"/>
                <a:cs typeface="Courier New"/>
              </a:rPr>
              <a:t>importing redplus</a:t>
            </a:r>
          </a:p>
          <a:p>
            <a:r>
              <a:rPr lang="en-US" sz="900">
                <a:latin typeface="Courier New"/>
                <a:cs typeface="Courier New"/>
              </a:rPr>
              <a:t>rplsh&gt; kernel = pipe(inc, square)</a:t>
            </a:r>
          </a:p>
          <a:p>
            <a:r>
              <a:rPr lang="en-US" sz="900">
                <a:latin typeface="Courier New"/>
                <a:cs typeface="Courier New"/>
              </a:rPr>
              <a:t>rplsh&gt; main = pipe(vec_source,kernel,float_drain)</a:t>
            </a:r>
          </a:p>
          <a:p>
            <a:r>
              <a:rPr lang="en-US" sz="900">
                <a:latin typeface="Courier New"/>
                <a:cs typeface="Courier New"/>
              </a:rPr>
              <a:t>rplsh&gt; gencode main</a:t>
            </a:r>
          </a:p>
          <a:p>
            <a:r>
              <a:rPr lang="en-US" sz="900">
                <a:latin typeface="Courier New"/>
                <a:cs typeface="Courier New"/>
              </a:rPr>
              <a:t>-- ff1.cpp</a:t>
            </a:r>
          </a:p>
          <a:p>
            <a:r>
              <a:rPr lang="en-US" sz="900">
                <a:latin typeface="Courier New"/>
                <a:cs typeface="Courier New"/>
              </a:rPr>
              <a:t>rplsh&gt;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86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13</TotalTime>
  <Words>275</Words>
  <Application>Microsoft Macintosh PowerPoint</Application>
  <PresentationFormat>Widescreen</PresentationFormat>
  <Paragraphs>234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Courier New</vt:lpstr>
      <vt:lpstr>Mesh</vt:lpstr>
      <vt:lpstr>Rplsh fact 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360</cp:revision>
  <dcterms:created xsi:type="dcterms:W3CDTF">2013-07-15T20:24:02Z</dcterms:created>
  <dcterms:modified xsi:type="dcterms:W3CDTF">2019-07-04T18:06:06Z</dcterms:modified>
</cp:coreProperties>
</file>