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9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9460-EB55-4727-A5A0-1A6D928CA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A8C7-8855-4A89-A6D8-3C46DAB3F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05E2B-F40D-4218-80D5-BC3CECC8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4D78D-A257-43A9-AF18-9851BBE8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8FC8-64B7-4E25-9113-DF2D675A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5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A922-AAB2-4DA1-B735-05FCA706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21D66-5BCD-4A83-A0D7-D13000558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426A5-5196-48B4-B896-E1B15A62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7FC7-0D1B-42D9-B766-07C7F80B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A16AB-1063-4AEB-B8A0-57247C7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31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88C66-E835-4F95-A996-265F81287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C4B3E-51E8-4D7C-847A-3D9FF0597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40F8-E9FA-4333-80D5-7738DA8F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9F897-081D-47DF-97BD-E418234D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76720-8182-4170-BBD8-FFA46458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08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A201-9338-463E-9983-9D970F26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79CD-1C36-4935-BFBF-DC41D4327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19AE-27D6-4AAF-B458-AF2D2D0E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0435-7A2F-4892-9711-5036C259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CCC2-E862-42DF-8EF5-21E8BE48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88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AF51-D9EF-4E17-A2FB-7995871C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4F5F4-786E-493B-B289-48EF9CF3B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0EC5-FB86-4CF3-A519-9B5543F9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1BB54-F34B-4FD2-9EF6-1880A787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64AC-C59F-44CD-B681-4674D9F4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84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C29D-3E33-44A2-B315-C77660F5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E67A-A944-439B-B4D9-60D448612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EB9EC-DA68-44B5-95D7-104F85827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C0840-2B36-4FE7-88A8-90A4EB98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52D82-26B4-4264-8851-1B5A6D05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B2A42-AEB6-4358-866E-F9DEEB30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98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BCFB-26D9-4DF9-8620-D3D1F390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6D5E6-9E30-45C8-86EA-BD6546EBC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BFE60-BB95-4FCE-A118-8253F6A14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AE54E-1B44-454C-B630-596F5EB74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A3090-391D-4113-8B86-B6400AC8E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D95EA-1011-4252-82EF-2AF22343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3EA99-F552-479E-BA29-91CDFB82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EE030-9AC5-478C-AFF8-233D326D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01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9637-6142-4740-AB2D-0F5125C6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7FD15-B51D-4CBE-A539-C3D65B5F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70B26-90E7-4463-9EDC-9C48D478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00351-1CE0-4745-B32B-4CEDB7B2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494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35C5C-B394-412A-8BF9-B52F0BBA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8728-EAAC-44EF-85B4-ECD3A199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4C068-6795-42F5-93D4-E982119C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743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D932-232B-47D1-8D70-793A9DBC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804D-E4BC-4AC7-95DC-06E22798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564A8-0E01-4C61-B288-1B06CD94D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7FFF0-2E9E-4BD3-B019-0B7BEF9B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61B40-E1E7-45E3-B1C2-94C01B24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8CCEF-92EC-40FC-B675-D766014F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74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3F51-EDDE-4156-8C09-EC9DA320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8D6F5-26BB-4984-B653-BC5BEA71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7196C-607E-4456-BAAA-42C7D5DED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C7C91-4FA9-4D17-AE68-3A343770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0660-F67A-4CCB-8E2A-A4702492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70798-9C4B-41AD-84CA-DF7E2641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77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FF6F7-F318-4208-BD5B-1DAF3E8B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50A8-4F0D-48B9-B632-8BD23921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0613-6CCA-40E7-B802-FB431F24B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0242-1326-45FA-9DDF-EBC0B8A49CDB}" type="datetimeFigureOut">
              <a:rPr lang="en-AU" smtClean="0"/>
              <a:t>13/08/2017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0987E-2C89-4C8A-982D-0602A965B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45F2C-2B0E-4E64-B42A-035C18BFD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BB04C-8215-4C54-BE03-A7CB7A5E3F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09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C00013-1D60-4F79-AED6-EC3A81EAD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216" y="2267825"/>
            <a:ext cx="5683567" cy="427506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BA64425-E038-418A-8C5D-0C8EE3463BF1}"/>
              </a:ext>
            </a:extLst>
          </p:cNvPr>
          <p:cNvSpPr txBox="1">
            <a:spLocks/>
          </p:cNvSpPr>
          <p:nvPr/>
        </p:nvSpPr>
        <p:spPr>
          <a:xfrm>
            <a:off x="1524000" y="365235"/>
            <a:ext cx="9144000" cy="948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The Dutch Auction Game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D61F5-118E-4506-A073-5A8095B5DA5E}"/>
              </a:ext>
            </a:extLst>
          </p:cNvPr>
          <p:cNvSpPr txBox="1"/>
          <p:nvPr/>
        </p:nvSpPr>
        <p:spPr>
          <a:xfrm>
            <a:off x="1458896" y="1207187"/>
            <a:ext cx="9274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Imagine you are the manager of a store and you need to restock your warehouse.</a:t>
            </a:r>
          </a:p>
        </p:txBody>
      </p:sp>
    </p:spTree>
    <p:extLst>
      <p:ext uri="{BB962C8B-B14F-4D97-AF65-F5344CB8AC3E}">
        <p14:creationId xmlns:p14="http://schemas.microsoft.com/office/powerpoint/2010/main" val="555618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66362B-5666-4036-BFB3-E2D72E0F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594" y="597533"/>
            <a:ext cx="7639050" cy="57340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B639228-3CE9-4C00-907F-1ABB73896253}"/>
              </a:ext>
            </a:extLst>
          </p:cNvPr>
          <p:cNvSpPr/>
          <p:nvPr/>
        </p:nvSpPr>
        <p:spPr>
          <a:xfrm rot="16200000">
            <a:off x="7557786" y="600697"/>
            <a:ext cx="424666" cy="37139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7287D0-60B1-4C08-9B61-B3C6924E8205}"/>
              </a:ext>
            </a:extLst>
          </p:cNvPr>
          <p:cNvCxnSpPr>
            <a:cxnSpLocks/>
          </p:cNvCxnSpPr>
          <p:nvPr/>
        </p:nvCxnSpPr>
        <p:spPr>
          <a:xfrm flipH="1">
            <a:off x="3566160" y="2463704"/>
            <a:ext cx="23469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87BFEC6-580B-46CB-8D59-4D1B0FEC2175}"/>
              </a:ext>
            </a:extLst>
          </p:cNvPr>
          <p:cNvSpPr/>
          <p:nvPr/>
        </p:nvSpPr>
        <p:spPr>
          <a:xfrm rot="16200000">
            <a:off x="7468324" y="1748244"/>
            <a:ext cx="486235" cy="451103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039BE9-118A-48B6-89D0-7A69FE6BEE72}"/>
              </a:ext>
            </a:extLst>
          </p:cNvPr>
          <p:cNvCxnSpPr>
            <a:cxnSpLocks/>
          </p:cNvCxnSpPr>
          <p:nvPr/>
        </p:nvCxnSpPr>
        <p:spPr>
          <a:xfrm flipH="1">
            <a:off x="3282041" y="4003762"/>
            <a:ext cx="21738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09E4E8-2990-4BB9-A631-3C9A67CF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06" y="772316"/>
            <a:ext cx="3737233" cy="5384483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At the end of each block visual feedback will tell you if you filled your warehouse.</a:t>
            </a:r>
          </a:p>
          <a:p>
            <a:pPr marL="0" indent="0">
              <a:buNone/>
            </a:pPr>
            <a:endParaRPr lang="en-AU" sz="1200" dirty="0"/>
          </a:p>
          <a:p>
            <a:pPr marL="0" indent="0">
              <a:buNone/>
            </a:pPr>
            <a:r>
              <a:rPr lang="en-AU" dirty="0"/>
              <a:t>The amount of stock you purchased and money you had remaining.</a:t>
            </a:r>
          </a:p>
        </p:txBody>
      </p:sp>
    </p:spTree>
    <p:extLst>
      <p:ext uri="{BB962C8B-B14F-4D97-AF65-F5344CB8AC3E}">
        <p14:creationId xmlns:p14="http://schemas.microsoft.com/office/powerpoint/2010/main" val="329120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1740C-B285-4E84-9B20-DE0329162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594" y="597533"/>
            <a:ext cx="7639050" cy="57340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DB9FF6-40F6-4C7B-AFB4-758146C1D1AD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3925706" y="3262543"/>
            <a:ext cx="12233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AAEBFF2-4CA9-4D40-9004-0D3D4E65CB56}"/>
              </a:ext>
            </a:extLst>
          </p:cNvPr>
          <p:cNvSpPr/>
          <p:nvPr/>
        </p:nvSpPr>
        <p:spPr>
          <a:xfrm rot="16200000">
            <a:off x="7062189" y="688019"/>
            <a:ext cx="1322773" cy="5149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01614D-AAC7-48FA-A783-6ED4AAFD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2" y="2601156"/>
            <a:ext cx="3874474" cy="2062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The feedback screen will also show the warehouse stock and remaining funds of your bidding competitors.</a:t>
            </a:r>
          </a:p>
        </p:txBody>
      </p:sp>
    </p:spTree>
    <p:extLst>
      <p:ext uri="{BB962C8B-B14F-4D97-AF65-F5344CB8AC3E}">
        <p14:creationId xmlns:p14="http://schemas.microsoft.com/office/powerpoint/2010/main" val="213164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141236-16CD-4B40-B1EA-D33F41CB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89" y="409031"/>
            <a:ext cx="6977016" cy="52458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9B16-FA26-4D24-8406-26F0E992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932" y="5761608"/>
            <a:ext cx="10324730" cy="1022359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This indicates trial and block number.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9E728-F0C3-4C0F-A621-9376D5738164}"/>
              </a:ext>
            </a:extLst>
          </p:cNvPr>
          <p:cNvSpPr/>
          <p:nvPr/>
        </p:nvSpPr>
        <p:spPr>
          <a:xfrm>
            <a:off x="4236634" y="5104543"/>
            <a:ext cx="2750093" cy="39015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FB064-7AD9-42E9-ABCF-0C73C2F1B6DA}"/>
              </a:ext>
            </a:extLst>
          </p:cNvPr>
          <p:cNvCxnSpPr>
            <a:cxnSpLocks/>
          </p:cNvCxnSpPr>
          <p:nvPr/>
        </p:nvCxnSpPr>
        <p:spPr>
          <a:xfrm>
            <a:off x="5611680" y="5494694"/>
            <a:ext cx="1" cy="266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07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650D-E2DD-49B4-8327-1F4D7217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191"/>
            <a:ext cx="10515600" cy="1325563"/>
          </a:xfrm>
        </p:spPr>
        <p:txBody>
          <a:bodyPr/>
          <a:lstStyle/>
          <a:p>
            <a:pPr algn="ctr"/>
            <a:r>
              <a:rPr lang="en-AU"/>
              <a:t>Instructions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0F5E-A206-4B47-8A79-9640452E0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86"/>
            <a:ext cx="10766612" cy="4985722"/>
          </a:xfrm>
        </p:spPr>
        <p:txBody>
          <a:bodyPr>
            <a:normAutofit/>
          </a:bodyPr>
          <a:lstStyle/>
          <a:p>
            <a:r>
              <a:rPr lang="en-AU" dirty="0"/>
              <a:t>The session will be divided into FOUR games.</a:t>
            </a:r>
          </a:p>
          <a:p>
            <a:endParaRPr lang="en-AU" dirty="0"/>
          </a:p>
          <a:p>
            <a:r>
              <a:rPr lang="en-AU" dirty="0"/>
              <a:t>You will first play two games competing against a computer competitor and then two games competing against fellow participants.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Each game will consist of SIX blocks beginning with ONE practice block.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Remember: To bid press the ‘spacebar’ key.</a:t>
            </a:r>
          </a:p>
        </p:txBody>
      </p:sp>
    </p:spTree>
    <p:extLst>
      <p:ext uri="{BB962C8B-B14F-4D97-AF65-F5344CB8AC3E}">
        <p14:creationId xmlns:p14="http://schemas.microsoft.com/office/powerpoint/2010/main" val="259204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650D-E2DD-49B4-8327-1F4D7217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191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0F5E-A206-4B47-8A79-9640452E0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86"/>
            <a:ext cx="10515600" cy="4985722"/>
          </a:xfrm>
        </p:spPr>
        <p:txBody>
          <a:bodyPr/>
          <a:lstStyle/>
          <a:p>
            <a:r>
              <a:rPr lang="en-AU" dirty="0"/>
              <a:t>You are to use a set allocation of funds to purchase goods to </a:t>
            </a:r>
            <a:r>
              <a:rPr lang="en-AU" b="1" u="sng" dirty="0"/>
              <a:t>FILL</a:t>
            </a:r>
            <a:r>
              <a:rPr lang="en-AU" dirty="0"/>
              <a:t> your warehouse (or as close to full as possible).</a:t>
            </a:r>
          </a:p>
          <a:p>
            <a:r>
              <a:rPr lang="en-AU" dirty="0"/>
              <a:t>To do this you will participate in a virtual Dutch Auction. </a:t>
            </a:r>
          </a:p>
          <a:p>
            <a:r>
              <a:rPr lang="en-AU" dirty="0"/>
              <a:t>This is where the price of the items for sale will be continually lowered until either a bid is made or time runs out.</a:t>
            </a:r>
          </a:p>
          <a:p>
            <a:r>
              <a:rPr lang="en-AU" dirty="0"/>
              <a:t>In each auction (trial), varying amounts of stock with different starting prices will be available for purchase.</a:t>
            </a:r>
          </a:p>
          <a:p>
            <a:r>
              <a:rPr lang="en-AU" dirty="0"/>
              <a:t>The first player to bid wins the items for the current standing price.</a:t>
            </a:r>
          </a:p>
          <a:p>
            <a:r>
              <a:rPr lang="en-AU" dirty="0"/>
              <a:t>To bid press the ‘spacebar’ key.</a:t>
            </a:r>
          </a:p>
        </p:txBody>
      </p:sp>
    </p:spTree>
    <p:extLst>
      <p:ext uri="{BB962C8B-B14F-4D97-AF65-F5344CB8AC3E}">
        <p14:creationId xmlns:p14="http://schemas.microsoft.com/office/powerpoint/2010/main" val="359088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DFFC76-EC81-4062-B89F-B0F6AE9F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044" y="745724"/>
            <a:ext cx="7072949" cy="53201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9B16-FA26-4D24-8406-26F0E992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66" y="2320773"/>
            <a:ext cx="4120225" cy="21700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This bar shows the starting price of items for sale.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will decrease over the time of the trial.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9E728-F0C3-4C0F-A621-9376D5738164}"/>
              </a:ext>
            </a:extLst>
          </p:cNvPr>
          <p:cNvSpPr/>
          <p:nvPr/>
        </p:nvSpPr>
        <p:spPr>
          <a:xfrm rot="5400000">
            <a:off x="6932080" y="2592918"/>
            <a:ext cx="4880842" cy="12102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FB064-7AD9-42E9-ABCF-0C73C2F1B6DA}"/>
              </a:ext>
            </a:extLst>
          </p:cNvPr>
          <p:cNvCxnSpPr>
            <a:cxnSpLocks/>
          </p:cNvCxnSpPr>
          <p:nvPr/>
        </p:nvCxnSpPr>
        <p:spPr>
          <a:xfrm flipH="1">
            <a:off x="4199138" y="3198030"/>
            <a:ext cx="45682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44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1356EC-E9A9-4D39-A1E1-2AE90F99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43" y="639191"/>
            <a:ext cx="7509649" cy="56486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9B16-FA26-4D24-8406-26F0E992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51" y="5143501"/>
            <a:ext cx="3967492" cy="1810414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Your funds to bid. </a:t>
            </a:r>
          </a:p>
          <a:p>
            <a:pPr marL="0" indent="0">
              <a:buNone/>
            </a:pPr>
            <a:r>
              <a:rPr lang="en-AU" dirty="0"/>
              <a:t>This will decrease with each successful bid.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9E728-F0C3-4C0F-A621-9376D5738164}"/>
              </a:ext>
            </a:extLst>
          </p:cNvPr>
          <p:cNvSpPr/>
          <p:nvPr/>
        </p:nvSpPr>
        <p:spPr>
          <a:xfrm>
            <a:off x="10049523" y="5606895"/>
            <a:ext cx="1516269" cy="5064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FB064-7AD9-42E9-ABCF-0C73C2F1B6DA}"/>
              </a:ext>
            </a:extLst>
          </p:cNvPr>
          <p:cNvCxnSpPr>
            <a:cxnSpLocks/>
          </p:cNvCxnSpPr>
          <p:nvPr/>
        </p:nvCxnSpPr>
        <p:spPr>
          <a:xfrm flipH="1" flipV="1">
            <a:off x="3817398" y="5860141"/>
            <a:ext cx="6232125" cy="8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0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E17D5-05CF-46B8-9534-E47E5D42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81" y="843377"/>
            <a:ext cx="7155572" cy="5382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9B16-FA26-4D24-8406-26F0E992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89" y="5176945"/>
            <a:ext cx="3967492" cy="168105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Numerical display of current stock amount in your warehouse.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9E728-F0C3-4C0F-A621-9376D5738164}"/>
              </a:ext>
            </a:extLst>
          </p:cNvPr>
          <p:cNvSpPr/>
          <p:nvPr/>
        </p:nvSpPr>
        <p:spPr>
          <a:xfrm>
            <a:off x="4438834" y="5601809"/>
            <a:ext cx="1314389" cy="4350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FB064-7AD9-42E9-ABCF-0C73C2F1B6DA}"/>
              </a:ext>
            </a:extLst>
          </p:cNvPr>
          <p:cNvCxnSpPr>
            <a:cxnSpLocks/>
          </p:cNvCxnSpPr>
          <p:nvPr/>
        </p:nvCxnSpPr>
        <p:spPr>
          <a:xfrm flipH="1">
            <a:off x="4048217" y="5809003"/>
            <a:ext cx="3906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34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9AF8F3-D852-4E99-9118-19BF594FA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133" y="608955"/>
            <a:ext cx="7255810" cy="54576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9B16-FA26-4D24-8406-26F0E992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7" y="4385570"/>
            <a:ext cx="4356126" cy="1681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Red Bar – shows how the number of items for sale on the current auction will add to your warehouse stock.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E9E728-F0C3-4C0F-A621-9376D5738164}"/>
              </a:ext>
            </a:extLst>
          </p:cNvPr>
          <p:cNvSpPr/>
          <p:nvPr/>
        </p:nvSpPr>
        <p:spPr>
          <a:xfrm rot="5400000">
            <a:off x="5761290" y="4873524"/>
            <a:ext cx="613190" cy="6125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FB064-7AD9-42E9-ABCF-0C73C2F1B6DA}"/>
              </a:ext>
            </a:extLst>
          </p:cNvPr>
          <p:cNvCxnSpPr>
            <a:cxnSpLocks/>
          </p:cNvCxnSpPr>
          <p:nvPr/>
        </p:nvCxnSpPr>
        <p:spPr>
          <a:xfrm flipH="1">
            <a:off x="4283988" y="5162366"/>
            <a:ext cx="14776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0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D08C72-59AE-4856-A5B6-F23B1CD4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819" y="619356"/>
            <a:ext cx="7639050" cy="5743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6188-45F0-4FE8-8CDA-0BF7A9555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61" y="2242876"/>
            <a:ext cx="2993166" cy="46151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If your bid is successful the price bar will turn green.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And the red bar will turn light blue showing the stock is now part of your warehouse.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81BC80-A6E4-44F4-B177-107F758E4FE4}"/>
              </a:ext>
            </a:extLst>
          </p:cNvPr>
          <p:cNvSpPr/>
          <p:nvPr/>
        </p:nvSpPr>
        <p:spPr>
          <a:xfrm rot="5400000">
            <a:off x="5183558" y="4884180"/>
            <a:ext cx="810964" cy="9050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E823E6-DAC7-4821-A43C-0B3F792BCD8F}"/>
              </a:ext>
            </a:extLst>
          </p:cNvPr>
          <p:cNvCxnSpPr>
            <a:cxnSpLocks/>
          </p:cNvCxnSpPr>
          <p:nvPr/>
        </p:nvCxnSpPr>
        <p:spPr>
          <a:xfrm flipH="1">
            <a:off x="3425427" y="5359454"/>
            <a:ext cx="17110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42B3073-C6F2-4BB6-8F54-D09C3AA2A866}"/>
              </a:ext>
            </a:extLst>
          </p:cNvPr>
          <p:cNvSpPr/>
          <p:nvPr/>
        </p:nvSpPr>
        <p:spPr>
          <a:xfrm>
            <a:off x="8532131" y="549480"/>
            <a:ext cx="1126083" cy="52644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6C3832-9BD3-4619-A8A7-9C9758185850}"/>
              </a:ext>
            </a:extLst>
          </p:cNvPr>
          <p:cNvCxnSpPr>
            <a:cxnSpLocks/>
          </p:cNvCxnSpPr>
          <p:nvPr/>
        </p:nvCxnSpPr>
        <p:spPr>
          <a:xfrm flipH="1">
            <a:off x="3231472" y="3180774"/>
            <a:ext cx="53006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2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05AE61-A65E-4171-B798-DB415E061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37" y="562622"/>
            <a:ext cx="7648575" cy="5715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37D2F-A04E-4DA4-BB67-7E2FB002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16" y="2233997"/>
            <a:ext cx="33404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Once the light blue bar reaches the top your warehouse is fully stocked and you can no longer bid.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21C1E0-5505-4B98-B0E4-1C959440B7FF}"/>
              </a:ext>
            </a:extLst>
          </p:cNvPr>
          <p:cNvSpPr/>
          <p:nvPr/>
        </p:nvSpPr>
        <p:spPr>
          <a:xfrm rot="5400000">
            <a:off x="2843603" y="2663879"/>
            <a:ext cx="5108035" cy="10298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6CFCA0-54BA-4E93-A4AD-90BC1C749E85}"/>
              </a:ext>
            </a:extLst>
          </p:cNvPr>
          <p:cNvCxnSpPr>
            <a:cxnSpLocks/>
          </p:cNvCxnSpPr>
          <p:nvPr/>
        </p:nvCxnSpPr>
        <p:spPr>
          <a:xfrm flipH="1">
            <a:off x="3124941" y="3061120"/>
            <a:ext cx="17577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1B6D4F-6A5D-437E-B6D0-0E6B5CE65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800" y="561975"/>
            <a:ext cx="7648575" cy="57340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EA1F-B9E4-4AB7-B824-B6594B4C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41" y="2284292"/>
            <a:ext cx="3160451" cy="3752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If the price bar turns red an opponent won the auction.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And there will be </a:t>
            </a:r>
            <a:r>
              <a:rPr lang="en-AU" b="1" dirty="0"/>
              <a:t>NO</a:t>
            </a:r>
            <a:r>
              <a:rPr lang="en-AU" dirty="0"/>
              <a:t> change to your warehouse stock.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E67EA0-D3DF-46FA-8586-C6592AA7E422}"/>
              </a:ext>
            </a:extLst>
          </p:cNvPr>
          <p:cNvSpPr/>
          <p:nvPr/>
        </p:nvSpPr>
        <p:spPr>
          <a:xfrm>
            <a:off x="8672159" y="632997"/>
            <a:ext cx="1126083" cy="52644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4DAD8B-0883-41C7-AF2D-7893F6407B6B}"/>
              </a:ext>
            </a:extLst>
          </p:cNvPr>
          <p:cNvCxnSpPr>
            <a:cxnSpLocks/>
          </p:cNvCxnSpPr>
          <p:nvPr/>
        </p:nvCxnSpPr>
        <p:spPr>
          <a:xfrm flipH="1">
            <a:off x="3545841" y="3052984"/>
            <a:ext cx="51263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0C87037-6F00-4947-97DC-6D32B226C2E3}"/>
              </a:ext>
            </a:extLst>
          </p:cNvPr>
          <p:cNvSpPr/>
          <p:nvPr/>
        </p:nvSpPr>
        <p:spPr>
          <a:xfrm rot="5400000">
            <a:off x="5280031" y="4565302"/>
            <a:ext cx="1078560" cy="11097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54BA54-5B19-411E-A20B-B7E4042BFC28}"/>
              </a:ext>
            </a:extLst>
          </p:cNvPr>
          <p:cNvCxnSpPr>
            <a:cxnSpLocks/>
          </p:cNvCxnSpPr>
          <p:nvPr/>
        </p:nvCxnSpPr>
        <p:spPr>
          <a:xfrm flipH="1">
            <a:off x="3613208" y="5177863"/>
            <a:ext cx="16512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34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372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Louise Mullard</dc:creator>
  <cp:lastModifiedBy>Rachel Louise Mullard</cp:lastModifiedBy>
  <cp:revision>19</cp:revision>
  <dcterms:created xsi:type="dcterms:W3CDTF">2017-08-02T12:10:44Z</dcterms:created>
  <dcterms:modified xsi:type="dcterms:W3CDTF">2017-08-13T10:14:50Z</dcterms:modified>
</cp:coreProperties>
</file>