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698F4F-B8E3-654E-B9D1-86534714CFC7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FEFAC9-8B68-2044-95F0-1804C377DCD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Intro to programming through the python programming language for the </a:t>
            </a:r>
            <a:r>
              <a:rPr lang="en-US" dirty="0" err="1" smtClean="0"/>
              <a:t>edward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smtClean="0"/>
              <a:t>. </a:t>
            </a:r>
            <a:r>
              <a:rPr lang="en-US" dirty="0" err="1" smtClean="0"/>
              <a:t>murrow</a:t>
            </a:r>
            <a:r>
              <a:rPr lang="en-US" dirty="0" smtClean="0"/>
              <a:t> high school robotics club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By: </a:t>
            </a: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harun</a:t>
            </a:r>
            <a:r>
              <a:rPr lang="en-US" dirty="0" smtClean="0"/>
              <a:t> </a:t>
            </a:r>
            <a:r>
              <a:rPr lang="en-US" dirty="0" err="1" smtClean="0"/>
              <a:t>Rondel</a:t>
            </a:r>
            <a:r>
              <a:rPr lang="en-US" dirty="0" smtClean="0"/>
              <a:t>                 </a:t>
            </a:r>
            <a:r>
              <a:rPr lang="en-US" sz="100" dirty="0" smtClean="0"/>
              <a:t>.                    </a:t>
            </a:r>
            <a:endParaRPr lang="en-US" sz="1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– Week 1.5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, and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f, </a:t>
            </a:r>
            <a:r>
              <a:rPr lang="en-US" dirty="0" err="1" smtClean="0"/>
              <a:t>elif</a:t>
            </a:r>
            <a:r>
              <a:rPr lang="en-US" dirty="0" smtClean="0"/>
              <a:t>, and else statements execute different bits of code only if a certain condition is met.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671" y="2590800"/>
            <a:ext cx="2975394" cy="3416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12D1C"/>
                </a:solidFill>
              </a:rPr>
              <a:t>x</a:t>
            </a:r>
            <a:r>
              <a:rPr lang="en-US" dirty="0" smtClean="0">
                <a:solidFill>
                  <a:srgbClr val="712D1C"/>
                </a:solidFill>
              </a:rPr>
              <a:t> = 943</a:t>
            </a:r>
          </a:p>
          <a:p>
            <a:r>
              <a:rPr lang="en-US" dirty="0" err="1" smtClean="0">
                <a:solidFill>
                  <a:srgbClr val="712D1C"/>
                </a:solidFill>
              </a:rPr>
              <a:t>y</a:t>
            </a:r>
            <a:r>
              <a:rPr lang="en-US" dirty="0" smtClean="0">
                <a:solidFill>
                  <a:srgbClr val="712D1C"/>
                </a:solidFill>
              </a:rPr>
              <a:t> = 982</a:t>
            </a:r>
          </a:p>
          <a:p>
            <a:endParaRPr lang="en-US" dirty="0" smtClean="0">
              <a:solidFill>
                <a:srgbClr val="712D1C"/>
              </a:solidFill>
            </a:endParaRPr>
          </a:p>
          <a:p>
            <a:r>
              <a:rPr lang="en-US" dirty="0" smtClean="0">
                <a:solidFill>
                  <a:srgbClr val="712D1C"/>
                </a:solidFill>
              </a:rPr>
              <a:t>if </a:t>
            </a:r>
            <a:r>
              <a:rPr lang="en-US" dirty="0" err="1" smtClean="0">
                <a:solidFill>
                  <a:srgbClr val="712D1C"/>
                </a:solidFill>
              </a:rPr>
              <a:t>x</a:t>
            </a:r>
            <a:r>
              <a:rPr lang="en-US" dirty="0" smtClean="0">
                <a:solidFill>
                  <a:srgbClr val="712D1C"/>
                </a:solidFill>
              </a:rPr>
              <a:t> &gt; </a:t>
            </a:r>
            <a:r>
              <a:rPr lang="en-US" dirty="0" err="1" smtClean="0">
                <a:solidFill>
                  <a:srgbClr val="712D1C"/>
                </a:solidFill>
              </a:rPr>
              <a:t>y</a:t>
            </a:r>
            <a:r>
              <a:rPr lang="en-US" dirty="0" smtClean="0">
                <a:solidFill>
                  <a:srgbClr val="712D1C"/>
                </a:solidFill>
              </a:rPr>
              <a:t>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    print “</a:t>
            </a:r>
            <a:r>
              <a:rPr lang="en-US" dirty="0" err="1" smtClean="0">
                <a:solidFill>
                  <a:srgbClr val="712D1C"/>
                </a:solidFill>
              </a:rPr>
              <a:t>x</a:t>
            </a:r>
            <a:r>
              <a:rPr lang="en-US" dirty="0" smtClean="0">
                <a:solidFill>
                  <a:srgbClr val="712D1C"/>
                </a:solidFill>
              </a:rPr>
              <a:t> is greater than </a:t>
            </a:r>
            <a:r>
              <a:rPr lang="en-US" dirty="0" err="1" smtClean="0">
                <a:solidFill>
                  <a:srgbClr val="712D1C"/>
                </a:solidFill>
              </a:rPr>
              <a:t>y</a:t>
            </a:r>
            <a:r>
              <a:rPr lang="en-US" dirty="0" smtClean="0">
                <a:solidFill>
                  <a:srgbClr val="712D1C"/>
                </a:solidFill>
              </a:rPr>
              <a:t>”</a:t>
            </a:r>
          </a:p>
          <a:p>
            <a:r>
              <a:rPr lang="en-US" dirty="0" err="1">
                <a:solidFill>
                  <a:srgbClr val="712D1C"/>
                </a:solidFill>
              </a:rPr>
              <a:t>e</a:t>
            </a:r>
            <a:r>
              <a:rPr lang="en-US" dirty="0" err="1" smtClean="0">
                <a:solidFill>
                  <a:srgbClr val="712D1C"/>
                </a:solidFill>
              </a:rPr>
              <a:t>lif</a:t>
            </a:r>
            <a:r>
              <a:rPr lang="en-US" dirty="0" smtClean="0">
                <a:solidFill>
                  <a:srgbClr val="712D1C"/>
                </a:solidFill>
              </a:rPr>
              <a:t> </a:t>
            </a:r>
            <a:r>
              <a:rPr lang="en-US" dirty="0" err="1" smtClean="0">
                <a:solidFill>
                  <a:srgbClr val="712D1C"/>
                </a:solidFill>
              </a:rPr>
              <a:t>x</a:t>
            </a:r>
            <a:r>
              <a:rPr lang="en-US" dirty="0" smtClean="0">
                <a:solidFill>
                  <a:srgbClr val="712D1C"/>
                </a:solidFill>
              </a:rPr>
              <a:t> == </a:t>
            </a:r>
            <a:r>
              <a:rPr lang="en-US" dirty="0" err="1" smtClean="0">
                <a:solidFill>
                  <a:srgbClr val="712D1C"/>
                </a:solidFill>
              </a:rPr>
              <a:t>y</a:t>
            </a:r>
            <a:r>
              <a:rPr lang="en-US" dirty="0" smtClean="0">
                <a:solidFill>
                  <a:srgbClr val="712D1C"/>
                </a:solidFill>
              </a:rPr>
              <a:t>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    print “</a:t>
            </a:r>
            <a:r>
              <a:rPr lang="en-US" dirty="0" err="1" smtClean="0">
                <a:solidFill>
                  <a:srgbClr val="712D1C"/>
                </a:solidFill>
              </a:rPr>
              <a:t>x</a:t>
            </a:r>
            <a:r>
              <a:rPr lang="en-US" dirty="0" smtClean="0">
                <a:solidFill>
                  <a:srgbClr val="712D1C"/>
                </a:solidFill>
              </a:rPr>
              <a:t> and </a:t>
            </a:r>
            <a:r>
              <a:rPr lang="en-US" dirty="0" err="1" smtClean="0">
                <a:solidFill>
                  <a:srgbClr val="712D1C"/>
                </a:solidFill>
              </a:rPr>
              <a:t>y</a:t>
            </a:r>
            <a:r>
              <a:rPr lang="en-US" dirty="0" smtClean="0">
                <a:solidFill>
                  <a:srgbClr val="712D1C"/>
                </a:solidFill>
              </a:rPr>
              <a:t> are equal”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else: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    print “</a:t>
            </a:r>
            <a:r>
              <a:rPr lang="en-US" dirty="0" err="1" smtClean="0">
                <a:solidFill>
                  <a:srgbClr val="712D1C"/>
                </a:solidFill>
              </a:rPr>
              <a:t>x</a:t>
            </a:r>
            <a:r>
              <a:rPr lang="en-US" dirty="0" smtClean="0">
                <a:solidFill>
                  <a:srgbClr val="712D1C"/>
                </a:solidFill>
              </a:rPr>
              <a:t> is less than </a:t>
            </a:r>
            <a:r>
              <a:rPr lang="en-US" dirty="0" err="1" smtClean="0">
                <a:solidFill>
                  <a:srgbClr val="712D1C"/>
                </a:solidFill>
              </a:rPr>
              <a:t>y</a:t>
            </a:r>
            <a:r>
              <a:rPr lang="en-US" dirty="0" smtClean="0">
                <a:solidFill>
                  <a:srgbClr val="712D1C"/>
                </a:solidFill>
              </a:rPr>
              <a:t>”</a:t>
            </a:r>
          </a:p>
          <a:p>
            <a:endParaRPr lang="en-US" dirty="0" smtClean="0">
              <a:solidFill>
                <a:srgbClr val="712D1C"/>
              </a:solidFill>
            </a:endParaRPr>
          </a:p>
          <a:p>
            <a:endParaRPr lang="en-US" dirty="0" smtClean="0">
              <a:solidFill>
                <a:srgbClr val="712D1C"/>
              </a:solidFill>
            </a:endParaRPr>
          </a:p>
          <a:p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“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x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is less than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y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”</a:t>
            </a:r>
            <a:endParaRPr lang="en-US" dirty="0">
              <a:solidFill>
                <a:srgbClr val="712D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3150275"/>
            <a:ext cx="3762568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At the end of the line</a:t>
            </a:r>
          </a:p>
          <a:p>
            <a:r>
              <a:rPr lang="en-US" dirty="0" smtClean="0"/>
              <a:t>of each if, </a:t>
            </a:r>
            <a:r>
              <a:rPr lang="en-US" dirty="0" err="1" smtClean="0"/>
              <a:t>elif</a:t>
            </a:r>
            <a:r>
              <a:rPr lang="en-US" dirty="0" smtClean="0"/>
              <a:t>, else statement</a:t>
            </a:r>
          </a:p>
          <a:p>
            <a:r>
              <a:rPr lang="en-US" dirty="0"/>
              <a:t>b</a:t>
            </a:r>
            <a:r>
              <a:rPr lang="en-US" dirty="0" smtClean="0"/>
              <a:t>e sure to include a colon.</a:t>
            </a:r>
          </a:p>
          <a:p>
            <a:r>
              <a:rPr lang="en-US" dirty="0" smtClean="0"/>
              <a:t>On that note, also be sure to indent</a:t>
            </a:r>
          </a:p>
          <a:p>
            <a:r>
              <a:rPr lang="en-US" dirty="0" smtClean="0"/>
              <a:t>Any code you want executed if that</a:t>
            </a:r>
          </a:p>
          <a:p>
            <a:r>
              <a:rPr lang="en-US" dirty="0" smtClean="0"/>
              <a:t>specific requirement is met.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and While loops execute the code written within them, as long as their condition is met.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752" y="2590800"/>
            <a:ext cx="2280642" cy="25853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#This is a while loop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num = 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 num &lt; 100: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print num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num += 1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#This is a for loop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range(100):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print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2590800"/>
            <a:ext cx="5864181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12D1C"/>
                </a:solidFill>
              </a:rPr>
              <a:t>#looping through a list</a:t>
            </a:r>
          </a:p>
          <a:p>
            <a:r>
              <a:rPr lang="en-US" dirty="0" err="1" smtClean="0">
                <a:solidFill>
                  <a:srgbClr val="712D1C"/>
                </a:solidFill>
              </a:rPr>
              <a:t>random_list</a:t>
            </a:r>
            <a:r>
              <a:rPr lang="en-US" dirty="0" smtClean="0">
                <a:solidFill>
                  <a:srgbClr val="712D1C"/>
                </a:solidFill>
              </a:rPr>
              <a:t> = [“</a:t>
            </a:r>
            <a:r>
              <a:rPr lang="en-US" dirty="0" err="1" smtClean="0">
                <a:solidFill>
                  <a:srgbClr val="712D1C"/>
                </a:solidFill>
              </a:rPr>
              <a:t>tyrdsc</a:t>
            </a:r>
            <a:r>
              <a:rPr lang="en-US" dirty="0" smtClean="0">
                <a:solidFill>
                  <a:srgbClr val="712D1C"/>
                </a:solidFill>
              </a:rPr>
              <a:t>”, 67564653, “</a:t>
            </a:r>
            <a:r>
              <a:rPr lang="en-US" dirty="0" err="1" smtClean="0">
                <a:solidFill>
                  <a:srgbClr val="712D1C"/>
                </a:solidFill>
              </a:rPr>
              <a:t>Dfsdvsdf</a:t>
            </a:r>
            <a:r>
              <a:rPr lang="en-US" dirty="0" smtClean="0">
                <a:solidFill>
                  <a:srgbClr val="712D1C"/>
                </a:solidFill>
              </a:rPr>
              <a:t>’”, [1233]]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for </a:t>
            </a:r>
            <a:r>
              <a:rPr lang="en-US" dirty="0" err="1" smtClean="0">
                <a:solidFill>
                  <a:srgbClr val="712D1C"/>
                </a:solidFill>
              </a:rPr>
              <a:t>idx</a:t>
            </a:r>
            <a:r>
              <a:rPr lang="en-US" dirty="0" smtClean="0">
                <a:solidFill>
                  <a:srgbClr val="712D1C"/>
                </a:solidFill>
              </a:rPr>
              <a:t> in </a:t>
            </a:r>
            <a:r>
              <a:rPr lang="en-US" dirty="0" err="1" smtClean="0">
                <a:solidFill>
                  <a:srgbClr val="712D1C"/>
                </a:solidFill>
              </a:rPr>
              <a:t>random_list</a:t>
            </a:r>
            <a:r>
              <a:rPr lang="en-US" dirty="0" smtClean="0">
                <a:solidFill>
                  <a:srgbClr val="712D1C"/>
                </a:solidFill>
              </a:rPr>
              <a:t>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print </a:t>
            </a:r>
            <a:r>
              <a:rPr lang="en-US" dirty="0" err="1" smtClean="0">
                <a:solidFill>
                  <a:srgbClr val="712D1C"/>
                </a:solidFill>
              </a:rPr>
              <a:t>idx</a:t>
            </a:r>
            <a:endParaRPr lang="en-US" dirty="0">
              <a:solidFill>
                <a:srgbClr val="712D1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3962400"/>
            <a:ext cx="5951306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um += 1 is short for num = num + 1</a:t>
            </a:r>
          </a:p>
          <a:p>
            <a:r>
              <a:rPr lang="en-US" dirty="0" smtClean="0"/>
              <a:t>We can have -=, *=, and /=</a:t>
            </a:r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ange(x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) sets numbers between set numbers, exclusive</a:t>
            </a:r>
          </a:p>
          <a:p>
            <a:endParaRPr lang="en-US" dirty="0" smtClean="0"/>
          </a:p>
          <a:p>
            <a:r>
              <a:rPr lang="en-US" dirty="0" smtClean="0"/>
              <a:t>Remember the colon and indentation once again.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4826" y="2616875"/>
            <a:ext cx="6968574" cy="24622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712D1C"/>
                </a:solidFill>
              </a:rPr>
              <a:t>#Using the </a:t>
            </a:r>
            <a:r>
              <a:rPr lang="en-US" sz="2200" dirty="0" err="1" smtClean="0">
                <a:solidFill>
                  <a:srgbClr val="712D1C"/>
                </a:solidFill>
              </a:rPr>
              <a:t>raw_input</a:t>
            </a:r>
            <a:r>
              <a:rPr lang="en-US" sz="2200" dirty="0" smtClean="0">
                <a:solidFill>
                  <a:srgbClr val="712D1C"/>
                </a:solidFill>
              </a:rPr>
              <a:t>() function will return a string</a:t>
            </a:r>
          </a:p>
          <a:p>
            <a:r>
              <a:rPr lang="en-US" sz="2200" dirty="0" smtClean="0">
                <a:solidFill>
                  <a:srgbClr val="712D1C"/>
                </a:solidFill>
              </a:rPr>
              <a:t>#while using the input() function will return a number</a:t>
            </a:r>
          </a:p>
          <a:p>
            <a:endParaRPr lang="en-US" sz="2200" dirty="0" smtClean="0">
              <a:solidFill>
                <a:srgbClr val="712D1C"/>
              </a:solidFill>
            </a:endParaRPr>
          </a:p>
          <a:p>
            <a:r>
              <a:rPr lang="en-US" sz="2200" dirty="0" smtClean="0">
                <a:solidFill>
                  <a:srgbClr val="712D1C"/>
                </a:solidFill>
              </a:rPr>
              <a:t>name = </a:t>
            </a:r>
            <a:r>
              <a:rPr lang="en-US" sz="2200" dirty="0" err="1" smtClean="0">
                <a:solidFill>
                  <a:srgbClr val="712D1C"/>
                </a:solidFill>
              </a:rPr>
              <a:t>raw_input(“Enter</a:t>
            </a:r>
            <a:r>
              <a:rPr lang="en-US" sz="2200" dirty="0" smtClean="0">
                <a:solidFill>
                  <a:srgbClr val="712D1C"/>
                </a:solidFill>
              </a:rPr>
              <a:t> you name: ”)</a:t>
            </a:r>
          </a:p>
          <a:p>
            <a:r>
              <a:rPr lang="en-US" sz="2200" dirty="0" smtClean="0">
                <a:solidFill>
                  <a:srgbClr val="712D1C"/>
                </a:solidFill>
              </a:rPr>
              <a:t>age = </a:t>
            </a:r>
            <a:r>
              <a:rPr lang="en-US" sz="2200" dirty="0" err="1" smtClean="0">
                <a:solidFill>
                  <a:srgbClr val="712D1C"/>
                </a:solidFill>
              </a:rPr>
              <a:t>input(“Enter</a:t>
            </a:r>
            <a:r>
              <a:rPr lang="en-US" sz="2200" dirty="0" smtClean="0">
                <a:solidFill>
                  <a:srgbClr val="712D1C"/>
                </a:solidFill>
              </a:rPr>
              <a:t> how old you are: “)</a:t>
            </a:r>
          </a:p>
          <a:p>
            <a:endParaRPr lang="en-US" sz="2200" dirty="0" smtClean="0">
              <a:solidFill>
                <a:srgbClr val="712D1C"/>
              </a:solidFill>
            </a:endParaRPr>
          </a:p>
          <a:p>
            <a:r>
              <a:rPr lang="en-US" sz="2200" dirty="0" smtClean="0">
                <a:solidFill>
                  <a:srgbClr val="712D1C"/>
                </a:solidFill>
              </a:rPr>
              <a:t>print “Hello %</a:t>
            </a:r>
            <a:r>
              <a:rPr lang="en-US" sz="2200" dirty="0" err="1" smtClean="0">
                <a:solidFill>
                  <a:srgbClr val="712D1C"/>
                </a:solidFill>
              </a:rPr>
              <a:t>s</a:t>
            </a:r>
            <a:r>
              <a:rPr lang="en-US" sz="2200" dirty="0" smtClean="0">
                <a:solidFill>
                  <a:srgbClr val="712D1C"/>
                </a:solidFill>
              </a:rPr>
              <a:t>, I’m %</a:t>
            </a:r>
            <a:r>
              <a:rPr lang="en-US" sz="2200" dirty="0" err="1" smtClean="0">
                <a:solidFill>
                  <a:srgbClr val="712D1C"/>
                </a:solidFill>
              </a:rPr>
              <a:t>d</a:t>
            </a:r>
            <a:r>
              <a:rPr lang="en-US" sz="2200" dirty="0" smtClean="0">
                <a:solidFill>
                  <a:srgbClr val="712D1C"/>
                </a:solidFill>
              </a:rPr>
              <a:t> years old too!” % (name, age)</a:t>
            </a:r>
            <a:endParaRPr lang="en-US" sz="2200" dirty="0">
              <a:solidFill>
                <a:srgbClr val="712D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Functions: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This week we’ll deal with making arguments without parameters, I’ll cover making functions with arguments next time we meet.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28893" y="2590800"/>
            <a:ext cx="7958691" cy="3416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12D1C"/>
                </a:solidFill>
              </a:rPr>
              <a:t>#This function will give different greetings based on the length of your name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def </a:t>
            </a:r>
            <a:r>
              <a:rPr lang="en-US" dirty="0" err="1" smtClean="0">
                <a:solidFill>
                  <a:srgbClr val="712D1C"/>
                </a:solidFill>
              </a:rPr>
              <a:t>greet_person</a:t>
            </a:r>
            <a:r>
              <a:rPr lang="en-US" dirty="0" smtClean="0">
                <a:solidFill>
                  <a:srgbClr val="712D1C"/>
                </a:solidFill>
              </a:rPr>
              <a:t>():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name = </a:t>
            </a:r>
            <a:r>
              <a:rPr lang="en-US" dirty="0" err="1" smtClean="0">
                <a:solidFill>
                  <a:srgbClr val="712D1C"/>
                </a:solidFill>
              </a:rPr>
              <a:t>raw_input(“Enter</a:t>
            </a:r>
            <a:r>
              <a:rPr lang="en-US" dirty="0" smtClean="0">
                <a:solidFill>
                  <a:srgbClr val="712D1C"/>
                </a:solidFill>
              </a:rPr>
              <a:t> you name here: ”)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if </a:t>
            </a:r>
            <a:r>
              <a:rPr lang="en-US" dirty="0" err="1" smtClean="0">
                <a:solidFill>
                  <a:srgbClr val="712D1C"/>
                </a:solidFill>
              </a:rPr>
              <a:t>len(name</a:t>
            </a:r>
            <a:r>
              <a:rPr lang="en-US" dirty="0" smtClean="0">
                <a:solidFill>
                  <a:srgbClr val="712D1C"/>
                </a:solidFill>
              </a:rPr>
              <a:t>) &lt; 4: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	print “You have a short name %</a:t>
            </a:r>
            <a:r>
              <a:rPr lang="en-US" dirty="0" err="1" smtClean="0">
                <a:solidFill>
                  <a:srgbClr val="712D1C"/>
                </a:solidFill>
              </a:rPr>
              <a:t>s</a:t>
            </a:r>
            <a:r>
              <a:rPr lang="en-US" dirty="0" smtClean="0">
                <a:solidFill>
                  <a:srgbClr val="712D1C"/>
                </a:solidFill>
              </a:rPr>
              <a:t>” % (name)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</a:t>
            </a:r>
            <a:r>
              <a:rPr lang="en-US" dirty="0" err="1" smtClean="0">
                <a:solidFill>
                  <a:srgbClr val="712D1C"/>
                </a:solidFill>
              </a:rPr>
              <a:t>elif</a:t>
            </a:r>
            <a:r>
              <a:rPr lang="en-US" dirty="0" smtClean="0">
                <a:solidFill>
                  <a:srgbClr val="712D1C"/>
                </a:solidFill>
              </a:rPr>
              <a:t> </a:t>
            </a:r>
            <a:r>
              <a:rPr lang="en-US" dirty="0" err="1" smtClean="0">
                <a:solidFill>
                  <a:srgbClr val="712D1C"/>
                </a:solidFill>
              </a:rPr>
              <a:t>len(name</a:t>
            </a:r>
            <a:r>
              <a:rPr lang="en-US" dirty="0" smtClean="0">
                <a:solidFill>
                  <a:srgbClr val="712D1C"/>
                </a:solidFill>
              </a:rPr>
              <a:t>) &gt;= 4 and </a:t>
            </a:r>
            <a:r>
              <a:rPr lang="en-US" dirty="0" err="1" smtClean="0">
                <a:solidFill>
                  <a:srgbClr val="712D1C"/>
                </a:solidFill>
              </a:rPr>
              <a:t>len(name</a:t>
            </a:r>
            <a:r>
              <a:rPr lang="en-US" dirty="0" smtClean="0">
                <a:solidFill>
                  <a:srgbClr val="712D1C"/>
                </a:solidFill>
              </a:rPr>
              <a:t>) &lt;= 6: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	print “Your name is medium </a:t>
            </a:r>
            <a:r>
              <a:rPr lang="en-US" dirty="0" err="1" smtClean="0">
                <a:solidFill>
                  <a:srgbClr val="712D1C"/>
                </a:solidFill>
              </a:rPr>
              <a:t>lengthed</a:t>
            </a:r>
            <a:r>
              <a:rPr lang="en-US" dirty="0" smtClean="0">
                <a:solidFill>
                  <a:srgbClr val="712D1C"/>
                </a:solidFill>
              </a:rPr>
              <a:t> %</a:t>
            </a:r>
            <a:r>
              <a:rPr lang="en-US" dirty="0" err="1" smtClean="0">
                <a:solidFill>
                  <a:srgbClr val="712D1C"/>
                </a:solidFill>
              </a:rPr>
              <a:t>s</a:t>
            </a:r>
            <a:r>
              <a:rPr lang="en-US" dirty="0" smtClean="0">
                <a:solidFill>
                  <a:srgbClr val="712D1C"/>
                </a:solidFill>
              </a:rPr>
              <a:t>” % (name)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else: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		print “Your name is really long %</a:t>
            </a:r>
            <a:r>
              <a:rPr lang="en-US" dirty="0" err="1" smtClean="0">
                <a:solidFill>
                  <a:srgbClr val="712D1C"/>
                </a:solidFill>
              </a:rPr>
              <a:t>s</a:t>
            </a:r>
            <a:r>
              <a:rPr lang="en-US" dirty="0" smtClean="0">
                <a:solidFill>
                  <a:srgbClr val="712D1C"/>
                </a:solidFill>
              </a:rPr>
              <a:t>” % (name)</a:t>
            </a:r>
          </a:p>
          <a:p>
            <a:endParaRPr lang="en-US" dirty="0" smtClean="0">
              <a:solidFill>
                <a:srgbClr val="712D1C"/>
              </a:solidFill>
            </a:endParaRPr>
          </a:p>
          <a:p>
            <a:r>
              <a:rPr lang="en-US" dirty="0" smtClean="0">
                <a:solidFill>
                  <a:srgbClr val="712D1C"/>
                </a:solidFill>
              </a:rPr>
              <a:t>#don’t forget to call your function</a:t>
            </a:r>
          </a:p>
          <a:p>
            <a:r>
              <a:rPr lang="en-US" dirty="0" err="1" smtClean="0">
                <a:solidFill>
                  <a:srgbClr val="712D1C"/>
                </a:solidFill>
              </a:rPr>
              <a:t>greet_person</a:t>
            </a:r>
            <a:r>
              <a:rPr lang="en-US" dirty="0" smtClean="0">
                <a:solidFill>
                  <a:srgbClr val="712D1C"/>
                </a:solidFill>
              </a:rPr>
              <a:t>()</a:t>
            </a:r>
            <a:endParaRPr lang="en-US" dirty="0">
              <a:solidFill>
                <a:srgbClr val="712D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Now: Your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challenge you to create a simple calculator function which can do (+, -, *, /)</a:t>
            </a:r>
          </a:p>
          <a:p>
            <a:r>
              <a:rPr lang="en-US" dirty="0" smtClean="0"/>
              <a:t>You need to ask the user what his 2 numbers are</a:t>
            </a:r>
          </a:p>
          <a:p>
            <a:r>
              <a:rPr lang="en-US" dirty="0" smtClean="0"/>
              <a:t>Y</a:t>
            </a:r>
            <a:r>
              <a:rPr lang="en-US" dirty="0" smtClean="0"/>
              <a:t>ou need to ask the user what operation he wants to use on them.</a:t>
            </a:r>
          </a:p>
          <a:p>
            <a:r>
              <a:rPr lang="en-US" dirty="0" smtClean="0"/>
              <a:t>And you need the output to be formatted such as:</a:t>
            </a:r>
          </a:p>
          <a:p>
            <a:pPr>
              <a:buNone/>
            </a:pPr>
            <a:r>
              <a:rPr lang="en-US" dirty="0" smtClean="0"/>
              <a:t>     5 </a:t>
            </a:r>
            <a:r>
              <a:rPr lang="en-US" dirty="0" err="1" smtClean="0"/>
              <a:t>x</a:t>
            </a:r>
            <a:r>
              <a:rPr lang="en-US" dirty="0" smtClean="0"/>
              <a:t> 6 = 30 (where the user chose 5, 6, and   multiplication, if it were addition you’d format a plus sign etc.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Expected output should look something like: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alculator()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14 – 6 =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E-mail me or add me on </a:t>
            </a:r>
            <a:r>
              <a:rPr lang="en-US" dirty="0" err="1" smtClean="0"/>
              <a:t>fb</a:t>
            </a:r>
            <a:r>
              <a:rPr lang="en-US" dirty="0" smtClean="0"/>
              <a:t> and send me your account name.</a:t>
            </a:r>
          </a:p>
          <a:p>
            <a:r>
              <a:rPr lang="en-US" dirty="0" smtClean="0"/>
              <a:t>Post your solution to the calculator problem and hw problem.</a:t>
            </a:r>
          </a:p>
          <a:p>
            <a:r>
              <a:rPr lang="en-US" dirty="0" smtClean="0"/>
              <a:t>HW Problem:</a:t>
            </a:r>
          </a:p>
          <a:p>
            <a:pPr>
              <a:buNone/>
            </a:pPr>
            <a:r>
              <a:rPr lang="en-US" dirty="0" smtClean="0"/>
              <a:t>	create a guessing game where the user will have 3 tries to guess a number between 1-10. If he guesses correctly congratulate him, otherwise taunt of him.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order to complete the hw I recommend you use the random module, as such: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752" y="3276600"/>
            <a:ext cx="8444364" cy="17543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12D1C"/>
                </a:solidFill>
              </a:rPr>
              <a:t>#You import modules by using the import keyword followed by the module name</a:t>
            </a:r>
          </a:p>
          <a:p>
            <a:r>
              <a:rPr lang="en-US" dirty="0">
                <a:solidFill>
                  <a:srgbClr val="712D1C"/>
                </a:solidFill>
              </a:rPr>
              <a:t>i</a:t>
            </a:r>
            <a:r>
              <a:rPr lang="en-US" dirty="0" smtClean="0">
                <a:solidFill>
                  <a:srgbClr val="712D1C"/>
                </a:solidFill>
              </a:rPr>
              <a:t>mport random</a:t>
            </a:r>
          </a:p>
          <a:p>
            <a:endParaRPr lang="en-US" dirty="0" smtClean="0">
              <a:solidFill>
                <a:srgbClr val="712D1C"/>
              </a:solidFill>
            </a:endParaRPr>
          </a:p>
          <a:p>
            <a:r>
              <a:rPr lang="en-US" dirty="0" err="1" smtClean="0">
                <a:solidFill>
                  <a:srgbClr val="712D1C"/>
                </a:solidFill>
              </a:rPr>
              <a:t>random_number</a:t>
            </a:r>
            <a:r>
              <a:rPr lang="en-US" dirty="0" smtClean="0">
                <a:solidFill>
                  <a:srgbClr val="712D1C"/>
                </a:solidFill>
              </a:rPr>
              <a:t> = random.randint(1, 100)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#we used the </a:t>
            </a:r>
            <a:r>
              <a:rPr lang="en-US" dirty="0" err="1" smtClean="0">
                <a:solidFill>
                  <a:srgbClr val="712D1C"/>
                </a:solidFill>
              </a:rPr>
              <a:t>randint</a:t>
            </a:r>
            <a:r>
              <a:rPr lang="en-US" dirty="0" smtClean="0">
                <a:solidFill>
                  <a:srgbClr val="712D1C"/>
                </a:solidFill>
              </a:rPr>
              <a:t> method from the random module to generate a random 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#number between 1 - 100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162" dirty="0" smtClean="0"/>
              <a:t>Python is a widely used general-purpose, high-level programming </a:t>
            </a:r>
            <a:r>
              <a:rPr lang="en-US" sz="2162" dirty="0" smtClean="0"/>
              <a:t>language. Its </a:t>
            </a:r>
            <a:r>
              <a:rPr lang="en-US" sz="2162" dirty="0" smtClean="0"/>
              <a:t>design philosophy emphasizes code readability, and its syntax allows programmers to express concepts in fewer lines of code than would be possible in languages such as C++ or </a:t>
            </a:r>
            <a:r>
              <a:rPr lang="en-US" sz="2162" dirty="0" smtClean="0"/>
              <a:t>Java. The </a:t>
            </a:r>
            <a:r>
              <a:rPr lang="en-US" sz="2162" dirty="0" smtClean="0"/>
              <a:t>language provides constructs intended to enable clear programs on both a small and large scale</a:t>
            </a:r>
            <a:r>
              <a:rPr lang="en-US" sz="2162" dirty="0" smtClean="0"/>
              <a:t>.</a:t>
            </a:r>
          </a:p>
          <a:p>
            <a:pPr>
              <a:buNone/>
            </a:pPr>
            <a:endParaRPr lang="en-US" sz="2162" dirty="0" smtClean="0"/>
          </a:p>
          <a:p>
            <a:pPr>
              <a:buNone/>
            </a:pPr>
            <a:r>
              <a:rPr lang="en-US" sz="2162" dirty="0" smtClean="0"/>
              <a:t>Python supports multiple programming paradigms, including object-oriented, imperative and functional programming or procedural styles. It features a dynamic type system and automatic memory management and has a large and comprehensive standard library</a:t>
            </a:r>
            <a:r>
              <a:rPr lang="en-US" sz="2162" dirty="0" smtClean="0"/>
              <a:t>.</a:t>
            </a:r>
          </a:p>
          <a:p>
            <a:pPr>
              <a:buNone/>
            </a:pPr>
            <a:endParaRPr lang="en-US" sz="2162" dirty="0" smtClean="0"/>
          </a:p>
          <a:p>
            <a:pPr>
              <a:buNone/>
            </a:pPr>
            <a:r>
              <a:rPr lang="en-US" sz="2162" dirty="0" smtClean="0"/>
              <a:t>- Borrowed from </a:t>
            </a:r>
            <a:r>
              <a:rPr lang="en-US" sz="2162" dirty="0" err="1" smtClean="0"/>
              <a:t>wikipedia</a:t>
            </a:r>
            <a:endParaRPr lang="en-US" sz="2162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01625" y="1910080"/>
          <a:ext cx="8504238" cy="29667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1, 55, 76, 23, 89, 210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3.6,</a:t>
                      </a:r>
                      <a:r>
                        <a:rPr lang="en-US" baseline="0" dirty="0" smtClean="0"/>
                        <a:t> 6.8, 1.0, 6.5, 9.7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3000000000.0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“Go</a:t>
                      </a:r>
                      <a:r>
                        <a:rPr lang="en-US" baseline="0" dirty="0" smtClean="0"/>
                        <a:t> Blue Team”, “Python is Light Work”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49310" y="1666335"/>
          <a:ext cx="85042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 (Remainder)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244876"/>
            <a:ext cx="20128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Code Examples: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1 + 6   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7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13 – 9 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4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4 * 7    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28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5 / 2    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2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5.0 / 2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2.5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2 ** 5  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32</a:t>
            </a:r>
          </a:p>
          <a:p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10 % 3 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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1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449669"/>
            <a:ext cx="4065649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Remember, dividing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by another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can lead to inaccurate results. 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600200"/>
          <a:ext cx="85042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Symbol(s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&lt; 5 </a:t>
                      </a:r>
                      <a:r>
                        <a:rPr lang="en-US" dirty="0" err="1" smtClean="0">
                          <a:sym typeface="Wingdings"/>
                        </a:rPr>
                        <a:t></a:t>
                      </a:r>
                      <a:r>
                        <a:rPr lang="en-US" dirty="0" smtClean="0">
                          <a:sym typeface="Wingdings"/>
                        </a:rPr>
                        <a:t> True</a:t>
                      </a:r>
                      <a:r>
                        <a:rPr lang="en-US" baseline="0" dirty="0" smtClean="0">
                          <a:sym typeface="Wingdings"/>
                        </a:rPr>
                        <a:t>             9 &lt; 2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&gt; 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False           5  &gt; 3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&lt;= 9 </a:t>
                      </a:r>
                      <a:r>
                        <a:rPr lang="en-US" dirty="0" err="1" smtClean="0">
                          <a:sym typeface="Wingdings"/>
                        </a:rPr>
                        <a:t></a:t>
                      </a:r>
                      <a:r>
                        <a:rPr lang="en-US" dirty="0" smtClean="0">
                          <a:sym typeface="Wingdings"/>
                        </a:rPr>
                        <a:t> True</a:t>
                      </a:r>
                      <a:r>
                        <a:rPr lang="en-US" baseline="0" dirty="0" smtClean="0">
                          <a:sym typeface="Wingdings"/>
                        </a:rPr>
                        <a:t>         4 &lt;= 4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&gt;= 6  </a:t>
                      </a:r>
                      <a:r>
                        <a:rPr lang="en-US" dirty="0" err="1" smtClean="0">
                          <a:sym typeface="Wingdings"/>
                        </a:rPr>
                        <a:t></a:t>
                      </a:r>
                      <a:r>
                        <a:rPr lang="en-US" dirty="0" smtClean="0">
                          <a:sym typeface="Wingdings"/>
                        </a:rPr>
                        <a:t> True         6 &gt;=</a:t>
                      </a:r>
                      <a:r>
                        <a:rPr lang="en-US" baseline="0" dirty="0" smtClean="0">
                          <a:sym typeface="Wingdings"/>
                        </a:rPr>
                        <a:t> 9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== 4 </a:t>
                      </a:r>
                      <a:r>
                        <a:rPr lang="en-US" dirty="0" err="1" smtClean="0">
                          <a:sym typeface="Wingdings"/>
                        </a:rPr>
                        <a:t></a:t>
                      </a:r>
                      <a:r>
                        <a:rPr lang="en-US" dirty="0" smtClean="0">
                          <a:sym typeface="Wingdings"/>
                        </a:rPr>
                        <a:t> True  </a:t>
                      </a:r>
                      <a:r>
                        <a:rPr lang="en-US" baseline="0" dirty="0" smtClean="0">
                          <a:sym typeface="Wingdings"/>
                        </a:rPr>
                        <a:t>      “</a:t>
                      </a:r>
                      <a:r>
                        <a:rPr lang="en-US" baseline="0" dirty="0" err="1" smtClean="0">
                          <a:sym typeface="Wingdings"/>
                        </a:rPr>
                        <a:t>g</a:t>
                      </a:r>
                      <a:r>
                        <a:rPr lang="en-US" baseline="0" dirty="0" smtClean="0">
                          <a:sym typeface="Wingdings"/>
                        </a:rPr>
                        <a:t>” == “</a:t>
                      </a:r>
                      <a:r>
                        <a:rPr lang="en-US" baseline="0" dirty="0" err="1" smtClean="0">
                          <a:sym typeface="Wingdings"/>
                        </a:rPr>
                        <a:t>g</a:t>
                      </a:r>
                      <a:r>
                        <a:rPr lang="en-US" baseline="0" dirty="0" smtClean="0">
                          <a:sym typeface="Wingdings"/>
                        </a:rPr>
                        <a:t>”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True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baseline="0" dirty="0" smtClean="0"/>
                        <a:t> != 5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 False         6  != 7.2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 or 2) == 2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 True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 == 1) and (3 == 6) </a:t>
                      </a:r>
                      <a:r>
                        <a:rPr lang="en-US" baseline="0" dirty="0" err="1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ym typeface="Wingdings"/>
                        </a:rPr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29200"/>
            <a:ext cx="2467348" cy="12464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Examples:</a:t>
            </a:r>
          </a:p>
          <a:p>
            <a:endParaRPr lang="en-US" sz="1500" dirty="0" smtClean="0"/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6 == 6.0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not (4 == 6)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(4 == 6) or (5 != 7)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  <a:endParaRPr lang="en-US" sz="15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500" dirty="0">
              <a:solidFill>
                <a:srgbClr val="FFE9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5029200"/>
            <a:ext cx="1916848" cy="12464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More Examples:</a:t>
            </a:r>
          </a:p>
          <a:p>
            <a:endParaRPr lang="en-US" sz="1500" dirty="0" smtClean="0"/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3 == 2 + 1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3 ** 4 == 81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17 != 20 – 3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False</a:t>
            </a: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5029200"/>
            <a:ext cx="2314625" cy="12464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Even More Examples:</a:t>
            </a:r>
          </a:p>
          <a:p>
            <a:endParaRPr lang="en-US" sz="1500" dirty="0" smtClean="0"/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Dor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” == “Cool”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False</a:t>
            </a:r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“LUIS” == “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luis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”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False</a:t>
            </a:r>
          </a:p>
          <a:p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“ASCII” &gt; “…”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Variables enable you to store information. Constants are just types of variables that we don’t think will change.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2284273"/>
            <a:ext cx="2630047" cy="17543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name =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Maham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riends_name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Saida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” 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age = 15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chool = “Murrow”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408872"/>
            <a:ext cx="1853354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Examples: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PI = 3.141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 =  2.718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ATM = 101325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267200"/>
            <a:ext cx="4508491" cy="17543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Bringing what we’ve learnt so far together: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restler = “Ethan”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yessicas_friend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“Lisa”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restler == “Lisa”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False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restler !=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yessicas_friend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True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4495800"/>
            <a:ext cx="2527229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Note: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You may NOT begin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variable name with a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umber.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2209800"/>
            <a:ext cx="3253133" cy="17543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Make sure to remember if you</a:t>
            </a:r>
          </a:p>
          <a:p>
            <a:r>
              <a:rPr lang="en-US" sz="1500" dirty="0" smtClean="0"/>
              <a:t>the value of a variable. For example:</a:t>
            </a:r>
          </a:p>
          <a:p>
            <a:endParaRPr lang="en-US" sz="15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teacher = “Mrs. Franco”</a:t>
            </a:r>
          </a:p>
          <a:p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print teacher    </a:t>
            </a:r>
            <a:r>
              <a:rPr lang="en-US" sz="15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   “Mrs. Franco”</a:t>
            </a:r>
          </a:p>
          <a:p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teacher = “Mr. Jones”</a:t>
            </a:r>
          </a:p>
          <a:p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print teacher </a:t>
            </a:r>
            <a:r>
              <a:rPr lang="en-US" sz="15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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 “Mr. Jones”</a:t>
            </a:r>
            <a:r>
              <a:rPr lang="en-US" sz="1500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Concatenation, Formatting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add strings together, which is known as string concatenation.</a:t>
            </a:r>
          </a:p>
          <a:p>
            <a:r>
              <a:rPr lang="en-US" sz="2000" dirty="0" smtClean="0"/>
              <a:t>Comments are left by the programmer to help others understand his code, planning, and for reminders. They’re ignored by the compiler.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80479"/>
            <a:ext cx="8430513" cy="31393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#I am a comment, I begin with 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octothorpe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#Whatever follows the number sign won’t affect the program at all.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#So let’s concatenate some strings.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“Robotics “ + “Club”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“Robotics Club”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first, last = “Bill”, “Gates”  #This is known as multivariable assignment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age = 50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print first + last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BillGates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”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print first * 4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BillBillBillBill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”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</a:t>
            </a: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print “My first name is %</a:t>
            </a:r>
            <a:r>
              <a:rPr lang="en-US" sz="165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</a:t>
            </a: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, my last name is %</a:t>
            </a:r>
            <a:r>
              <a:rPr lang="en-US" sz="165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s</a:t>
            </a: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, and I’m %</a:t>
            </a:r>
            <a:r>
              <a:rPr lang="en-US" sz="165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d</a:t>
            </a: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years old” % (first, last, age)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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/>
              </a:rPr>
              <a:t>“My first name is Bill, my last name is Gates, and I’m 50 years old.”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We’ll go over 3 different data structures known as Lists, Dictionaries, and </a:t>
            </a:r>
            <a:r>
              <a:rPr lang="en-US" sz="2300" dirty="0" err="1" smtClean="0"/>
              <a:t>T</a:t>
            </a:r>
            <a:r>
              <a:rPr lang="en-US" sz="2300" dirty="0" err="1" smtClean="0"/>
              <a:t>uples</a:t>
            </a:r>
            <a:r>
              <a:rPr lang="en-US" sz="2300" dirty="0" smtClean="0"/>
              <a:t>.</a:t>
            </a:r>
          </a:p>
          <a:p>
            <a:pPr>
              <a:buNone/>
            </a:pPr>
            <a:endParaRPr 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72477"/>
            <a:ext cx="8787569" cy="25853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12D1C"/>
                </a:solidFill>
              </a:rPr>
              <a:t>#This is how you’d create a list, and store it within a variable</a:t>
            </a:r>
          </a:p>
          <a:p>
            <a:r>
              <a:rPr lang="en-US" dirty="0" err="1" smtClean="0">
                <a:solidFill>
                  <a:srgbClr val="712D1C"/>
                </a:solidFill>
              </a:rPr>
              <a:t>our_names</a:t>
            </a:r>
            <a:r>
              <a:rPr lang="en-US" dirty="0" smtClean="0">
                <a:solidFill>
                  <a:srgbClr val="712D1C"/>
                </a:solidFill>
              </a:rPr>
              <a:t> = [“Lisa”, “</a:t>
            </a:r>
            <a:r>
              <a:rPr lang="en-US" dirty="0" err="1" smtClean="0">
                <a:solidFill>
                  <a:srgbClr val="712D1C"/>
                </a:solidFill>
              </a:rPr>
              <a:t>Maham</a:t>
            </a:r>
            <a:r>
              <a:rPr lang="en-US" dirty="0" smtClean="0">
                <a:solidFill>
                  <a:srgbClr val="712D1C"/>
                </a:solidFill>
              </a:rPr>
              <a:t>”, “</a:t>
            </a:r>
            <a:r>
              <a:rPr lang="en-US" dirty="0" err="1" smtClean="0">
                <a:solidFill>
                  <a:srgbClr val="712D1C"/>
                </a:solidFill>
              </a:rPr>
              <a:t>Saida</a:t>
            </a:r>
            <a:r>
              <a:rPr lang="en-US" dirty="0" smtClean="0">
                <a:solidFill>
                  <a:srgbClr val="712D1C"/>
                </a:solidFill>
              </a:rPr>
              <a:t>”, “</a:t>
            </a:r>
            <a:r>
              <a:rPr lang="en-US" dirty="0" err="1" smtClean="0">
                <a:solidFill>
                  <a:srgbClr val="712D1C"/>
                </a:solidFill>
              </a:rPr>
              <a:t>Asha</a:t>
            </a:r>
            <a:r>
              <a:rPr lang="en-US" dirty="0" smtClean="0">
                <a:solidFill>
                  <a:srgbClr val="712D1C"/>
                </a:solidFill>
              </a:rPr>
              <a:t>”, “Luis”, “Catherine”, “Ethan”, “</a:t>
            </a:r>
            <a:r>
              <a:rPr lang="en-US" dirty="0" err="1" smtClean="0">
                <a:solidFill>
                  <a:srgbClr val="712D1C"/>
                </a:solidFill>
              </a:rPr>
              <a:t>Dor</a:t>
            </a:r>
            <a:r>
              <a:rPr lang="en-US" dirty="0" smtClean="0">
                <a:solidFill>
                  <a:srgbClr val="712D1C"/>
                </a:solidFill>
              </a:rPr>
              <a:t>”]</a:t>
            </a:r>
          </a:p>
          <a:p>
            <a:r>
              <a:rPr lang="en-US" dirty="0" err="1" smtClean="0">
                <a:solidFill>
                  <a:srgbClr val="712D1C"/>
                </a:solidFill>
              </a:rPr>
              <a:t>multi_list</a:t>
            </a:r>
            <a:r>
              <a:rPr lang="en-US" dirty="0" smtClean="0">
                <a:solidFill>
                  <a:srgbClr val="712D1C"/>
                </a:solidFill>
              </a:rPr>
              <a:t> = [[“I’m considered two </a:t>
            </a:r>
            <a:r>
              <a:rPr lang="en-US" dirty="0" err="1" smtClean="0">
                <a:solidFill>
                  <a:srgbClr val="712D1C"/>
                </a:solidFill>
              </a:rPr>
              <a:t>dimenstional</a:t>
            </a:r>
            <a:r>
              <a:rPr lang="en-US" dirty="0" smtClean="0">
                <a:solidFill>
                  <a:srgbClr val="712D1C"/>
                </a:solidFill>
              </a:rPr>
              <a:t>”], “I’m one dimensional”]</a:t>
            </a:r>
          </a:p>
          <a:p>
            <a:endParaRPr lang="en-US" dirty="0" smtClean="0">
              <a:solidFill>
                <a:srgbClr val="712D1C"/>
              </a:solidFill>
            </a:endParaRPr>
          </a:p>
          <a:p>
            <a:r>
              <a:rPr lang="en-US" dirty="0" smtClean="0">
                <a:solidFill>
                  <a:srgbClr val="712D1C"/>
                </a:solidFill>
              </a:rPr>
              <a:t>#This is how you’d create a dictionary</a:t>
            </a:r>
          </a:p>
          <a:p>
            <a:r>
              <a:rPr lang="en-US" dirty="0" err="1" smtClean="0">
                <a:solidFill>
                  <a:srgbClr val="712D1C"/>
                </a:solidFill>
              </a:rPr>
              <a:t>club_dict</a:t>
            </a:r>
            <a:r>
              <a:rPr lang="en-US" dirty="0" smtClean="0">
                <a:solidFill>
                  <a:srgbClr val="712D1C"/>
                </a:solidFill>
              </a:rPr>
              <a:t> = {“Name”: “Robotics”, “Team”: Blue, “Room”: 387}</a:t>
            </a:r>
          </a:p>
          <a:p>
            <a:endParaRPr lang="en-US" dirty="0" smtClean="0">
              <a:solidFill>
                <a:srgbClr val="712D1C"/>
              </a:solidFill>
            </a:endParaRPr>
          </a:p>
          <a:p>
            <a:r>
              <a:rPr lang="en-US" dirty="0" smtClean="0">
                <a:solidFill>
                  <a:srgbClr val="712D1C"/>
                </a:solidFill>
              </a:rPr>
              <a:t>#This is how you’d create a </a:t>
            </a:r>
            <a:r>
              <a:rPr lang="en-US" dirty="0" err="1" smtClean="0">
                <a:solidFill>
                  <a:srgbClr val="712D1C"/>
                </a:solidFill>
              </a:rPr>
              <a:t>tuple</a:t>
            </a:r>
            <a:r>
              <a:rPr lang="en-US" dirty="0" smtClean="0">
                <a:solidFill>
                  <a:srgbClr val="712D1C"/>
                </a:solidFill>
              </a:rPr>
              <a:t>:</a:t>
            </a:r>
          </a:p>
          <a:p>
            <a:r>
              <a:rPr lang="en-US" dirty="0" err="1">
                <a:solidFill>
                  <a:srgbClr val="712D1C"/>
                </a:solidFill>
              </a:rPr>
              <a:t>n</a:t>
            </a:r>
            <a:r>
              <a:rPr lang="en-US" dirty="0" err="1" smtClean="0">
                <a:solidFill>
                  <a:srgbClr val="712D1C"/>
                </a:solidFill>
              </a:rPr>
              <a:t>umber_tuple</a:t>
            </a:r>
            <a:r>
              <a:rPr lang="en-US" dirty="0" smtClean="0">
                <a:solidFill>
                  <a:srgbClr val="712D1C"/>
                </a:solidFill>
              </a:rPr>
              <a:t> = (1, 2, 3, 4, 5, 6, 7, 8)</a:t>
            </a:r>
          </a:p>
          <a:p>
            <a:endParaRPr lang="en-US" dirty="0">
              <a:solidFill>
                <a:srgbClr val="712D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Lists, Strings,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To get specific elements out of a list we’d do as follows:</a:t>
            </a:r>
          </a:p>
          <a:p>
            <a:pPr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61215" y="2057400"/>
            <a:ext cx="8301785" cy="42473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12D1C"/>
                </a:solidFill>
              </a:rPr>
              <a:t>b</a:t>
            </a:r>
            <a:r>
              <a:rPr lang="en-US" dirty="0" err="1" smtClean="0">
                <a:solidFill>
                  <a:srgbClr val="712D1C"/>
                </a:solidFill>
              </a:rPr>
              <a:t>asketball_teams</a:t>
            </a:r>
            <a:r>
              <a:rPr lang="en-US" dirty="0" smtClean="0">
                <a:solidFill>
                  <a:srgbClr val="712D1C"/>
                </a:solidFill>
              </a:rPr>
              <a:t> = [“Knicks”, “Cavaliers”, “Nets”, “Heat”, “Lakers”, “Thunder”]</a:t>
            </a:r>
          </a:p>
          <a:p>
            <a:r>
              <a:rPr lang="en-US" dirty="0" smtClean="0">
                <a:solidFill>
                  <a:srgbClr val="712D1C"/>
                </a:solidFill>
              </a:rPr>
              <a:t>print basketball_teams[3]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“Heat”</a:t>
            </a:r>
          </a:p>
          <a:p>
            <a:r>
              <a:rPr lang="en-US" dirty="0">
                <a:solidFill>
                  <a:srgbClr val="712D1C"/>
                </a:solidFill>
                <a:sym typeface="Wingdings"/>
              </a:rPr>
              <a:t>p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rint basketball_teams[-1]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“Thunder”</a:t>
            </a:r>
          </a:p>
          <a:p>
            <a:r>
              <a:rPr lang="en-US" dirty="0">
                <a:solidFill>
                  <a:srgbClr val="712D1C"/>
                </a:solidFill>
              </a:rPr>
              <a:t>p</a:t>
            </a:r>
            <a:r>
              <a:rPr lang="en-US" dirty="0" smtClean="0">
                <a:solidFill>
                  <a:srgbClr val="712D1C"/>
                </a:solidFill>
              </a:rPr>
              <a:t>rint basketball_teams[:3]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[“Knicks”, “Cavaliers”, “Nets”]</a:t>
            </a:r>
          </a:p>
          <a:p>
            <a:r>
              <a:rPr lang="en-US" dirty="0">
                <a:solidFill>
                  <a:srgbClr val="712D1C"/>
                </a:solidFill>
              </a:rPr>
              <a:t>p</a:t>
            </a:r>
            <a:r>
              <a:rPr lang="en-US" dirty="0" smtClean="0">
                <a:solidFill>
                  <a:srgbClr val="712D1C"/>
                </a:solidFill>
              </a:rPr>
              <a:t>rint basketball_teams[4:]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[“Lakers”, “Thunder”]</a:t>
            </a:r>
          </a:p>
          <a:p>
            <a:endParaRPr lang="en-US" dirty="0" smtClean="0">
              <a:solidFill>
                <a:srgbClr val="712D1C"/>
              </a:solidFill>
              <a:sym typeface="Wingdings"/>
            </a:endParaRPr>
          </a:p>
          <a:p>
            <a:r>
              <a:rPr lang="en-US" dirty="0" smtClean="0">
                <a:solidFill>
                  <a:srgbClr val="712D1C"/>
                </a:solidFill>
                <a:sym typeface="Wingdings"/>
              </a:rPr>
              <a:t>#we can index strings as well</a:t>
            </a:r>
          </a:p>
          <a:p>
            <a:r>
              <a:rPr lang="en-US" dirty="0">
                <a:solidFill>
                  <a:srgbClr val="712D1C"/>
                </a:solidFill>
                <a:sym typeface="Wingdings"/>
              </a:rPr>
              <a:t>a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lphabet = “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abcdefghijklmnopqrstuvwxyz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”</a:t>
            </a:r>
          </a:p>
          <a:p>
            <a:r>
              <a:rPr lang="en-US" dirty="0">
                <a:solidFill>
                  <a:srgbClr val="712D1C"/>
                </a:solidFill>
                <a:sym typeface="Wingdings"/>
              </a:rPr>
              <a:t>p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rint alphabet[6]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g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</a:t>
            </a:r>
          </a:p>
          <a:p>
            <a:r>
              <a:rPr lang="en-US" dirty="0" smtClean="0">
                <a:solidFill>
                  <a:srgbClr val="712D1C"/>
                </a:solidFill>
                <a:sym typeface="Wingdings"/>
              </a:rPr>
              <a:t>#although I’m the 7</a:t>
            </a:r>
            <a:r>
              <a:rPr lang="en-US" baseline="30000" dirty="0" smtClean="0">
                <a:solidFill>
                  <a:srgbClr val="712D1C"/>
                </a:solidFill>
                <a:sym typeface="Wingdings"/>
              </a:rPr>
              <a:t>th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letter :/</a:t>
            </a:r>
          </a:p>
          <a:p>
            <a:endParaRPr lang="en-US" dirty="0" smtClean="0">
              <a:solidFill>
                <a:srgbClr val="712D1C"/>
              </a:solidFill>
              <a:sym typeface="Wingdings"/>
            </a:endParaRPr>
          </a:p>
          <a:p>
            <a:r>
              <a:rPr lang="en-US" dirty="0" smtClean="0">
                <a:solidFill>
                  <a:srgbClr val="712D1C"/>
                </a:solidFill>
                <a:sym typeface="Wingdings"/>
              </a:rPr>
              <a:t>#To access information from a dictionary we can do the following</a:t>
            </a:r>
          </a:p>
          <a:p>
            <a:r>
              <a:rPr lang="en-US" dirty="0">
                <a:solidFill>
                  <a:srgbClr val="712D1C"/>
                </a:solidFill>
                <a:sym typeface="Wingdings"/>
              </a:rPr>
              <a:t>s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cores = {“Knicks”: 97, “Nets”: 83, “Heat”: 91}</a:t>
            </a:r>
          </a:p>
          <a:p>
            <a:r>
              <a:rPr lang="en-US" dirty="0" smtClean="0">
                <a:solidFill>
                  <a:srgbClr val="712D1C"/>
                </a:solidFill>
                <a:sym typeface="Wingdings"/>
              </a:rPr>
              <a:t>print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scores[“Knicks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”]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97</a:t>
            </a:r>
          </a:p>
          <a:p>
            <a:r>
              <a:rPr lang="en-US" dirty="0" smtClean="0">
                <a:solidFill>
                  <a:srgbClr val="712D1C"/>
                </a:solidFill>
                <a:sym typeface="Wingdings"/>
              </a:rPr>
              <a:t>print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scores[“Nets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”] </a:t>
            </a:r>
            <a:r>
              <a:rPr lang="en-US" dirty="0" err="1" smtClean="0">
                <a:solidFill>
                  <a:srgbClr val="712D1C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12D1C"/>
                </a:solidFill>
                <a:sym typeface="Wingdings"/>
              </a:rPr>
              <a:t> 83  </a:t>
            </a:r>
            <a:r>
              <a:rPr lang="en-US" dirty="0" smtClean="0">
                <a:solidFill>
                  <a:srgbClr val="712D1C"/>
                </a:solidFill>
              </a:rPr>
              <a:t> </a:t>
            </a:r>
          </a:p>
          <a:p>
            <a:endParaRPr lang="en-US" dirty="0">
              <a:solidFill>
                <a:srgbClr val="712D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230</TotalTime>
  <Words>1861</Words>
  <Application>Microsoft Macintosh PowerPoint</Application>
  <PresentationFormat>On-screen Show (4:3)</PresentationFormat>
  <Paragraphs>252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Python – Week 1.5</vt:lpstr>
      <vt:lpstr>What is Python?</vt:lpstr>
      <vt:lpstr>Primitive Data Types</vt:lpstr>
      <vt:lpstr>Math Operators</vt:lpstr>
      <vt:lpstr>Other Operators</vt:lpstr>
      <vt:lpstr>Variables and Constants</vt:lpstr>
      <vt:lpstr>String Concatenation, Formatting and Comments</vt:lpstr>
      <vt:lpstr>Data Structures</vt:lpstr>
      <vt:lpstr>Indexing Lists, Strings, and Dictionaries</vt:lpstr>
      <vt:lpstr>If, Elif, and Else Statements</vt:lpstr>
      <vt:lpstr>For and While Loops</vt:lpstr>
      <vt:lpstr>Getting Input from a User</vt:lpstr>
      <vt:lpstr>Creating Functions: Part 1</vt:lpstr>
      <vt:lpstr>Do Now: Your Assignment</vt:lpstr>
      <vt:lpstr>HW Assignment</vt:lpstr>
      <vt:lpstr>Modules: Part 1</vt:lpstr>
    </vt:vector>
  </TitlesOfParts>
  <Company>SgoFy 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Week 1.5</dc:title>
  <dc:creator>Dorian</dc:creator>
  <cp:lastModifiedBy>Dorian</cp:lastModifiedBy>
  <cp:revision>22</cp:revision>
  <dcterms:created xsi:type="dcterms:W3CDTF">2015-03-27T06:35:40Z</dcterms:created>
  <dcterms:modified xsi:type="dcterms:W3CDTF">2015-03-27T10:26:17Z</dcterms:modified>
</cp:coreProperties>
</file>