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9" r:id="rId3"/>
    <p:sldId id="260" r:id="rId4"/>
    <p:sldId id="273" r:id="rId5"/>
    <p:sldId id="274" r:id="rId6"/>
    <p:sldId id="261" r:id="rId7"/>
    <p:sldId id="262" r:id="rId8"/>
    <p:sldId id="263" r:id="rId9"/>
    <p:sldId id="277" r:id="rId10"/>
    <p:sldId id="275" r:id="rId11"/>
    <p:sldId id="278" r:id="rId12"/>
    <p:sldId id="264" r:id="rId13"/>
    <p:sldId id="266" r:id="rId14"/>
    <p:sldId id="279" r:id="rId15"/>
    <p:sldId id="280" r:id="rId16"/>
    <p:sldId id="265" r:id="rId17"/>
    <p:sldId id="282" r:id="rId18"/>
    <p:sldId id="283" r:id="rId19"/>
    <p:sldId id="281" r:id="rId20"/>
    <p:sldId id="285" r:id="rId21"/>
    <p:sldId id="286" r:id="rId22"/>
    <p:sldId id="288" r:id="rId23"/>
    <p:sldId id="287" r:id="rId24"/>
    <p:sldId id="272" r:id="rId25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249DF-175B-4671-BA60-C44BE374A20B}">
  <a:tblStyle styleId="{0DF249DF-175B-4671-BA60-C44BE374A2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48" y="6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736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40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06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6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96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8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516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59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03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929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871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7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21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290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74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19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05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40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38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5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1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9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33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74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89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0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College of Engineering, Trivandrum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36" y="2255109"/>
            <a:ext cx="2843219" cy="31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0" y="7662107"/>
            <a:ext cx="19010313" cy="2691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912495" y="4189054"/>
            <a:ext cx="9379280" cy="1380126"/>
            <a:chOff x="1406358" y="2248915"/>
            <a:chExt cx="9379280" cy="1276546"/>
          </a:xfrm>
        </p:grpSpPr>
        <p:grpSp>
          <p:nvGrpSpPr>
            <p:cNvPr id="60" name="Group 59"/>
            <p:cNvGrpSpPr/>
            <p:nvPr/>
          </p:nvGrpSpPr>
          <p:grpSpPr>
            <a:xfrm>
              <a:off x="1406358" y="2524017"/>
              <a:ext cx="9379280" cy="1001444"/>
              <a:chOff x="1985478" y="2099005"/>
              <a:chExt cx="9379280" cy="100144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85478" y="2099005"/>
                <a:ext cx="9379280" cy="65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5654675" algn="l"/>
                  </a:tabLst>
                  <a:defRPr/>
                </a:pPr>
                <a:endParaRPr kumimoji="0" lang="en-IN" sz="4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627119" y="2858473"/>
                <a:ext cx="6096000" cy="241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667450" y="2248915"/>
              <a:ext cx="6095999" cy="483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4937419" y="7841642"/>
            <a:ext cx="360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400" b="1" kern="1200" dirty="0" smtClean="0">
                <a:solidFill>
                  <a:prstClr val="black"/>
                </a:solidFill>
                <a:latin typeface="Times New Roman" panose="02020603050405020304"/>
                <a:ea typeface="+mn-ea"/>
                <a:cs typeface="+mn-cs"/>
              </a:rPr>
              <a:t>Submitted by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/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Abdulla Murshid K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1200" baseline="0" dirty="0" smtClean="0">
                <a:solidFill>
                  <a:prstClr val="black"/>
                </a:solidFill>
                <a:latin typeface="Times New Roman" panose="02020603050405020304"/>
                <a:ea typeface="+mn-ea"/>
                <a:cs typeface="+mn-cs"/>
              </a:rPr>
              <a:t>TVE19MCA001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4535" y="7841642"/>
            <a:ext cx="5015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Faculty in charge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/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</a:br>
            <a:r>
              <a:rPr lang="en-IN" sz="2400" kern="1200" noProof="0" dirty="0" smtClean="0">
                <a:solidFill>
                  <a:prstClr val="black"/>
                </a:solidFill>
                <a:latin typeface="Times New Roman" panose="02020603050405020304"/>
                <a:ea typeface="+mn-ea"/>
                <a:cs typeface="+mn-cs"/>
              </a:rPr>
              <a:t>Divya S 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Assistant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Dept. of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Computer Applications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8640" y="1050933"/>
            <a:ext cx="950589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College of Engineering Trivandrum</a:t>
            </a:r>
          </a:p>
          <a:p>
            <a:pPr algn="ctr"/>
            <a:r>
              <a:rPr lang="en-I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Dept. </a:t>
            </a: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of </a:t>
            </a:r>
            <a:r>
              <a:rPr lang="en-I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Computer Applications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58904" y="5438375"/>
            <a:ext cx="6894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PHISHING WEBSITE DETECTION USING MACHINE LERANING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Algorithms Used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1199356" y="2070100"/>
            <a:ext cx="1461588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Multinomial Naïve Bayes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System Design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61" y="2587373"/>
            <a:ext cx="7867373" cy="66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Tools and technologies</a:t>
              </a:r>
              <a:endParaRPr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2129627" y="3384232"/>
            <a:ext cx="8699387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RegExpTokenizer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SnowballStemmer</a:t>
            </a: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lvl="2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Google Shape;250;p21"/>
          <p:cNvSpPr txBox="1"/>
          <p:nvPr/>
        </p:nvSpPr>
        <p:spPr>
          <a:xfrm>
            <a:off x="1351756" y="2222500"/>
            <a:ext cx="15544800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Google Colab for creating the model</a:t>
            </a:r>
          </a:p>
          <a:p>
            <a:pPr marL="57150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Important libraries used : 	</a:t>
            </a:r>
          </a:p>
          <a:p>
            <a:pPr marL="571500" lvl="2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Sets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1199356" y="2070100"/>
            <a:ext cx="15544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 URL’s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2980546"/>
            <a:ext cx="10941844" cy="6812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1199356" y="2070100"/>
            <a:ext cx="155448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Collection of datasets for both good and bad URL’s.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Pre-processing of  datasets (labeling, Splitting into keywords).</a:t>
            </a:r>
            <a:endParaRPr lang="en-IN" sz="3600" dirty="0"/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Trained various machine learning models with the above datasets.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Compared the accuracy of various machine learning models and fixed Logistic Regression model with 96% accuracy over Multinomial Naïve Bayes model with 95% accuracy.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Designed templates for User </a:t>
            </a:r>
            <a:r>
              <a:rPr lang="en-IN" sz="3600" dirty="0" smtClean="0"/>
              <a:t>Interface and added module for location tracking.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</a:t>
              </a:r>
              <a:r>
                <a:rPr lang="en-US" sz="5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Accuracy Comparison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4" y="2499758"/>
            <a:ext cx="10014449" cy="65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Interface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3605983"/>
            <a:ext cx="11641014" cy="569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Good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3428048"/>
            <a:ext cx="12226678" cy="5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Bad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3227899"/>
            <a:ext cx="13151644" cy="64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Challenges faced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dataset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Dealing with code</a:t>
            </a:r>
            <a:endParaRPr lang="en-US" sz="36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Integration of modules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Introduction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181D12B-C4B7-49C4-8681-6C1A36B2DC51}"/>
              </a:ext>
            </a:extLst>
          </p:cNvPr>
          <p:cNvSpPr txBox="1">
            <a:spLocks/>
          </p:cNvSpPr>
          <p:nvPr/>
        </p:nvSpPr>
        <p:spPr>
          <a:xfrm>
            <a:off x="1103312" y="2764119"/>
            <a:ext cx="14543088" cy="3712882"/>
          </a:xfrm>
          <a:prstGeom prst="rect">
            <a:avLst/>
          </a:prstGeom>
        </p:spPr>
        <p:txBody>
          <a:bodyPr/>
          <a:lstStyle>
            <a:lvl1pPr marL="356433" indent="-356433" algn="l" defTabSz="1425732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Phishing websites are present all over internet.</a:t>
            </a:r>
          </a:p>
          <a:p>
            <a:pPr>
              <a:buClrTx/>
            </a:pPr>
            <a:r>
              <a:rPr lang="en-US" dirty="0" smtClean="0"/>
              <a:t>Massive financial loss</a:t>
            </a:r>
            <a:r>
              <a:rPr lang="en-IN" dirty="0" smtClean="0"/>
              <a:t>.</a:t>
            </a:r>
          </a:p>
          <a:p>
            <a:pPr>
              <a:buClrTx/>
            </a:pPr>
            <a:r>
              <a:rPr lang="en-US" dirty="0" smtClean="0"/>
              <a:t>Sensitive data stolen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Introducing a system to detect phishing using ML algorithm</a:t>
            </a:r>
          </a:p>
          <a:p>
            <a:pPr>
              <a:buClrTx/>
            </a:pPr>
            <a:r>
              <a:rPr lang="en-US" dirty="0" smtClean="0"/>
              <a:t>If website is phishing, extract all the </a:t>
            </a:r>
            <a:r>
              <a:rPr lang="en-US" dirty="0" smtClean="0"/>
              <a:t>links from </a:t>
            </a:r>
            <a:r>
              <a:rPr lang="en-US" dirty="0" smtClean="0"/>
              <a:t>the site</a:t>
            </a:r>
          </a:p>
          <a:p>
            <a:pPr>
              <a:buClrTx/>
            </a:pPr>
            <a:r>
              <a:rPr lang="en-US" dirty="0" smtClean="0"/>
              <a:t>Can find the IP address and location of the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911" y="1896114"/>
            <a:ext cx="5769805" cy="372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Conclusion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This system will help user to detect phishing websites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It uses the URL of the websites for the analysis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The system can identify most common words in the phishing URL’s and recognize other as phishing or not based on these keywords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Can detect the IP address and location of the system of phishing website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So, it helps to prevent  losing of sensitive data and information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Better results obtained with larger datasets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Future Scope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Can increase the accuracy by creating model with larger datasets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Can add a functionality to report phishing websites detected using the system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Timeline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65" y="2084545"/>
            <a:ext cx="3877216" cy="73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References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843756" y="1905000"/>
            <a:ext cx="16859598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/>
              <a:t>M. H. </a:t>
            </a:r>
            <a:r>
              <a:rPr lang="en-IN" sz="3200" dirty="0" err="1"/>
              <a:t>Alkawaz</a:t>
            </a:r>
            <a:r>
              <a:rPr lang="en-IN" sz="3200" dirty="0"/>
              <a:t>, S. J. Steven and A. I. </a:t>
            </a:r>
            <a:r>
              <a:rPr lang="en-IN" sz="3200" dirty="0" err="1"/>
              <a:t>Hajamydeen</a:t>
            </a:r>
            <a:r>
              <a:rPr lang="en-IN" sz="3200" dirty="0"/>
              <a:t>, "Detecting Phishing Website Using Machine Learning," 2020 16th IEEE International Colloquium on Signal Processing &amp; Its Applications (CSPA), 2020, pp. 111-114, </a:t>
            </a:r>
            <a:r>
              <a:rPr lang="en-IN" sz="3200" dirty="0" err="1"/>
              <a:t>doi</a:t>
            </a:r>
            <a:r>
              <a:rPr lang="en-IN" sz="3200" dirty="0"/>
              <a:t>: 10.1109/CSPA48992.2020.9068728.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A. Alswailem, B. Alabdullah, N. </a:t>
            </a:r>
            <a:r>
              <a:rPr lang="en-US" sz="3200" dirty="0" err="1"/>
              <a:t>Alrumayh</a:t>
            </a:r>
            <a:r>
              <a:rPr lang="en-US" sz="3200" dirty="0"/>
              <a:t> and A. </a:t>
            </a:r>
            <a:r>
              <a:rPr lang="en-US" sz="3200" dirty="0" err="1"/>
              <a:t>Alsedrani</a:t>
            </a:r>
            <a:r>
              <a:rPr lang="en-US" sz="3200" dirty="0"/>
              <a:t>, "Detecting Phishing Websites Using Machine Learning," 2019 2nd International Conference on Computer Applications &amp; Information Security (ICCAIS), 2019, pp. 1-6, </a:t>
            </a:r>
            <a:r>
              <a:rPr lang="en-US" sz="3200" dirty="0" err="1"/>
              <a:t>doi</a:t>
            </a:r>
            <a:r>
              <a:rPr lang="en-US" sz="3200" dirty="0"/>
              <a:t>: 10.1109/CAIS.2019.8769571.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/>
              <a:t>M. </a:t>
            </a:r>
            <a:r>
              <a:rPr lang="en-IN" sz="3200" dirty="0" err="1"/>
              <a:t>Sameen</a:t>
            </a:r>
            <a:r>
              <a:rPr lang="en-IN" sz="3200" dirty="0"/>
              <a:t>, K. Han and S. O. Hwang, "</a:t>
            </a:r>
            <a:r>
              <a:rPr lang="en-IN" sz="3200" dirty="0" err="1"/>
              <a:t>PhishHaven</a:t>
            </a:r>
            <a:r>
              <a:rPr lang="en-IN" sz="3200" dirty="0"/>
              <a:t>—An Efficient Real-Time AI Phishing URLs Detection System," in IEEE Access, vol. 8, pp. 83425-83443, 2020, </a:t>
            </a:r>
            <a:r>
              <a:rPr lang="en-IN" sz="3200" dirty="0" err="1"/>
              <a:t>doi</a:t>
            </a:r>
            <a:r>
              <a:rPr lang="en-IN" sz="3200" dirty="0"/>
              <a:t>: 10.1109/ACCESS.2020.2991403.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56" y="203200"/>
            <a:ext cx="10287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Motivation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4493362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Phishing websites easily developed by extracting original images and texts from original websites.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E-Mail phishing is the common attack.</a:t>
            </a:r>
            <a:endParaRPr lang="en-I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User may not be able to identify website URL’s by eyes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By using machine learning algorithms, we can create models  to detect phishing URL’s.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Example of phishing website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69108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 smtClean="0"/>
              <a:t>Here is an example of how phishing website is targeting people.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89" y="2974007"/>
            <a:ext cx="13679746" cy="63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Visualization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69108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 smtClean="0"/>
              <a:t>This is how an intruder hacks using phishing websites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67" y="3025613"/>
            <a:ext cx="11946578" cy="65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Objectives</a:t>
              </a:r>
              <a:endParaRPr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199356" y="2070100"/>
            <a:ext cx="1461588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Detect whether the website is phishing or not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Extract the links associated with the website if it is phishing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Find out the location of hosted server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Literature review</a:t>
              </a:r>
              <a:endParaRPr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75618"/>
              </p:ext>
            </p:extLst>
          </p:nvPr>
        </p:nvGraphicFramePr>
        <p:xfrm>
          <a:off x="931024" y="2680807"/>
          <a:ext cx="16772330" cy="52559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6422"/>
                <a:gridCol w="6088382"/>
                <a:gridCol w="3703057"/>
                <a:gridCol w="5174469"/>
              </a:tblGrid>
              <a:tr h="34528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</a:tr>
              <a:tr h="1072108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Amani Alswailem</a:t>
                      </a:r>
                      <a:r>
                        <a:rPr lang="en-IN" dirty="0" smtClean="0"/>
                        <a:t>,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Norah</a:t>
                      </a:r>
                      <a:r>
                        <a:rPr lang="en-IN" baseline="0" dirty="0" smtClean="0"/>
                        <a:t> Alrumayh,</a:t>
                      </a:r>
                      <a:br>
                        <a:rPr lang="en-IN" baseline="0" dirty="0" smtClean="0"/>
                      </a:br>
                      <a:r>
                        <a:rPr lang="en-IN" baseline="0" dirty="0" smtClean="0"/>
                        <a:t>Bashayr Alabdullah,</a:t>
                      </a:r>
                    </a:p>
                    <a:p>
                      <a:r>
                        <a:rPr lang="en-US" baseline="0" dirty="0" smtClean="0"/>
                        <a:t>Dr.Aram Alsedrani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Phishing Websites Using</a:t>
                      </a:r>
                      <a:r>
                        <a:rPr lang="en-US" baseline="0" dirty="0" smtClean="0"/>
                        <a:t>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Machine Learning, Algorithm :</a:t>
                      </a:r>
                      <a:endParaRPr lang="en-IN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classification algorithm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1131441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Mohammed </a:t>
                      </a:r>
                      <a:r>
                        <a:rPr lang="en-US" dirty="0" err="1" smtClean="0"/>
                        <a:t>Hazim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Alkawaz</a:t>
                      </a:r>
                      <a:r>
                        <a:rPr lang="en-US" dirty="0" smtClean="0"/>
                        <a:t>, Stephanie Joanne Steven, Asif Iqbal </a:t>
                      </a:r>
                      <a:r>
                        <a:rPr lang="en-US" dirty="0" err="1" smtClean="0"/>
                        <a:t>Hajmaydeen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Detecting Phishing </a:t>
                      </a:r>
                      <a:r>
                        <a:rPr lang="en-US" dirty="0" smtClean="0"/>
                        <a:t>Websites</a:t>
                      </a:r>
                      <a:r>
                        <a:rPr lang="en-US" baseline="0" dirty="0" smtClean="0"/>
                        <a:t> using AUP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 Unified Process.</a:t>
                      </a:r>
                      <a:endParaRPr lang="en-IN" dirty="0"/>
                    </a:p>
                  </a:txBody>
                  <a:tcPr/>
                </a:tc>
              </a:tr>
              <a:tr h="1449492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Maria </a:t>
                      </a:r>
                      <a:r>
                        <a:rPr lang="en-US" dirty="0" err="1" smtClean="0"/>
                        <a:t>Sameen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dirty="0" err="1" smtClean="0"/>
                        <a:t>Kyunghyun</a:t>
                      </a:r>
                      <a:r>
                        <a:rPr lang="en-US" dirty="0" smtClean="0"/>
                        <a:t> Han,</a:t>
                      </a:r>
                    </a:p>
                    <a:p>
                      <a:r>
                        <a:rPr lang="en-US" dirty="0" err="1" smtClean="0"/>
                        <a:t>Seong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Oun</a:t>
                      </a:r>
                      <a:r>
                        <a:rPr lang="en-US" dirty="0" smtClean="0"/>
                        <a:t> Hwang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PhishHaven</a:t>
                      </a:r>
                      <a:r>
                        <a:rPr lang="en-US" dirty="0" smtClean="0"/>
                        <a:t>—An Efficient Real-Time AI Phishing</a:t>
                      </a:r>
                    </a:p>
                    <a:p>
                      <a:r>
                        <a:rPr lang="en-US" dirty="0" smtClean="0"/>
                        <a:t>URLs Detection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Lexical analysis, </a:t>
                      </a:r>
                    </a:p>
                    <a:p>
                      <a:r>
                        <a:rPr lang="en-US" dirty="0" smtClean="0"/>
                        <a:t>URL HTML Encoding,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Existing System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1199356" y="2070100"/>
            <a:ext cx="1461588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There are mechanisms to detect phishing websites. But they doesn’t have features like extraction of links from the detected websites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Also generation of new phishing websites only be caught by up to dated system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Proposed System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1199356" y="2070100"/>
            <a:ext cx="1461588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/>
              <a:t>Accurately predict the given website is Phishing or not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Extract all the links from the detected website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More than 5 lakhs URL’s for the creation of the model</a:t>
            </a:r>
            <a:endParaRPr lang="en-I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Tracking of IP address and location of the hosted system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Better user interface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884</Words>
  <Application>Microsoft Office PowerPoint</Application>
  <PresentationFormat>Custom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Song Std L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Murshid K V</dc:creator>
  <cp:lastModifiedBy>Microsoft account</cp:lastModifiedBy>
  <cp:revision>24</cp:revision>
  <dcterms:modified xsi:type="dcterms:W3CDTF">2022-06-08T05:20:38Z</dcterms:modified>
</cp:coreProperties>
</file>