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7" r:id="rId3"/>
    <p:sldId id="369" r:id="rId4"/>
    <p:sldId id="370" r:id="rId5"/>
    <p:sldId id="380" r:id="rId6"/>
    <p:sldId id="372" r:id="rId7"/>
    <p:sldId id="373" r:id="rId8"/>
    <p:sldId id="374" r:id="rId9"/>
    <p:sldId id="379" r:id="rId10"/>
    <p:sldId id="376" r:id="rId11"/>
    <p:sldId id="375" r:id="rId12"/>
    <p:sldId id="377" r:id="rId13"/>
    <p:sldId id="37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DFD5-1590-DA69-C139-CA827B8D2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DB489A-3718-1EC0-BBB5-C5B41EA56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68C963-65FA-F11F-F7FE-3B587B89950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01A1D26B-03F9-008F-F539-75468FF677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E33C324-D979-7EA5-4C25-41C13820A27E}"/>
              </a:ext>
            </a:extLst>
          </p:cNvPr>
          <p:cNvSpPr>
            <a:spLocks noGrp="1"/>
          </p:cNvSpPr>
          <p:nvPr>
            <p:ph type="sldNum" sz="quarter" idx="12"/>
          </p:nvPr>
        </p:nvSpPr>
        <p:spPr/>
        <p:txBody>
          <a:bodyPr/>
          <a:lstStyle/>
          <a:p>
            <a:pPr>
              <a:defRPr/>
            </a:pPr>
            <a:fld id="{D8F95DA7-9E0E-467D-A139-0471DC1777CB}" type="slidenum">
              <a:rPr lang="en-US" altLang="en-US" smtClean="0"/>
              <a:pPr>
                <a:defRPr/>
              </a:pPr>
              <a:t>‹#›</a:t>
            </a:fld>
            <a:endParaRPr lang="en-US" altLang="en-US"/>
          </a:p>
        </p:txBody>
      </p:sp>
    </p:spTree>
    <p:extLst>
      <p:ext uri="{BB962C8B-B14F-4D97-AF65-F5344CB8AC3E}">
        <p14:creationId xmlns:p14="http://schemas.microsoft.com/office/powerpoint/2010/main" val="116224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72F5-E6AC-D240-BDF9-A8EE22329E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4676B0-4341-B950-EA09-98D80CA7A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8F32C-48AE-3FBA-5669-64E3866E843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ECDA4EE-0A6E-6584-CCE5-1992FCE4729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8A495FE-EBB3-4A34-2E9C-24AFEF39A23E}"/>
              </a:ext>
            </a:extLst>
          </p:cNvPr>
          <p:cNvSpPr>
            <a:spLocks noGrp="1"/>
          </p:cNvSpPr>
          <p:nvPr>
            <p:ph type="sldNum" sz="quarter" idx="12"/>
          </p:nvPr>
        </p:nvSpPr>
        <p:spPr/>
        <p:txBody>
          <a:bodyPr/>
          <a:lstStyle/>
          <a:p>
            <a:pPr>
              <a:defRPr/>
            </a:pPr>
            <a:fld id="{5367E6EB-B6CA-430B-8761-75C737CF7AF1}" type="slidenum">
              <a:rPr lang="en-US" altLang="en-US" smtClean="0"/>
              <a:pPr>
                <a:defRPr/>
              </a:pPr>
              <a:t>‹#›</a:t>
            </a:fld>
            <a:endParaRPr lang="en-US" altLang="en-US"/>
          </a:p>
        </p:txBody>
      </p:sp>
    </p:spTree>
    <p:extLst>
      <p:ext uri="{BB962C8B-B14F-4D97-AF65-F5344CB8AC3E}">
        <p14:creationId xmlns:p14="http://schemas.microsoft.com/office/powerpoint/2010/main" val="147699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CF6F-217C-F7CF-B610-0F2AAF9D74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2664E-B084-F979-11A7-6EC441F32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F32A2-7014-BBD1-0357-ADEDC54CD3A6}"/>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82F863B-7AC4-3305-D70C-CED0CEB0312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221B059-B6D7-C77C-52A8-776D83306D45}"/>
              </a:ext>
            </a:extLst>
          </p:cNvPr>
          <p:cNvSpPr>
            <a:spLocks noGrp="1"/>
          </p:cNvSpPr>
          <p:nvPr>
            <p:ph type="sldNum" sz="quarter" idx="12"/>
          </p:nvPr>
        </p:nvSpPr>
        <p:spPr/>
        <p:txBody>
          <a:bodyPr/>
          <a:lstStyle/>
          <a:p>
            <a:pPr>
              <a:defRPr/>
            </a:pPr>
            <a:fld id="{3031276A-AAE7-4DAF-B5DC-CD9EE96B703D}" type="slidenum">
              <a:rPr lang="en-US" altLang="en-US" smtClean="0"/>
              <a:pPr>
                <a:defRPr/>
              </a:pPr>
              <a:t>‹#›</a:t>
            </a:fld>
            <a:endParaRPr lang="en-US" altLang="en-US"/>
          </a:p>
        </p:txBody>
      </p:sp>
    </p:spTree>
    <p:extLst>
      <p:ext uri="{BB962C8B-B14F-4D97-AF65-F5344CB8AC3E}">
        <p14:creationId xmlns:p14="http://schemas.microsoft.com/office/powerpoint/2010/main" val="309265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A459-DA04-AD18-AB40-0B92B2555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68653-9DDB-90EC-1699-4A44BC803A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2AF67-7006-56AF-9150-C18ABE07A9BB}"/>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30A23CE1-9811-44A3-2DFC-FF3322EEFE1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6A60356-AA00-1949-EA17-7BA539943391}"/>
              </a:ext>
            </a:extLst>
          </p:cNvPr>
          <p:cNvSpPr>
            <a:spLocks noGrp="1"/>
          </p:cNvSpPr>
          <p:nvPr>
            <p:ph type="sldNum" sz="quarter" idx="12"/>
          </p:nvPr>
        </p:nvSpPr>
        <p:spPr/>
        <p:txBody>
          <a:bodyPr/>
          <a:lstStyle/>
          <a:p>
            <a:pPr>
              <a:defRPr/>
            </a:pPr>
            <a:fld id="{BDC2143B-610F-499C-A392-DFFBE135A7B2}" type="slidenum">
              <a:rPr lang="en-US" altLang="en-US" smtClean="0"/>
              <a:pPr>
                <a:defRPr/>
              </a:pPr>
              <a:t>‹#›</a:t>
            </a:fld>
            <a:endParaRPr lang="en-US" altLang="en-US"/>
          </a:p>
        </p:txBody>
      </p:sp>
    </p:spTree>
    <p:extLst>
      <p:ext uri="{BB962C8B-B14F-4D97-AF65-F5344CB8AC3E}">
        <p14:creationId xmlns:p14="http://schemas.microsoft.com/office/powerpoint/2010/main" val="34997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7F04-44CA-201C-7A6A-C7C8B8B3B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DEC559-3AD2-8429-6C8C-02B7B0410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10EB6-2545-5D52-2F24-26295659EB1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F6B011F-DBE2-D611-C094-9B27F310DC1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7FF7D91-5FD2-1421-64F6-830472863EB5}"/>
              </a:ext>
            </a:extLst>
          </p:cNvPr>
          <p:cNvSpPr>
            <a:spLocks noGrp="1"/>
          </p:cNvSpPr>
          <p:nvPr>
            <p:ph type="sldNum" sz="quarter" idx="12"/>
          </p:nvPr>
        </p:nvSpPr>
        <p:spPr/>
        <p:txBody>
          <a:bodyPr/>
          <a:lstStyle/>
          <a:p>
            <a:pPr>
              <a:defRPr/>
            </a:pPr>
            <a:fld id="{575C213C-AC18-4D5A-BA73-4550FF50B842}" type="slidenum">
              <a:rPr lang="en-US" altLang="en-US" smtClean="0"/>
              <a:pPr>
                <a:defRPr/>
              </a:pPr>
              <a:t>‹#›</a:t>
            </a:fld>
            <a:endParaRPr lang="en-US" altLang="en-US"/>
          </a:p>
        </p:txBody>
      </p:sp>
    </p:spTree>
    <p:extLst>
      <p:ext uri="{BB962C8B-B14F-4D97-AF65-F5344CB8AC3E}">
        <p14:creationId xmlns:p14="http://schemas.microsoft.com/office/powerpoint/2010/main" val="149225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9DCA-B523-315F-3A70-90534BF83E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0E4E9-AB2E-C140-12BB-60910B89E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8EABEF-D7D0-54F2-0B24-A27D545A6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090F1D-64D0-0F0F-4E99-4759F9F73C1E}"/>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4C37ACC9-AA85-2EB3-E0E6-17D70388756D}"/>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81D0B3F5-C862-FC8E-502E-103E39C06AAF}"/>
              </a:ext>
            </a:extLst>
          </p:cNvPr>
          <p:cNvSpPr>
            <a:spLocks noGrp="1"/>
          </p:cNvSpPr>
          <p:nvPr>
            <p:ph type="sldNum" sz="quarter" idx="12"/>
          </p:nvPr>
        </p:nvSpPr>
        <p:spPr/>
        <p:txBody>
          <a:bodyPr/>
          <a:lstStyle/>
          <a:p>
            <a:pPr>
              <a:defRPr/>
            </a:pPr>
            <a:fld id="{7A8ED4EA-E359-45F1-B86A-A40772B25C23}" type="slidenum">
              <a:rPr lang="en-US" altLang="en-US" smtClean="0"/>
              <a:pPr>
                <a:defRPr/>
              </a:pPr>
              <a:t>‹#›</a:t>
            </a:fld>
            <a:endParaRPr lang="en-US" altLang="en-US"/>
          </a:p>
        </p:txBody>
      </p:sp>
    </p:spTree>
    <p:extLst>
      <p:ext uri="{BB962C8B-B14F-4D97-AF65-F5344CB8AC3E}">
        <p14:creationId xmlns:p14="http://schemas.microsoft.com/office/powerpoint/2010/main" val="376844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0408-160D-9633-804B-3FF7879559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793D5-F48D-78BA-32D0-4E9374205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9E097-E075-6DAD-15E5-740646032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88975-7514-80EC-C563-A64E8C335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C7CF9-B413-689C-3F51-09781675E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64A1F2-800E-A763-02BD-403F107E29E0}"/>
              </a:ext>
            </a:extLst>
          </p:cNvPr>
          <p:cNvSpPr>
            <a:spLocks noGrp="1"/>
          </p:cNvSpPr>
          <p:nvPr>
            <p:ph type="dt" sz="half" idx="10"/>
          </p:nvPr>
        </p:nvSpPr>
        <p:spPr/>
        <p:txBody>
          <a:bodyPr/>
          <a:lstStyle/>
          <a:p>
            <a:pPr>
              <a:defRPr/>
            </a:pPr>
            <a:r>
              <a:rPr lang="en-US"/>
              <a:t>Second Review</a:t>
            </a:r>
          </a:p>
        </p:txBody>
      </p:sp>
      <p:sp>
        <p:nvSpPr>
          <p:cNvPr id="8" name="Footer Placeholder 7">
            <a:extLst>
              <a:ext uri="{FF2B5EF4-FFF2-40B4-BE49-F238E27FC236}">
                <a16:creationId xmlns:a16="http://schemas.microsoft.com/office/drawing/2014/main" id="{6DE36BC2-5FED-775D-661C-3C591E7C896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E5D07E6-2698-6B53-9894-BE6D35B82623}"/>
              </a:ext>
            </a:extLst>
          </p:cNvPr>
          <p:cNvSpPr>
            <a:spLocks noGrp="1"/>
          </p:cNvSpPr>
          <p:nvPr>
            <p:ph type="sldNum" sz="quarter" idx="12"/>
          </p:nvPr>
        </p:nvSpPr>
        <p:spPr/>
        <p:txBody>
          <a:bodyPr/>
          <a:lstStyle/>
          <a:p>
            <a:pPr>
              <a:defRPr/>
            </a:pPr>
            <a:fld id="{E637AD66-1F60-49BE-A2E9-D91D10CB91F3}" type="slidenum">
              <a:rPr lang="en-US" altLang="en-US" smtClean="0"/>
              <a:pPr>
                <a:defRPr/>
              </a:pPr>
              <a:t>‹#›</a:t>
            </a:fld>
            <a:endParaRPr lang="en-US" altLang="en-US"/>
          </a:p>
        </p:txBody>
      </p:sp>
    </p:spTree>
    <p:extLst>
      <p:ext uri="{BB962C8B-B14F-4D97-AF65-F5344CB8AC3E}">
        <p14:creationId xmlns:p14="http://schemas.microsoft.com/office/powerpoint/2010/main" val="40489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27FA-171D-13FF-12C8-5C9EB23275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AE64C7-7D99-BF58-0BB4-0C735DCCAD41}"/>
              </a:ext>
            </a:extLst>
          </p:cNvPr>
          <p:cNvSpPr>
            <a:spLocks noGrp="1"/>
          </p:cNvSpPr>
          <p:nvPr>
            <p:ph type="dt" sz="half" idx="10"/>
          </p:nvPr>
        </p:nvSpPr>
        <p:spPr/>
        <p:txBody>
          <a:bodyPr/>
          <a:lstStyle/>
          <a:p>
            <a:pPr>
              <a:defRPr/>
            </a:pPr>
            <a:r>
              <a:rPr lang="en-US"/>
              <a:t>Second Review</a:t>
            </a:r>
          </a:p>
        </p:txBody>
      </p:sp>
      <p:sp>
        <p:nvSpPr>
          <p:cNvPr id="4" name="Footer Placeholder 3">
            <a:extLst>
              <a:ext uri="{FF2B5EF4-FFF2-40B4-BE49-F238E27FC236}">
                <a16:creationId xmlns:a16="http://schemas.microsoft.com/office/drawing/2014/main" id="{5EFF34B3-95AB-969F-8B81-4581CAEA7B2F}"/>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AF731291-6DB2-0CE2-DB99-BBE2EA40ABD8}"/>
              </a:ext>
            </a:extLst>
          </p:cNvPr>
          <p:cNvSpPr>
            <a:spLocks noGrp="1"/>
          </p:cNvSpPr>
          <p:nvPr>
            <p:ph type="sldNum" sz="quarter" idx="12"/>
          </p:nvPr>
        </p:nvSpPr>
        <p:spPr/>
        <p:txBody>
          <a:bodyPr/>
          <a:lstStyle/>
          <a:p>
            <a:pPr>
              <a:defRPr/>
            </a:pPr>
            <a:fld id="{F583B680-F650-469F-A231-392F163461F6}" type="slidenum">
              <a:rPr lang="en-US" altLang="en-US" smtClean="0"/>
              <a:pPr>
                <a:defRPr/>
              </a:pPr>
              <a:t>‹#›</a:t>
            </a:fld>
            <a:endParaRPr lang="en-US" altLang="en-US"/>
          </a:p>
        </p:txBody>
      </p:sp>
    </p:spTree>
    <p:extLst>
      <p:ext uri="{BB962C8B-B14F-4D97-AF65-F5344CB8AC3E}">
        <p14:creationId xmlns:p14="http://schemas.microsoft.com/office/powerpoint/2010/main" val="21758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33C70-E5CF-4365-31B3-76342EC6474A}"/>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1F8DAF02-A6B8-64E0-38F0-1C0D3E04053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311D90C0-23F2-B3F0-AA1F-6C577B691724}"/>
              </a:ext>
            </a:extLst>
          </p:cNvPr>
          <p:cNvSpPr>
            <a:spLocks noGrp="1"/>
          </p:cNvSpPr>
          <p:nvPr>
            <p:ph type="sldNum" sz="quarter" idx="12"/>
          </p:nvPr>
        </p:nvSpPr>
        <p:spPr/>
        <p:txBody>
          <a:bodyPr/>
          <a:lstStyle/>
          <a:p>
            <a:pPr>
              <a:defRPr/>
            </a:pPr>
            <a:fld id="{DD537315-F462-4C74-88B4-A900525A3FAA}" type="slidenum">
              <a:rPr lang="en-US" altLang="en-US" smtClean="0"/>
              <a:pPr>
                <a:defRPr/>
              </a:pPr>
              <a:t>‹#›</a:t>
            </a:fld>
            <a:endParaRPr lang="en-US" altLang="en-US"/>
          </a:p>
        </p:txBody>
      </p:sp>
    </p:spTree>
    <p:extLst>
      <p:ext uri="{BB962C8B-B14F-4D97-AF65-F5344CB8AC3E}">
        <p14:creationId xmlns:p14="http://schemas.microsoft.com/office/powerpoint/2010/main" val="391150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AC5A-1D69-F6EF-2D60-AB724CA7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B1EC7-6429-6031-1045-E5C26BFD2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8F5ED8-5209-7593-5201-A2628D8C3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D4774-610B-5188-BF05-31FE9FC175BF}"/>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49BC0CAD-5A09-BFBD-5310-C3B4A5A574B3}"/>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E6860B4A-88FC-F348-F4AC-6C59888932EA}"/>
              </a:ext>
            </a:extLst>
          </p:cNvPr>
          <p:cNvSpPr>
            <a:spLocks noGrp="1"/>
          </p:cNvSpPr>
          <p:nvPr>
            <p:ph type="sldNum" sz="quarter" idx="12"/>
          </p:nvPr>
        </p:nvSpPr>
        <p:spPr/>
        <p:txBody>
          <a:bodyPr/>
          <a:lstStyle/>
          <a:p>
            <a:pPr>
              <a:defRPr/>
            </a:pPr>
            <a:fld id="{379B2829-DA13-4801-8FBD-6D5729CB9593}" type="slidenum">
              <a:rPr lang="en-US" altLang="en-US" smtClean="0"/>
              <a:pPr>
                <a:defRPr/>
              </a:pPr>
              <a:t>‹#›</a:t>
            </a:fld>
            <a:endParaRPr lang="en-US" altLang="en-US"/>
          </a:p>
        </p:txBody>
      </p:sp>
    </p:spTree>
    <p:extLst>
      <p:ext uri="{BB962C8B-B14F-4D97-AF65-F5344CB8AC3E}">
        <p14:creationId xmlns:p14="http://schemas.microsoft.com/office/powerpoint/2010/main" val="25457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6796-DE59-8052-09B4-84219D996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CD4B95-0D5A-159E-3DD5-83486827B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CC4937-738A-B75E-AAE0-150C0A06B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6AC8E-BED1-F789-1101-92F0F4B668DA}"/>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A794C2FB-01E2-93BA-6A9A-289FDAA9E1B4}"/>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01C92437-D8A9-C114-C422-8B27F31EE8A1}"/>
              </a:ext>
            </a:extLst>
          </p:cNvPr>
          <p:cNvSpPr>
            <a:spLocks noGrp="1"/>
          </p:cNvSpPr>
          <p:nvPr>
            <p:ph type="sldNum" sz="quarter" idx="12"/>
          </p:nvPr>
        </p:nvSpPr>
        <p:spPr/>
        <p:txBody>
          <a:bodyPr/>
          <a:lstStyle/>
          <a:p>
            <a:pPr>
              <a:defRPr/>
            </a:pPr>
            <a:fld id="{B5B0EEF8-84AE-4BCB-9844-5B22523396C9}" type="slidenum">
              <a:rPr lang="en-US" altLang="en-US" smtClean="0"/>
              <a:pPr>
                <a:defRPr/>
              </a:pPr>
              <a:t>‹#›</a:t>
            </a:fld>
            <a:endParaRPr lang="en-US" altLang="en-US"/>
          </a:p>
        </p:txBody>
      </p:sp>
    </p:spTree>
    <p:extLst>
      <p:ext uri="{BB962C8B-B14F-4D97-AF65-F5344CB8AC3E}">
        <p14:creationId xmlns:p14="http://schemas.microsoft.com/office/powerpoint/2010/main" val="108441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9F521-E74D-6D16-51C8-B20182527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6D645A-2314-5CAA-4BA5-E54274CC7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5840B-25D5-5FDE-F3C5-18F3563F5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Second Review</a:t>
            </a:r>
          </a:p>
        </p:txBody>
      </p:sp>
      <p:sp>
        <p:nvSpPr>
          <p:cNvPr id="5" name="Footer Placeholder 4">
            <a:extLst>
              <a:ext uri="{FF2B5EF4-FFF2-40B4-BE49-F238E27FC236}">
                <a16:creationId xmlns:a16="http://schemas.microsoft.com/office/drawing/2014/main" id="{F31BC02A-5437-F4EB-0E69-97E4E7663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4C8E177-97CC-DE92-8E89-5A15FD7D6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6AFA5A-A15D-402B-9810-66A481E98194}" type="slidenum">
              <a:rPr lang="en-US" altLang="en-US" smtClean="0"/>
              <a:pPr>
                <a:defRPr/>
              </a:pPr>
              <a:t>‹#›</a:t>
            </a:fld>
            <a:endParaRPr lang="en-US" altLang="en-US"/>
          </a:p>
        </p:txBody>
      </p:sp>
    </p:spTree>
    <p:extLst>
      <p:ext uri="{BB962C8B-B14F-4D97-AF65-F5344CB8AC3E}">
        <p14:creationId xmlns:p14="http://schemas.microsoft.com/office/powerpoint/2010/main" val="3709452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3"/>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4"/>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0">
              <a:spcBef>
                <a:spcPts val="0"/>
              </a:spcBef>
              <a:spcAft>
                <a:spcPts val="0"/>
              </a:spcAft>
            </a:pPr>
            <a:r>
              <a:rPr lang="en-US" sz="4000" b="1" dirty="0">
                <a:solidFill>
                  <a:srgbClr val="7030A0"/>
                </a:solidFill>
                <a:latin typeface="Verdana" panose="020B0604030504040204" pitchFamily="34" charset="0"/>
              </a:rPr>
              <a:t>AI VOICE </a:t>
            </a:r>
            <a:r>
              <a:rPr lang="en-US" sz="4000" b="1" i="0" u="none" strike="noStrike" dirty="0">
                <a:solidFill>
                  <a:srgbClr val="7030A0"/>
                </a:solidFill>
                <a:effectLst/>
                <a:latin typeface="Verdana" panose="020B0604030504040204" pitchFamily="34" charset="0"/>
              </a:rPr>
              <a:t>ASSISTANT FOR LEGAL INFORMATION</a:t>
            </a:r>
          </a:p>
          <a:p>
            <a:pPr rtl="0">
              <a:spcBef>
                <a:spcPts val="0"/>
              </a:spcBef>
              <a:spcAft>
                <a:spcPts val="0"/>
              </a:spcAft>
            </a:pPr>
            <a:endParaRPr lang="en-US" sz="4000" b="1" dirty="0">
              <a:solidFill>
                <a:srgbClr val="7030A0"/>
              </a:solidFill>
              <a:latin typeface="Verdana" panose="020B0604030504040204" pitchFamily="34" charset="0"/>
            </a:endParaRPr>
          </a:p>
          <a:p>
            <a:pPr rtl="0">
              <a:spcBef>
                <a:spcPts val="0"/>
              </a:spcBef>
              <a:spcAft>
                <a:spcPts val="0"/>
              </a:spcAft>
            </a:pPr>
            <a:r>
              <a:rPr lang="en-US" sz="4000" b="1" i="0" u="none" strike="noStrike" dirty="0">
                <a:solidFill>
                  <a:srgbClr val="7030A0"/>
                </a:solidFill>
                <a:effectLst/>
                <a:latin typeface="Verdana" panose="020B0604030504040204" pitchFamily="34" charset="0"/>
              </a:rPr>
              <a:t> USING GEN AI</a:t>
            </a:r>
            <a:endParaRPr lang="en-US" sz="4000" b="0" dirty="0">
              <a:effectLst/>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0663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Ms. </a:t>
            </a:r>
            <a:r>
              <a:rPr lang="en-IN" altLang="en-US" sz="2400" b="1" dirty="0" err="1">
                <a:solidFill>
                  <a:srgbClr val="FF0000"/>
                </a:solidFill>
              </a:rPr>
              <a:t>S.Nagomiya</a:t>
            </a:r>
            <a:r>
              <a:rPr lang="en-IN" altLang="en-US" sz="2400" b="1" dirty="0">
                <a:solidFill>
                  <a:srgbClr val="FF0000"/>
                </a:solidFill>
              </a:rPr>
              <a:t> 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634480" y="5228206"/>
            <a:ext cx="52434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Murshid Ahmed S (210701171)</a:t>
            </a:r>
          </a:p>
          <a:p>
            <a:pPr>
              <a:spcBef>
                <a:spcPct val="0"/>
              </a:spcBef>
              <a:buClrTx/>
              <a:buFontTx/>
              <a:buNone/>
            </a:pPr>
            <a:r>
              <a:rPr lang="en-IN" altLang="en-US" sz="2000" b="1" dirty="0">
                <a:solidFill>
                  <a:srgbClr val="FF0000"/>
                </a:solidFill>
              </a:rPr>
              <a:t>Nikhil P (210701179)</a:t>
            </a:r>
          </a:p>
          <a:p>
            <a:pPr>
              <a:spcBef>
                <a:spcPct val="0"/>
              </a:spcBef>
              <a:buClrTx/>
              <a:buFontTx/>
              <a:buNone/>
            </a:pPr>
            <a:r>
              <a:rPr lang="en-IN" sz="2000" b="1" i="0" u="none" strike="noStrike" dirty="0">
                <a:solidFill>
                  <a:srgbClr val="FF0000"/>
                </a:solidFill>
                <a:effectLst/>
                <a:latin typeface="Verdana" panose="020B0604030504040204" pitchFamily="34" charset="0"/>
              </a:rPr>
              <a:t>TEAM ID-B21A2425C29</a:t>
            </a: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Implementation &amp; Results of First Module</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9" name="Picture 8" descr="A screenshot of a chat&#10;&#10;Description automatically generated">
            <a:extLst>
              <a:ext uri="{FF2B5EF4-FFF2-40B4-BE49-F238E27FC236}">
                <a16:creationId xmlns:a16="http://schemas.microsoft.com/office/drawing/2014/main" id="{A1CB2CDA-4EDA-1799-8CC0-621EB730D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10896600" cy="4222433"/>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838200" y="365125"/>
            <a:ext cx="10515600" cy="742315"/>
          </a:xfrm>
        </p:spPr>
        <p:txBody>
          <a:bodyPr/>
          <a:lstStyle/>
          <a:p>
            <a:r>
              <a:rPr lang="en-US" altLang="en-US" sz="3200" b="1" dirty="0">
                <a:solidFill>
                  <a:srgbClr val="FF0000"/>
                </a:solidFill>
                <a:latin typeface="Verdana" panose="020B0604030504040204" pitchFamily="34" charset="0"/>
                <a:ea typeface="Verdana" panose="020B0604030504040204" pitchFamily="34" charset="0"/>
              </a:rPr>
              <a:t>Conclusion &amp; Work for Phase II</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38200" y="1107440"/>
            <a:ext cx="10515600" cy="5069523"/>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dirty="0">
                <a:latin typeface="Times New Roman" panose="02020603050405020304" pitchFamily="18" charset="0"/>
                <a:cs typeface="Times New Roman" panose="02020603050405020304" pitchFamily="18" charset="0"/>
              </a:rPr>
              <a:t>Phase 1 successfully delivers a text-based lawyer chatbot in English and Tamil, capable of processing legal queries, identifying intents, and providing accurate responses. This phase establishes a solid foundation for multilingual legal support and prepares the system for further optimization based on user feedback.</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dirty="0">
                <a:latin typeface="Times New Roman" panose="02020603050405020304" pitchFamily="18" charset="0"/>
                <a:cs typeface="Times New Roman" panose="02020603050405020304" pitchFamily="18" charset="0"/>
              </a:rPr>
              <a:t>Phase 2 will introduce voice output in both languages by integrating text-to-speech and enhanced speech recognition. The focus will be on providing clear, natural voice responses and improving user interaction through seamless voice and text transitions, with testing to ensure a smooth user experience.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References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 Kumar, S. Manikandan, and R. Kishore, ”A Novel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Approachfor</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Text Generation using RNN for Language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Modeling</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20233rd International Conference on Innovative Mechanisms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forIndustry</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Applications (ICIMIA), Bengaluru, India, 2023, pp.278-282. doi10.1109/ICIMIA60377.2023.10425798.</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cs typeface="Times New Roman" panose="02020603050405020304" pitchFamily="18" charset="0"/>
              </a:rPr>
              <a:t>K. Deepak Kumar, P. Kumar, G. Saravana Gokul, J. </a:t>
            </a:r>
            <a:r>
              <a:rPr lang="en-IN" sz="2400" dirty="0" err="1">
                <a:latin typeface="Times New Roman" panose="02020603050405020304" pitchFamily="18" charset="0"/>
                <a:cs typeface="Times New Roman" panose="02020603050405020304" pitchFamily="18" charset="0"/>
              </a:rPr>
              <a:t>Kabilan,G</a:t>
            </a:r>
            <a:r>
              <a:rPr lang="en-IN" sz="2400" dirty="0">
                <a:latin typeface="Times New Roman" panose="02020603050405020304" pitchFamily="18" charset="0"/>
                <a:cs typeface="Times New Roman" panose="02020603050405020304" pitchFamily="18" charset="0"/>
              </a:rPr>
              <a:t>. Dhanush, and S. Senthil </a:t>
            </a:r>
            <a:r>
              <a:rPr lang="en-IN" sz="2400" dirty="0" err="1">
                <a:latin typeface="Times New Roman" panose="02020603050405020304" pitchFamily="18" charset="0"/>
                <a:cs typeface="Times New Roman" panose="02020603050405020304" pitchFamily="18" charset="0"/>
              </a:rPr>
              <a:t>Pandi</a:t>
            </a:r>
            <a:r>
              <a:rPr lang="en-IN" sz="2400" dirty="0">
                <a:latin typeface="Times New Roman" panose="02020603050405020304" pitchFamily="18" charset="0"/>
                <a:cs typeface="Times New Roman" panose="02020603050405020304" pitchFamily="18" charset="0"/>
              </a:rPr>
              <a:t>, ”Construction </a:t>
            </a:r>
            <a:r>
              <a:rPr lang="en-IN" sz="2400" dirty="0" err="1">
                <a:latin typeface="Times New Roman" panose="02020603050405020304" pitchFamily="18" charset="0"/>
                <a:cs typeface="Times New Roman" panose="02020603050405020304" pitchFamily="18" charset="0"/>
              </a:rPr>
              <a:t>ProjectEstimation</a:t>
            </a:r>
            <a:r>
              <a:rPr lang="en-IN" sz="2400" dirty="0">
                <a:latin typeface="Times New Roman" panose="02020603050405020304" pitchFamily="18" charset="0"/>
                <a:cs typeface="Times New Roman" panose="02020603050405020304" pitchFamily="18" charset="0"/>
              </a:rPr>
              <a:t> with LSTM: Materials, Costs and Timelines,” 2024International Conference on Communication, Computing </a:t>
            </a:r>
            <a:r>
              <a:rPr lang="en-IN" sz="2400" dirty="0" err="1">
                <a:latin typeface="Times New Roman" panose="02020603050405020304" pitchFamily="18" charset="0"/>
                <a:cs typeface="Times New Roman" panose="02020603050405020304" pitchFamily="18" charset="0"/>
              </a:rPr>
              <a:t>andInternet</a:t>
            </a:r>
            <a:r>
              <a:rPr lang="en-IN" sz="2400" dirty="0">
                <a:latin typeface="Times New Roman" panose="02020603050405020304" pitchFamily="18" charset="0"/>
                <a:cs typeface="Times New Roman" panose="02020603050405020304" pitchFamily="18" charset="0"/>
              </a:rPr>
              <a:t> of Things (IC3IoT), Chennai, India, 2024, pp. 1-6. doi:10.1109/IC3IoT60841.2024.10550246.</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Paper Publication Status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38200" y="1825625"/>
            <a:ext cx="11049000" cy="4351338"/>
          </a:xfrm>
        </p:spPr>
        <p:txBody>
          <a:bodyPr/>
          <a:lstStyle/>
          <a:p>
            <a:pPr marL="0" indent="0">
              <a:buNone/>
            </a:pPr>
            <a:r>
              <a:rPr lang="en-US" sz="2400" b="1" dirty="0">
                <a:latin typeface="Times New Roman" panose="02020603050405020304" pitchFamily="18" charset="0"/>
                <a:cs typeface="Times New Roman" panose="02020603050405020304" pitchFamily="18" charset="0"/>
              </a:rPr>
              <a:t>PUBLICATION STATUS </a:t>
            </a:r>
            <a:r>
              <a:rPr lang="en-US" sz="2400" dirty="0">
                <a:latin typeface="Times New Roman" panose="02020603050405020304" pitchFamily="18" charset="0"/>
                <a:cs typeface="Times New Roman" panose="02020603050405020304" pitchFamily="18" charset="0"/>
              </a:rPr>
              <a:t>: Submitted for Approval </a:t>
            </a:r>
          </a:p>
          <a:p>
            <a:pPr marL="0" indent="0">
              <a:buNone/>
            </a:pPr>
            <a:r>
              <a:rPr lang="en-US" sz="2400" b="1" dirty="0">
                <a:latin typeface="Times New Roman" panose="02020603050405020304" pitchFamily="18" charset="0"/>
                <a:cs typeface="Times New Roman" panose="02020603050405020304" pitchFamily="18" charset="0"/>
              </a:rPr>
              <a:t>TITLE OF THE PAPER </a:t>
            </a:r>
            <a:r>
              <a:rPr lang="en-US" sz="2400" dirty="0">
                <a:latin typeface="Times New Roman" panose="02020603050405020304" pitchFamily="18" charset="0"/>
                <a:cs typeface="Times New Roman" panose="02020603050405020304" pitchFamily="18" charset="0"/>
              </a:rPr>
              <a:t>: AI VOICE ASSISTANT FOR LEGAL INFORMATION                                 </a:t>
            </a:r>
          </a:p>
          <a:p>
            <a:pPr marL="0" indent="0">
              <a:buNone/>
            </a:pPr>
            <a:r>
              <a:rPr lang="en-US" sz="2400" dirty="0">
                <a:latin typeface="Times New Roman" panose="02020603050405020304" pitchFamily="18" charset="0"/>
                <a:cs typeface="Times New Roman" panose="02020603050405020304" pitchFamily="18" charset="0"/>
              </a:rPr>
              <a:t>                                             USING GENAI</a:t>
            </a:r>
          </a:p>
          <a:p>
            <a:pPr marL="0" indent="0">
              <a:buNone/>
            </a:pP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 Murshid Ahmed S, Nikhil P, </a:t>
            </a:r>
            <a:r>
              <a:rPr lang="en-US" sz="2400" dirty="0" err="1">
                <a:latin typeface="Times New Roman" panose="02020603050405020304" pitchFamily="18" charset="0"/>
                <a:cs typeface="Times New Roman" panose="02020603050405020304" pitchFamily="18" charset="0"/>
              </a:rPr>
              <a:t>Nagomiya</a:t>
            </a:r>
            <a:r>
              <a:rPr lang="en-US" sz="2400" dirty="0">
                <a:latin typeface="Times New Roman" panose="02020603050405020304" pitchFamily="18" charset="0"/>
                <a:cs typeface="Times New Roman" panose="02020603050405020304" pitchFamily="18" charset="0"/>
              </a:rPr>
              <a:t> S</a:t>
            </a:r>
          </a:p>
          <a:p>
            <a:pPr marL="0" indent="0">
              <a:buNone/>
            </a:pPr>
            <a:r>
              <a:rPr lang="en-US" sz="2400" b="1" dirty="0">
                <a:latin typeface="Times New Roman" panose="02020603050405020304" pitchFamily="18" charset="0"/>
                <a:cs typeface="Times New Roman" panose="02020603050405020304" pitchFamily="18" charset="0"/>
              </a:rPr>
              <a:t>NAME OF THE CONFERENCE</a:t>
            </a:r>
            <a:r>
              <a:rPr lang="en-US" sz="2400" dirty="0">
                <a:latin typeface="Times New Roman" panose="02020603050405020304" pitchFamily="18" charset="0"/>
                <a:cs typeface="Times New Roman" panose="02020603050405020304" pitchFamily="18" charset="0"/>
              </a:rPr>
              <a:t>	: InCACCT-2025-3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International Conference on Advancement in Computation &amp; Computer Technologies</a:t>
            </a:r>
          </a:p>
          <a:p>
            <a:pPr marL="0" indent="0">
              <a:buNone/>
            </a:pPr>
            <a:r>
              <a:rPr lang="en-US" sz="2400" b="1" dirty="0">
                <a:latin typeface="Times New Roman" panose="02020603050405020304" pitchFamily="18" charset="0"/>
                <a:cs typeface="Times New Roman" panose="02020603050405020304" pitchFamily="18" charset="0"/>
              </a:rPr>
              <a:t>DATE OF PRESENTATION </a:t>
            </a:r>
            <a:r>
              <a:rPr lang="en-US" sz="2400" dirty="0">
                <a:latin typeface="Times New Roman" panose="02020603050405020304" pitchFamily="18" charset="0"/>
                <a:cs typeface="Times New Roman" panose="02020603050405020304" pitchFamily="18" charset="0"/>
              </a:rPr>
              <a:t>: 17 April 2025</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94642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latin typeface="Verdana" panose="020B0604030504040204" pitchFamily="34" charset="0"/>
                <a:ea typeface="Verdana" panose="020B0604030504040204" pitchFamily="34" charset="0"/>
              </a:rPr>
              <a:t>Thank You</a:t>
            </a:r>
            <a:endParaRPr lang="en-IN" dirty="0">
              <a:latin typeface="Verdana" panose="020B0604030504040204" pitchFamily="34" charset="0"/>
              <a:ea typeface="Verdana" panose="020B0604030504040204" pitchFamily="34" charset="0"/>
            </a:endParaRPr>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Problem Statement and Motivation</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fontScale="85000" lnSpcReduction="20000"/>
          </a:bodyPr>
          <a:lstStyle/>
          <a:p>
            <a:pPr marL="0" marR="0" lvl="0" indent="0" algn="l" defTabSz="914400" rtl="0" eaLnBrk="0" fontAlgn="base" latinLnBrk="0" hangingPunct="0">
              <a:lnSpc>
                <a:spcPct val="12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Accessing legal information is often a daunting task, especially in regions where language barriers and complex legal jargon create significant obstacles. Traditional legal services demand time, effort, and financial resources, making them inaccessible to many. The lack of localized legal resources in multiple regional languages further exacerbates this issue, leaving underserved communities without the guidance they need. Motivated by the need to democratize access to legal information, our project aims to develop an AI-assisted chatbot that supports multiple regional languages and includes a voice assistant. This innovation seeks to break down these barriers, providing clear and accurate legal guidance to all, regardless of language or location. By making legal information more inclusive and user-friendly, we strive to empower individuals to navigate legal challenges with greater confidence and understanding.</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Objectives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fontScale="92500" lnSpcReduction="20000"/>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primary objective of this project is to develop an AI-assisted chatbot that provides accurate and accessible legal information to users across different linguistic regions. The chatbot will be designed to support multiple regional languages and feature a voice assistant, enabling seamless interaction through both text and speech. By integrating natural language processing and machine learning, the chatbot will be capable of understanding and responding to diverse legal inquiries, offering personalized insights and guidance. This project aims to bridge the gap between legal resources and the public, ensuring that individuals from all backgrounds can easily access the legal information they need. Ultimately, the objective is to create a user-friendly, multilingual platform that democratizes legal knowledge, promotes legal literacy, and supports informed decision-making.</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Abstract</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This project presents the development of an AI-assisted chatbot designed to provide legal information in multiple regional languages, with a specific focus on English and Tamil. The chatbot leverages both text and voice interfaces, offering users the flexibility to interact with the system in their preferred mode. The system is built using a Python Flask backend and a React-based frontend, integrated with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-based neural networks for natural language processing (NLP). In the initial phase, the chatbot provides accurate and context-sensitive legal information, while in the second phase, it emphasizes enhanced voice output capabilities to improve accessibility for diverse user groups. By enabling seamless voice and text interactions, the project aims to democratize access to legal information, particularly for non-English speakers, thereby reducing language barriers and improving legal awareness in underserved regions.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F788-623E-7555-A6CE-C3E3F5763020}"/>
              </a:ext>
            </a:extLst>
          </p:cNvPr>
          <p:cNvSpPr>
            <a:spLocks noGrp="1"/>
          </p:cNvSpPr>
          <p:nvPr>
            <p:ph type="title"/>
          </p:nvPr>
        </p:nvSpPr>
        <p:spPr>
          <a:xfrm>
            <a:off x="838200" y="365125"/>
            <a:ext cx="10515600" cy="589915"/>
          </a:xfrm>
        </p:spPr>
        <p:txBody>
          <a:bodyPr>
            <a:normAutofit/>
          </a:bodyPr>
          <a:lstStyle/>
          <a:p>
            <a:r>
              <a:rPr lang="en-IN" sz="3200" b="1" dirty="0">
                <a:solidFill>
                  <a:srgbClr val="FF0000"/>
                </a:solidFill>
                <a:latin typeface="Verdana" panose="020B0604030504040204" pitchFamily="34" charset="0"/>
                <a:ea typeface="Verdana" panose="020B0604030504040204" pitchFamily="34" charset="0"/>
              </a:rPr>
              <a:t>Literature Survey</a:t>
            </a:r>
          </a:p>
        </p:txBody>
      </p:sp>
      <p:graphicFrame>
        <p:nvGraphicFramePr>
          <p:cNvPr id="9" name="Table 9">
            <a:extLst>
              <a:ext uri="{FF2B5EF4-FFF2-40B4-BE49-F238E27FC236}">
                <a16:creationId xmlns:a16="http://schemas.microsoft.com/office/drawing/2014/main" id="{637EC0E2-347A-87D2-AED8-6598E450218E}"/>
              </a:ext>
            </a:extLst>
          </p:cNvPr>
          <p:cNvGraphicFramePr>
            <a:graphicFrameLocks noGrp="1"/>
          </p:cNvGraphicFramePr>
          <p:nvPr>
            <p:ph idx="1"/>
            <p:extLst>
              <p:ext uri="{D42A27DB-BD31-4B8C-83A1-F6EECF244321}">
                <p14:modId xmlns:p14="http://schemas.microsoft.com/office/powerpoint/2010/main" val="2314134228"/>
              </p:ext>
            </p:extLst>
          </p:nvPr>
        </p:nvGraphicFramePr>
        <p:xfrm>
          <a:off x="838200" y="955040"/>
          <a:ext cx="10515600" cy="60350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935272558"/>
                    </a:ext>
                  </a:extLst>
                </a:gridCol>
                <a:gridCol w="1264920">
                  <a:extLst>
                    <a:ext uri="{9D8B030D-6E8A-4147-A177-3AD203B41FA5}">
                      <a16:colId xmlns:a16="http://schemas.microsoft.com/office/drawing/2014/main" val="3883554733"/>
                    </a:ext>
                  </a:extLst>
                </a:gridCol>
                <a:gridCol w="2941320">
                  <a:extLst>
                    <a:ext uri="{9D8B030D-6E8A-4147-A177-3AD203B41FA5}">
                      <a16:colId xmlns:a16="http://schemas.microsoft.com/office/drawing/2014/main" val="3032245511"/>
                    </a:ext>
                  </a:extLst>
                </a:gridCol>
                <a:gridCol w="2103120">
                  <a:extLst>
                    <a:ext uri="{9D8B030D-6E8A-4147-A177-3AD203B41FA5}">
                      <a16:colId xmlns:a16="http://schemas.microsoft.com/office/drawing/2014/main" val="632205462"/>
                    </a:ext>
                  </a:extLst>
                </a:gridCol>
                <a:gridCol w="2103120">
                  <a:extLst>
                    <a:ext uri="{9D8B030D-6E8A-4147-A177-3AD203B41FA5}">
                      <a16:colId xmlns:a16="http://schemas.microsoft.com/office/drawing/2014/main" val="1631714544"/>
                    </a:ext>
                  </a:extLst>
                </a:gridCol>
              </a:tblGrid>
              <a:tr h="570972">
                <a:tc>
                  <a:txBody>
                    <a:bodyPr/>
                    <a:lstStyle/>
                    <a:p>
                      <a:r>
                        <a:rPr lang="en-IN" sz="1800" b="1" i="0" kern="1200" dirty="0">
                          <a:solidFill>
                            <a:schemeClr val="tx1"/>
                          </a:solidFill>
                          <a:effectLst/>
                          <a:latin typeface="+mn-lt"/>
                          <a:ea typeface="+mn-ea"/>
                          <a:cs typeface="+mn-cs"/>
                        </a:rPr>
                        <a:t>Paper title</a:t>
                      </a:r>
                      <a:endParaRPr lang="en-IN" dirty="0"/>
                    </a:p>
                  </a:txBody>
                  <a:tcPr/>
                </a:tc>
                <a:tc>
                  <a:txBody>
                    <a:bodyPr/>
                    <a:lstStyle/>
                    <a:p>
                      <a:r>
                        <a:rPr lang="en-IN" sz="1800" b="1" i="0" kern="1200" dirty="0">
                          <a:solidFill>
                            <a:schemeClr val="tx1"/>
                          </a:solidFill>
                          <a:effectLst/>
                          <a:latin typeface="+mn-lt"/>
                          <a:ea typeface="+mn-ea"/>
                          <a:cs typeface="+mn-cs"/>
                        </a:rPr>
                        <a:t>Year of publishing</a:t>
                      </a:r>
                      <a:endParaRPr lang="en-IN" dirty="0"/>
                    </a:p>
                  </a:txBody>
                  <a:tcPr/>
                </a:tc>
                <a:tc>
                  <a:txBody>
                    <a:bodyPr/>
                    <a:lstStyle/>
                    <a:p>
                      <a:r>
                        <a:rPr lang="en-IN" sz="1800" b="1" i="0" kern="1200" dirty="0">
                          <a:solidFill>
                            <a:schemeClr val="tx1"/>
                          </a:solidFill>
                          <a:effectLst/>
                          <a:latin typeface="+mn-lt"/>
                          <a:ea typeface="+mn-ea"/>
                          <a:cs typeface="+mn-cs"/>
                        </a:rPr>
                        <a:t>Name of the Journal</a:t>
                      </a:r>
                      <a:endParaRPr lang="en-IN" dirty="0"/>
                    </a:p>
                  </a:txBody>
                  <a:tcPr/>
                </a:tc>
                <a:tc>
                  <a:txBody>
                    <a:bodyPr/>
                    <a:lstStyle/>
                    <a:p>
                      <a:r>
                        <a:rPr lang="en-IN" sz="1800" b="1" i="0" kern="1200" dirty="0">
                          <a:solidFill>
                            <a:schemeClr val="tx1"/>
                          </a:solidFill>
                          <a:effectLst/>
                          <a:latin typeface="+mn-lt"/>
                          <a:ea typeface="+mn-ea"/>
                          <a:cs typeface="+mn-cs"/>
                        </a:rPr>
                        <a:t>Methodology used</a:t>
                      </a:r>
                      <a:endParaRPr lang="en-IN" dirty="0"/>
                    </a:p>
                  </a:txBody>
                  <a:tcPr/>
                </a:tc>
                <a:tc>
                  <a:txBody>
                    <a:bodyPr/>
                    <a:lstStyle/>
                    <a:p>
                      <a:r>
                        <a:rPr lang="en-IN" sz="1800" b="1" i="0" kern="1200" dirty="0">
                          <a:solidFill>
                            <a:schemeClr val="tx1"/>
                          </a:solidFill>
                          <a:effectLst/>
                          <a:latin typeface="+mn-lt"/>
                          <a:ea typeface="+mn-ea"/>
                          <a:cs typeface="+mn-cs"/>
                        </a:rPr>
                        <a:t>Advantages</a:t>
                      </a:r>
                      <a:endParaRPr lang="en-IN" dirty="0"/>
                    </a:p>
                  </a:txBody>
                  <a:tcPr/>
                </a:tc>
                <a:extLst>
                  <a:ext uri="{0D108BD9-81ED-4DB2-BD59-A6C34878D82A}">
                    <a16:rowId xmlns:a16="http://schemas.microsoft.com/office/drawing/2014/main" val="3820807934"/>
                  </a:ext>
                </a:extLst>
              </a:tr>
              <a:tr h="2528593">
                <a:tc>
                  <a:txBody>
                    <a:bodyPr/>
                    <a:lstStyle/>
                    <a:p>
                      <a:r>
                        <a:rPr lang="en-US" dirty="0"/>
                        <a:t>A Novel Approach for Text Generation using RNN for Language Modeling</a:t>
                      </a:r>
                      <a:endParaRPr lang="en-IN" dirty="0"/>
                    </a:p>
                  </a:txBody>
                  <a:tcPr/>
                </a:tc>
                <a:tc>
                  <a:txBody>
                    <a:bodyPr/>
                    <a:lstStyle/>
                    <a:p>
                      <a:r>
                        <a:rPr lang="en-IN" dirty="0"/>
                        <a:t>2023</a:t>
                      </a:r>
                    </a:p>
                  </a:txBody>
                  <a:tcPr/>
                </a:tc>
                <a:tc>
                  <a:txBody>
                    <a:bodyPr/>
                    <a:lstStyle/>
                    <a:p>
                      <a:r>
                        <a:rPr lang="en-IN" dirty="0"/>
                        <a:t>ICIMIA</a:t>
                      </a:r>
                    </a:p>
                  </a:txBody>
                  <a:tcPr/>
                </a:tc>
                <a:tc>
                  <a:txBody>
                    <a:bodyPr/>
                    <a:lstStyle/>
                    <a:p>
                      <a:r>
                        <a:rPr lang="en-US" dirty="0"/>
                        <a:t>Recurrent Neural Networks (RNNs) for language modeling, leveraging word embeddings and sequence-to-sequence architecture to generate text.</a:t>
                      </a:r>
                      <a:endParaRPr lang="en-IN" dirty="0"/>
                    </a:p>
                  </a:txBody>
                  <a:tcPr/>
                </a:tc>
                <a:tc>
                  <a:txBody>
                    <a:bodyPr/>
                    <a:lstStyle/>
                    <a:p>
                      <a:r>
                        <a:rPr lang="en-US" dirty="0"/>
                        <a:t>RNNs offer strong contextual understanding by retaining information from previous words in a sequence, making them effective for language generation.</a:t>
                      </a:r>
                      <a:endParaRPr lang="en-IN" dirty="0"/>
                    </a:p>
                  </a:txBody>
                  <a:tcPr/>
                </a:tc>
                <a:extLst>
                  <a:ext uri="{0D108BD9-81ED-4DB2-BD59-A6C34878D82A}">
                    <a16:rowId xmlns:a16="http://schemas.microsoft.com/office/drawing/2014/main" val="1084838169"/>
                  </a:ext>
                </a:extLst>
              </a:tr>
              <a:tr h="476754">
                <a:tc>
                  <a:txBody>
                    <a:bodyPr/>
                    <a:lstStyle/>
                    <a:p>
                      <a:r>
                        <a:rPr lang="en-US" dirty="0"/>
                        <a:t>Construction Project Estimation with LSTM: Materials, Costs and Timelines</a:t>
                      </a:r>
                      <a:endParaRPr lang="en-IN" dirty="0"/>
                    </a:p>
                  </a:txBody>
                  <a:tcPr/>
                </a:tc>
                <a:tc>
                  <a:txBody>
                    <a:bodyPr/>
                    <a:lstStyle/>
                    <a:p>
                      <a:r>
                        <a:rPr lang="en-IN" dirty="0"/>
                        <a:t>2024</a:t>
                      </a:r>
                    </a:p>
                  </a:txBody>
                  <a:tcPr/>
                </a:tc>
                <a:tc>
                  <a:txBody>
                    <a:bodyPr/>
                    <a:lstStyle/>
                    <a:p>
                      <a:r>
                        <a:rPr lang="en-IN" dirty="0"/>
                        <a:t>IC3IoT</a:t>
                      </a:r>
                    </a:p>
                  </a:txBody>
                  <a:tcPr/>
                </a:tc>
                <a:tc>
                  <a:txBody>
                    <a:bodyPr/>
                    <a:lstStyle/>
                    <a:p>
                      <a:r>
                        <a:rPr lang="en-US" dirty="0"/>
                        <a:t>The methodology uses Long Short-Term Memory (LSTM) networks to predict construction project materials, costs, and timelines based on historical data.</a:t>
                      </a:r>
                      <a:endParaRPr lang="en-IN" dirty="0"/>
                    </a:p>
                  </a:txBody>
                  <a:tcPr/>
                </a:tc>
                <a:tc>
                  <a:txBody>
                    <a:bodyPr/>
                    <a:lstStyle/>
                    <a:p>
                      <a:r>
                        <a:rPr lang="en-US" dirty="0"/>
                        <a:t>The advantage is its ability to capture long-term dependencies, improving accuracy in complex project estimations.</a:t>
                      </a:r>
                      <a:endParaRPr lang="en-IN" dirty="0"/>
                    </a:p>
                  </a:txBody>
                  <a:tcPr/>
                </a:tc>
                <a:extLst>
                  <a:ext uri="{0D108BD9-81ED-4DB2-BD59-A6C34878D82A}">
                    <a16:rowId xmlns:a16="http://schemas.microsoft.com/office/drawing/2014/main" val="586972796"/>
                  </a:ext>
                </a:extLst>
              </a:tr>
            </a:tbl>
          </a:graphicData>
        </a:graphic>
      </p:graphicFrame>
      <p:sp>
        <p:nvSpPr>
          <p:cNvPr id="4" name="Date Placeholder 3">
            <a:extLst>
              <a:ext uri="{FF2B5EF4-FFF2-40B4-BE49-F238E27FC236}">
                <a16:creationId xmlns:a16="http://schemas.microsoft.com/office/drawing/2014/main" id="{73B1017C-5B51-6DE9-5B3E-9F755488306D}"/>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8F4B00A-C37D-3CE1-97FD-A23E9BA0A35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9B9FCBA-97EC-2A3F-D822-3344D2626A7F}"/>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215583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Verdana" panose="020B0604030504040204" pitchFamily="34" charset="0"/>
                <a:ea typeface="Verdana" panose="020B0604030504040204" pitchFamily="34" charset="0"/>
              </a:rPr>
              <a:t>System Architecture</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pic>
        <p:nvPicPr>
          <p:cNvPr id="11" name="Picture 10">
            <a:extLst>
              <a:ext uri="{FF2B5EF4-FFF2-40B4-BE49-F238E27FC236}">
                <a16:creationId xmlns:a16="http://schemas.microsoft.com/office/drawing/2014/main" id="{418CCDD6-3270-8588-D83A-9CC7D31F27EF}"/>
              </a:ext>
            </a:extLst>
          </p:cNvPr>
          <p:cNvPicPr>
            <a:picLocks noChangeAspect="1"/>
          </p:cNvPicPr>
          <p:nvPr/>
        </p:nvPicPr>
        <p:blipFill>
          <a:blip r:embed="rId2"/>
          <a:stretch>
            <a:fillRect/>
          </a:stretch>
        </p:blipFill>
        <p:spPr>
          <a:xfrm>
            <a:off x="1566601" y="1351168"/>
            <a:ext cx="8715319" cy="469403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Verdana" panose="020B0604030504040204" pitchFamily="34" charset="0"/>
                <a:ea typeface="Verdana" panose="020B0604030504040204" pitchFamily="34" charset="0"/>
              </a:rPr>
              <a:t>List of Modules</a:t>
            </a:r>
            <a:endParaRPr lang="en-IN"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Data pre-processing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Intents integration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Tokenization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Training and Testing data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Text and voice output module</a:t>
            </a:r>
            <a:br>
              <a:rPr kumimoji="0" lang="en-IN" altLang="en-US" sz="36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6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2000" y="262255"/>
            <a:ext cx="10668000" cy="1312545"/>
          </a:xfrm>
        </p:spPr>
        <p:txBody>
          <a:bodyPr/>
          <a:lstStyle/>
          <a:p>
            <a:r>
              <a:rPr lang="en-US" altLang="en-US" sz="3200" b="1" dirty="0">
                <a:solidFill>
                  <a:srgbClr val="FF0000"/>
                </a:solidFill>
                <a:latin typeface="Verdana" panose="020B0604030504040204" pitchFamily="34" charset="0"/>
                <a:ea typeface="Verdana" panose="020B0604030504040204" pitchFamily="34" charset="0"/>
              </a:rPr>
              <a:t>Functional Description for each modules</a:t>
            </a:r>
            <a:endParaRPr lang="en-IN" sz="28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09931" y="1463675"/>
            <a:ext cx="10668000" cy="4267200"/>
          </a:xfrm>
        </p:spPr>
        <p:txBody>
          <a:bodyPr>
            <a:normAutofit fontScale="92500" lnSpcReduction="20000"/>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b="1" dirty="0">
                <a:solidFill>
                  <a:srgbClr val="000000"/>
                </a:solidFill>
                <a:latin typeface="Times New Roman" panose="02020603050405020304" pitchFamily="18" charset="0"/>
                <a:cs typeface="Times New Roman" panose="02020603050405020304" pitchFamily="18" charset="0"/>
              </a:rPr>
              <a:t>Data pre-processing module: </a:t>
            </a:r>
            <a:r>
              <a:rPr lang="en-US" sz="2400" dirty="0">
                <a:latin typeface="Times New Roman" panose="02020603050405020304" pitchFamily="18" charset="0"/>
                <a:cs typeface="Times New Roman" panose="02020603050405020304" pitchFamily="18" charset="0"/>
              </a:rPr>
              <a:t>Cleans, normalizes, and translates legal data to ensure accurate handling of English and Tamil text for the chatbot.</a:t>
            </a:r>
            <a:endParaRPr lang="en-IN" altLang="en-US" sz="2400" b="1"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Intents integration module: </a:t>
            </a:r>
            <a:r>
              <a:rPr lang="en-US" sz="2400" dirty="0">
                <a:latin typeface="Times New Roman" panose="02020603050405020304" pitchFamily="18" charset="0"/>
                <a:cs typeface="Times New Roman" panose="02020603050405020304" pitchFamily="18" charset="0"/>
              </a:rPr>
              <a:t>Maps user inputs to predefined legal intents for both English and Tamil queries, enabling context-aware responses.</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b="1" dirty="0">
                <a:solidFill>
                  <a:srgbClr val="000000"/>
                </a:solidFill>
                <a:latin typeface="Times New Roman" panose="02020603050405020304" pitchFamily="18" charset="0"/>
                <a:cs typeface="Times New Roman" panose="02020603050405020304" pitchFamily="18" charset="0"/>
              </a:rPr>
              <a:t>Tokenization module: </a:t>
            </a:r>
            <a:r>
              <a:rPr lang="en-US" sz="2400" dirty="0">
                <a:latin typeface="Times New Roman" panose="02020603050405020304" pitchFamily="18" charset="0"/>
                <a:cs typeface="Times New Roman" panose="02020603050405020304" pitchFamily="18" charset="0"/>
              </a:rPr>
              <a:t>Breaks down user queries into manageable tokens for efficient processing in both languages.</a:t>
            </a:r>
            <a:endParaRPr lang="en-IN" altLang="en-US" sz="2400" b="1"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Training and Testing data module: </a:t>
            </a:r>
            <a:r>
              <a:rPr lang="en-US" sz="2600" dirty="0">
                <a:latin typeface="Times New Roman" panose="02020603050405020304" pitchFamily="18" charset="0"/>
                <a:cs typeface="Times New Roman" panose="02020603050405020304" pitchFamily="18" charset="0"/>
              </a:rPr>
              <a:t>Utilizes labeled legal data in English and Tamil to train the chatbot for accurate legal responses, followed by testing to evaluate performance.</a:t>
            </a:r>
            <a:endParaRPr kumimoji="0" lang="en-IN" altLang="en-US" sz="2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b="1" dirty="0">
                <a:solidFill>
                  <a:srgbClr val="000000"/>
                </a:solidFill>
                <a:latin typeface="Times New Roman" panose="02020603050405020304" pitchFamily="18" charset="0"/>
                <a:cs typeface="Times New Roman" panose="02020603050405020304" pitchFamily="18" charset="0"/>
              </a:rPr>
              <a:t>Text and voice output module: </a:t>
            </a:r>
            <a:r>
              <a:rPr lang="en-US" sz="2600" dirty="0">
                <a:latin typeface="Times New Roman" panose="02020603050405020304" pitchFamily="18" charset="0"/>
                <a:cs typeface="Times New Roman" panose="02020603050405020304" pitchFamily="18" charset="0"/>
              </a:rPr>
              <a:t>Generates the chatbot’s response in both text and synthesized voice formats for English and Tamil, providing multilingual interaction.</a:t>
            </a:r>
            <a:endParaRPr lang="en-IN" sz="2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51752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E37-0F9F-40DF-679F-8BC0A5AB5148}"/>
              </a:ext>
            </a:extLst>
          </p:cNvPr>
          <p:cNvSpPr>
            <a:spLocks noGrp="1"/>
          </p:cNvSpPr>
          <p:nvPr>
            <p:ph type="title"/>
          </p:nvPr>
        </p:nvSpPr>
        <p:spPr>
          <a:xfrm>
            <a:off x="838200" y="182562"/>
            <a:ext cx="10515600" cy="498475"/>
          </a:xfrm>
        </p:spPr>
        <p:txBody>
          <a:bodyPr>
            <a:normAutofit fontScale="90000"/>
          </a:bodyPr>
          <a:lstStyle/>
          <a:p>
            <a:r>
              <a:rPr lang="en-US" altLang="en-US" sz="3800" b="1" dirty="0">
                <a:solidFill>
                  <a:srgbClr val="FF0000"/>
                </a:solidFill>
                <a:latin typeface="Verdana" panose="020B0604030504040204" pitchFamily="34" charset="0"/>
                <a:ea typeface="Verdana" panose="020B0604030504040204" pitchFamily="34" charset="0"/>
              </a:rPr>
              <a:t>Activity Diagram</a:t>
            </a:r>
            <a:endParaRPr lang="en-IN" sz="3800" dirty="0"/>
          </a:p>
        </p:txBody>
      </p:sp>
      <p:pic>
        <p:nvPicPr>
          <p:cNvPr id="8" name="Content Placeholder 7" descr="A black and white square with white text&#10;&#10;Description automatically generated">
            <a:extLst>
              <a:ext uri="{FF2B5EF4-FFF2-40B4-BE49-F238E27FC236}">
                <a16:creationId xmlns:a16="http://schemas.microsoft.com/office/drawing/2014/main" id="{A4186B73-C439-5BDC-13D3-610E6B10E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880" y="147002"/>
            <a:ext cx="3347720" cy="6274118"/>
          </a:xfrm>
        </p:spPr>
      </p:pic>
      <p:sp>
        <p:nvSpPr>
          <p:cNvPr id="4" name="Date Placeholder 3">
            <a:extLst>
              <a:ext uri="{FF2B5EF4-FFF2-40B4-BE49-F238E27FC236}">
                <a16:creationId xmlns:a16="http://schemas.microsoft.com/office/drawing/2014/main" id="{2A9062D9-D996-F1C2-C863-59ABBB45847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D6F8457-D9A5-3124-DB3B-B04E974C18D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8CE9D9B-71D1-D466-07EC-091C7B8A25ED}"/>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92763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1686</TotalTime>
  <Words>1153</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Verdana</vt:lpstr>
      <vt:lpstr>Wingdings</vt:lpstr>
      <vt:lpstr>Office Theme</vt:lpstr>
      <vt:lpstr>PowerPoint Presentation</vt:lpstr>
      <vt:lpstr>Problem Statement and Motivation</vt:lpstr>
      <vt:lpstr>Objectives</vt:lpstr>
      <vt:lpstr>Abstract</vt:lpstr>
      <vt:lpstr>Literature Survey</vt:lpstr>
      <vt:lpstr>System Architecture</vt:lpstr>
      <vt:lpstr>List of Modules</vt:lpstr>
      <vt:lpstr>Functional Description for each modules</vt:lpstr>
      <vt:lpstr>Activity Diagram</vt:lpstr>
      <vt:lpstr>Implementation &amp; Results of First Module</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mursh</cp:lastModifiedBy>
  <cp:revision>9</cp:revision>
  <dcterms:created xsi:type="dcterms:W3CDTF">2023-08-03T04:32:32Z</dcterms:created>
  <dcterms:modified xsi:type="dcterms:W3CDTF">2024-11-26T14:58:20Z</dcterms:modified>
</cp:coreProperties>
</file>