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1252" y="883665"/>
            <a:ext cx="5809894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52" y="883665"/>
            <a:ext cx="546163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AI-Based</a:t>
            </a:r>
            <a:r>
              <a:rPr dirty="0" spc="-5"/>
              <a:t> Diabetes</a:t>
            </a:r>
            <a:r>
              <a:rPr dirty="0"/>
              <a:t> </a:t>
            </a:r>
            <a:r>
              <a:rPr dirty="0" spc="-5"/>
              <a:t>Prediction</a:t>
            </a:r>
            <a:r>
              <a:rPr dirty="0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41119"/>
            <a:ext cx="3703954" cy="1075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Calibri"/>
                <a:cs typeface="Calibri"/>
              </a:rPr>
              <a:t>Problem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Statement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Understanding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600" b="1"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033751"/>
            <a:ext cx="5892800" cy="1010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10"/>
              </a:spcBef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AI-Based</a:t>
            </a:r>
            <a:r>
              <a:rPr dirty="0" sz="1100" spc="-5">
                <a:latin typeface="Calibri"/>
                <a:cs typeface="Calibri"/>
              </a:rPr>
              <a:t> Diabetes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 System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aimed</a:t>
            </a:r>
            <a:r>
              <a:rPr dirty="0" sz="1100">
                <a:latin typeface="Calibri"/>
                <a:cs typeface="Calibri"/>
              </a:rPr>
              <a:t> 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developing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intelligent</a:t>
            </a:r>
            <a:r>
              <a:rPr dirty="0" sz="1100" spc="-5">
                <a:latin typeface="Calibri"/>
                <a:cs typeface="Calibri"/>
              </a:rPr>
              <a:t> software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application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that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likelihood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individual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developing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diabetes</a:t>
            </a:r>
            <a:r>
              <a:rPr dirty="0" sz="1100">
                <a:latin typeface="Calibri"/>
                <a:cs typeface="Calibri"/>
              </a:rPr>
              <a:t> based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certain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features.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crucial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healthcare </a:t>
            </a:r>
            <a:r>
              <a:rPr dirty="0" sz="1100">
                <a:latin typeface="Calibri"/>
                <a:cs typeface="Calibri"/>
              </a:rPr>
              <a:t>as it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>
                <a:latin typeface="Calibri"/>
                <a:cs typeface="Calibri"/>
              </a:rPr>
              <a:t>assist medical </a:t>
            </a:r>
            <a:r>
              <a:rPr dirty="0" sz="1100" spc="-5">
                <a:latin typeface="Calibri"/>
                <a:cs typeface="Calibri"/>
              </a:rPr>
              <a:t>professionals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identifying patients </a:t>
            </a:r>
            <a:r>
              <a:rPr dirty="0" sz="1100">
                <a:latin typeface="Calibri"/>
                <a:cs typeface="Calibri"/>
              </a:rPr>
              <a:t>at risk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diabetes</a:t>
            </a:r>
            <a:r>
              <a:rPr dirty="0" sz="1100">
                <a:latin typeface="Calibri"/>
                <a:cs typeface="Calibri"/>
              </a:rPr>
              <a:t> early,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allowing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timely intervention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preventive </a:t>
            </a:r>
            <a:r>
              <a:rPr dirty="0" sz="1100" spc="-5">
                <a:latin typeface="Calibri"/>
                <a:cs typeface="Calibri"/>
              </a:rPr>
              <a:t>measures.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Additionally,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individuals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assess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5">
                <a:latin typeface="Calibri"/>
                <a:cs typeface="Calibri"/>
              </a:rPr>
              <a:t> own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informed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decisions regarding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health.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90466"/>
            <a:ext cx="5964555" cy="1395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alibri"/>
                <a:cs typeface="Calibri"/>
              </a:rPr>
              <a:t>Problem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Statement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6900"/>
              </a:lnSpc>
              <a:spcBef>
                <a:spcPts val="1145"/>
              </a:spcBef>
            </a:pP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primary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goal </a:t>
            </a:r>
            <a:r>
              <a:rPr dirty="0" sz="1100" spc="-5">
                <a:latin typeface="Calibri"/>
                <a:cs typeface="Calibri"/>
              </a:rPr>
              <a:t>of this project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create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robust</a:t>
            </a:r>
            <a:r>
              <a:rPr dirty="0" sz="1100" spc="5">
                <a:latin typeface="Calibri"/>
                <a:cs typeface="Calibri"/>
              </a:rPr>
              <a:t> 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accurate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AI-based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diabetes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system.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will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take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various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input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parameters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such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age,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gender,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body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mass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index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(BMI),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family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history of </a:t>
            </a:r>
            <a:r>
              <a:rPr dirty="0" sz="1100">
                <a:latin typeface="Calibri"/>
                <a:cs typeface="Calibri"/>
              </a:rPr>
              <a:t>diabetes, and </a:t>
            </a:r>
            <a:r>
              <a:rPr dirty="0" sz="1100" spc="-5">
                <a:latin typeface="Calibri"/>
                <a:cs typeface="Calibri"/>
              </a:rPr>
              <a:t>other </a:t>
            </a:r>
            <a:r>
              <a:rPr dirty="0" sz="1100">
                <a:latin typeface="Calibri"/>
                <a:cs typeface="Calibri"/>
              </a:rPr>
              <a:t>relevant medical </a:t>
            </a:r>
            <a:r>
              <a:rPr dirty="0" sz="1100" spc="-5">
                <a:latin typeface="Calibri"/>
                <a:cs typeface="Calibri"/>
              </a:rPr>
              <a:t>indicators,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then predict the </a:t>
            </a:r>
            <a:r>
              <a:rPr dirty="0" sz="1100">
                <a:latin typeface="Calibri"/>
                <a:cs typeface="Calibri"/>
              </a:rPr>
              <a:t>risk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an individual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developing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diabetes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near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future.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binary,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indicating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whether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individual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risk.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331966"/>
            <a:ext cx="5673725" cy="2102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 b="1">
                <a:latin typeface="Calibri"/>
                <a:cs typeface="Calibri"/>
              </a:rPr>
              <a:t>Key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Objectives</a:t>
            </a:r>
            <a:endParaRPr sz="1600">
              <a:latin typeface="Calibri"/>
              <a:cs typeface="Calibri"/>
            </a:endParaRPr>
          </a:p>
          <a:p>
            <a:pPr marL="12700" marR="289560">
              <a:lnSpc>
                <a:spcPct val="116399"/>
              </a:lnSpc>
              <a:spcBef>
                <a:spcPts val="1175"/>
              </a:spcBef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Develop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machine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learning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model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>
                <a:latin typeface="Calibri"/>
                <a:cs typeface="Calibri"/>
              </a:rPr>
              <a:t>accurately</a:t>
            </a:r>
            <a:r>
              <a:rPr dirty="0" sz="1100" spc="-5">
                <a:latin typeface="Calibri"/>
                <a:cs typeface="Calibri"/>
              </a:rPr>
              <a:t> predict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likelihood of</a:t>
            </a:r>
            <a:r>
              <a:rPr dirty="0" sz="1100">
                <a:latin typeface="Calibri"/>
                <a:cs typeface="Calibri"/>
              </a:rPr>
              <a:t> 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individual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developing diabetes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historical data.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buAutoNum type="arabicPeriod"/>
              <a:tabLst>
                <a:tab pos="149860" algn="l"/>
              </a:tabLst>
            </a:pPr>
            <a:r>
              <a:rPr dirty="0" sz="1100">
                <a:latin typeface="Calibri"/>
                <a:cs typeface="Calibri"/>
              </a:rPr>
              <a:t>Create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user-friendly</a:t>
            </a:r>
            <a:r>
              <a:rPr dirty="0" sz="1100" spc="-5">
                <a:latin typeface="Calibri"/>
                <a:cs typeface="Calibri"/>
              </a:rPr>
              <a:t> interface for data input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result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visualization.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Ensure 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capable of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handling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large </a:t>
            </a:r>
            <a:r>
              <a:rPr dirty="0" sz="1100" spc="-5">
                <a:latin typeface="Calibri"/>
                <a:cs typeface="Calibri"/>
              </a:rPr>
              <a:t>dataset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can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provide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real-time.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Ensure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privacy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security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adhering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best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practices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regulations.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buAutoNum type="arabicPeriod"/>
              <a:tabLst>
                <a:tab pos="149860" algn="l"/>
              </a:tabLst>
            </a:pPr>
            <a:r>
              <a:rPr dirty="0" sz="1100" spc="-5">
                <a:latin typeface="Calibri"/>
                <a:cs typeface="Calibri"/>
              </a:rPr>
              <a:t>Continuously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improve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model's</a:t>
            </a:r>
            <a:r>
              <a:rPr dirty="0" sz="1100" spc="-5">
                <a:latin typeface="Calibri"/>
                <a:cs typeface="Calibri"/>
              </a:rPr>
              <a:t> accuracy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through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updates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feedback.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2"/>
            <a:ext cx="5878195" cy="1651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Scope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Limitations</a:t>
            </a:r>
            <a:endParaRPr sz="1600">
              <a:latin typeface="Calibri"/>
              <a:cs typeface="Calibri"/>
            </a:endParaRPr>
          </a:p>
          <a:p>
            <a:pPr marL="12700" marR="382905">
              <a:lnSpc>
                <a:spcPct val="118400"/>
              </a:lnSpc>
              <a:spcBef>
                <a:spcPts val="1125"/>
              </a:spcBef>
              <a:buChar char="-"/>
              <a:tabLst>
                <a:tab pos="86360" algn="l"/>
              </a:tabLst>
            </a:pPr>
            <a:r>
              <a:rPr dirty="0" sz="1100" spc="-5">
                <a:latin typeface="Calibri"/>
                <a:cs typeface="Calibri"/>
              </a:rPr>
              <a:t>The system</a:t>
            </a:r>
            <a:r>
              <a:rPr dirty="0" sz="1100" spc="5">
                <a:latin typeface="Calibri"/>
                <a:cs typeface="Calibri"/>
              </a:rPr>
              <a:t> will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provide</a:t>
            </a:r>
            <a:r>
              <a:rPr dirty="0" sz="1100">
                <a:latin typeface="Calibri"/>
                <a:cs typeface="Calibri"/>
              </a:rPr>
              <a:t> medical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treatment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recommendations.</a:t>
            </a:r>
            <a:r>
              <a:rPr dirty="0" sz="1100">
                <a:latin typeface="Calibri"/>
                <a:cs typeface="Calibri"/>
              </a:rPr>
              <a:t> 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only predict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risk </a:t>
            </a:r>
            <a:r>
              <a:rPr dirty="0" sz="1100" spc="-5">
                <a:latin typeface="Calibri"/>
                <a:cs typeface="Calibri"/>
              </a:rPr>
              <a:t>of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diabetes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-"/>
            </a:pPr>
            <a:endParaRPr sz="1000">
              <a:latin typeface="Calibri"/>
              <a:cs typeface="Calibri"/>
            </a:endParaRPr>
          </a:p>
          <a:p>
            <a:pPr marL="85725" indent="-73660">
              <a:lnSpc>
                <a:spcPct val="100000"/>
              </a:lnSpc>
              <a:buChar char="-"/>
              <a:tabLst>
                <a:tab pos="86360" algn="l"/>
              </a:tabLst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system's accuracy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limited</a:t>
            </a:r>
            <a:r>
              <a:rPr dirty="0" sz="1100" spc="-5">
                <a:latin typeface="Calibri"/>
                <a:cs typeface="Calibri"/>
              </a:rPr>
              <a:t> by the </a:t>
            </a:r>
            <a:r>
              <a:rPr dirty="0" sz="1100">
                <a:latin typeface="Calibri"/>
                <a:cs typeface="Calibri"/>
              </a:rPr>
              <a:t>quality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quantity of </a:t>
            </a:r>
            <a:r>
              <a:rPr dirty="0" sz="1100">
                <a:latin typeface="Calibri"/>
                <a:cs typeface="Calibri"/>
              </a:rPr>
              <a:t>historical </a:t>
            </a:r>
            <a:r>
              <a:rPr dirty="0" sz="1100" spc="-5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available.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-"/>
            </a:pP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16399"/>
              </a:lnSpc>
              <a:buChar char="-"/>
              <a:tabLst>
                <a:tab pos="86360" algn="l"/>
              </a:tabLst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-5">
                <a:latin typeface="Calibri"/>
                <a:cs typeface="Calibri"/>
              </a:rPr>
              <a:t> by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system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should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considered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substitute for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professional</a:t>
            </a:r>
            <a:r>
              <a:rPr dirty="0" sz="1100">
                <a:latin typeface="Calibri"/>
                <a:cs typeface="Calibri"/>
              </a:rPr>
              <a:t> medical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advice.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87420"/>
            <a:ext cx="5941060" cy="32975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Approach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Data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Collection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Preparation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7300"/>
              </a:lnSpc>
              <a:spcBef>
                <a:spcPts val="1135"/>
              </a:spcBef>
              <a:buFont typeface="Calibri"/>
              <a:buAutoNum type="arabicPeriod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Data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Sources</a:t>
            </a:r>
            <a:r>
              <a:rPr dirty="0" sz="1100" spc="-5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Gather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comprehensive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dataset of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individuals' </a:t>
            </a:r>
            <a:r>
              <a:rPr dirty="0" sz="1100">
                <a:latin typeface="Calibri"/>
                <a:cs typeface="Calibri"/>
              </a:rPr>
              <a:t>health </a:t>
            </a:r>
            <a:r>
              <a:rPr dirty="0" sz="1100" spc="-5">
                <a:latin typeface="Calibri"/>
                <a:cs typeface="Calibri"/>
              </a:rPr>
              <a:t>records,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features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such </a:t>
            </a:r>
            <a:r>
              <a:rPr dirty="0" sz="1100">
                <a:latin typeface="Calibri"/>
                <a:cs typeface="Calibri"/>
              </a:rPr>
              <a:t> as age, gender, BMI, family </a:t>
            </a:r>
            <a:r>
              <a:rPr dirty="0" sz="1100" spc="-5">
                <a:latin typeface="Calibri"/>
                <a:cs typeface="Calibri"/>
              </a:rPr>
              <a:t>history, blood </a:t>
            </a:r>
            <a:r>
              <a:rPr dirty="0" sz="1100">
                <a:latin typeface="Calibri"/>
                <a:cs typeface="Calibri"/>
              </a:rPr>
              <a:t>pressure, </a:t>
            </a:r>
            <a:r>
              <a:rPr dirty="0" sz="1100" spc="-5">
                <a:latin typeface="Calibri"/>
                <a:cs typeface="Calibri"/>
              </a:rPr>
              <a:t>glucose </a:t>
            </a:r>
            <a:r>
              <a:rPr dirty="0" sz="1100">
                <a:latin typeface="Calibri"/>
                <a:cs typeface="Calibri"/>
              </a:rPr>
              <a:t>levels, and </a:t>
            </a:r>
            <a:r>
              <a:rPr dirty="0" sz="1100" spc="-5">
                <a:latin typeface="Calibri"/>
                <a:cs typeface="Calibri"/>
              </a:rPr>
              <a:t>other </a:t>
            </a:r>
            <a:r>
              <a:rPr dirty="0" sz="1100">
                <a:latin typeface="Calibri"/>
                <a:cs typeface="Calibri"/>
              </a:rPr>
              <a:t>relevant medical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information.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be</a:t>
            </a:r>
            <a:r>
              <a:rPr dirty="0" sz="1100">
                <a:latin typeface="Calibri"/>
                <a:cs typeface="Calibri"/>
              </a:rPr>
              <a:t> obtained </a:t>
            </a:r>
            <a:r>
              <a:rPr dirty="0" sz="1100" spc="-5">
                <a:latin typeface="Calibri"/>
                <a:cs typeface="Calibri"/>
              </a:rPr>
              <a:t>from</a:t>
            </a:r>
            <a:r>
              <a:rPr dirty="0" sz="1100">
                <a:latin typeface="Calibri"/>
                <a:cs typeface="Calibri"/>
              </a:rPr>
              <a:t> healthcare </a:t>
            </a:r>
            <a:r>
              <a:rPr dirty="0" sz="1100" spc="-5">
                <a:latin typeface="Calibri"/>
                <a:cs typeface="Calibri"/>
              </a:rPr>
              <a:t>institutions,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research studies,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>
                <a:latin typeface="Calibri"/>
                <a:cs typeface="Calibri"/>
              </a:rPr>
              <a:t> public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datasets.</a:t>
            </a:r>
            <a:endParaRPr sz="1100">
              <a:latin typeface="Calibri"/>
              <a:cs typeface="Calibri"/>
            </a:endParaRPr>
          </a:p>
          <a:p>
            <a:pPr marL="12700" marR="660400">
              <a:lnSpc>
                <a:spcPct val="118200"/>
              </a:lnSpc>
              <a:spcBef>
                <a:spcPts val="985"/>
              </a:spcBef>
              <a:buFont typeface="Calibri"/>
              <a:buAutoNum type="arabicPeriod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Data Cleaning</a:t>
            </a:r>
            <a:r>
              <a:rPr dirty="0" sz="1100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Preprocess the data by </a:t>
            </a:r>
            <a:r>
              <a:rPr dirty="0" sz="1100">
                <a:latin typeface="Calibri"/>
                <a:cs typeface="Calibri"/>
              </a:rPr>
              <a:t>handling </a:t>
            </a:r>
            <a:r>
              <a:rPr dirty="0" sz="1100" spc="-5">
                <a:latin typeface="Calibri"/>
                <a:cs typeface="Calibri"/>
              </a:rPr>
              <a:t>missing values, outliers, </a:t>
            </a:r>
            <a:r>
              <a:rPr dirty="0" sz="1100">
                <a:latin typeface="Calibri"/>
                <a:cs typeface="Calibri"/>
              </a:rPr>
              <a:t>and ensuring </a:t>
            </a:r>
            <a:r>
              <a:rPr dirty="0" sz="1100" spc="-5">
                <a:latin typeface="Calibri"/>
                <a:cs typeface="Calibri"/>
              </a:rPr>
              <a:t>data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consistency.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800">
              <a:latin typeface="Calibri"/>
              <a:cs typeface="Calibri"/>
            </a:endParaRPr>
          </a:p>
          <a:p>
            <a:pPr marL="12700" marR="433705">
              <a:lnSpc>
                <a:spcPct val="116399"/>
              </a:lnSpc>
              <a:buFont typeface="Calibri"/>
              <a:buAutoNum type="arabicPeriod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Feature</a:t>
            </a:r>
            <a:r>
              <a:rPr dirty="0" sz="1100" spc="-5" b="1">
                <a:latin typeface="Calibri"/>
                <a:cs typeface="Calibri"/>
              </a:rPr>
              <a:t> Selection</a:t>
            </a:r>
            <a:r>
              <a:rPr dirty="0" sz="1100" spc="-5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Identify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most </a:t>
            </a:r>
            <a:r>
              <a:rPr dirty="0" sz="1100">
                <a:latin typeface="Calibri"/>
                <a:cs typeface="Calibri"/>
              </a:rPr>
              <a:t>relevant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</a:t>
            </a:r>
            <a:r>
              <a:rPr dirty="0" sz="1100">
                <a:latin typeface="Calibri"/>
                <a:cs typeface="Calibri"/>
              </a:rPr>
              <a:t> through</a:t>
            </a:r>
            <a:r>
              <a:rPr dirty="0" sz="1100" spc="-5">
                <a:latin typeface="Calibri"/>
                <a:cs typeface="Calibri"/>
              </a:rPr>
              <a:t> feature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selection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techniques.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800">
              <a:latin typeface="Calibri"/>
              <a:cs typeface="Calibri"/>
            </a:endParaRPr>
          </a:p>
          <a:p>
            <a:pPr marL="12700" marR="144145">
              <a:lnSpc>
                <a:spcPct val="116399"/>
              </a:lnSpc>
              <a:buFont typeface="Calibri"/>
              <a:buAutoNum type="arabicPeriod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Data Splitting</a:t>
            </a:r>
            <a:r>
              <a:rPr dirty="0" sz="1100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Divide the dataset into </a:t>
            </a:r>
            <a:r>
              <a:rPr dirty="0" sz="1100">
                <a:latin typeface="Calibri"/>
                <a:cs typeface="Calibri"/>
              </a:rPr>
              <a:t>training, </a:t>
            </a:r>
            <a:r>
              <a:rPr dirty="0" sz="1100" spc="-5">
                <a:latin typeface="Calibri"/>
                <a:cs typeface="Calibri"/>
              </a:rPr>
              <a:t>validation, </a:t>
            </a:r>
            <a:r>
              <a:rPr dirty="0" sz="1100">
                <a:latin typeface="Calibri"/>
                <a:cs typeface="Calibri"/>
              </a:rPr>
              <a:t>and testing </a:t>
            </a:r>
            <a:r>
              <a:rPr dirty="0" sz="1100" spc="-5">
                <a:latin typeface="Calibri"/>
                <a:cs typeface="Calibri"/>
              </a:rPr>
              <a:t>sets to </a:t>
            </a:r>
            <a:r>
              <a:rPr dirty="0" sz="1100">
                <a:latin typeface="Calibri"/>
                <a:cs typeface="Calibri"/>
              </a:rPr>
              <a:t>train and evaluate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31634"/>
            <a:ext cx="5835015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Model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Selection </a:t>
            </a:r>
            <a:r>
              <a:rPr dirty="0" sz="1600" spc="-10" b="1">
                <a:latin typeface="Calibri"/>
                <a:cs typeface="Calibri"/>
              </a:rPr>
              <a:t>and</a:t>
            </a:r>
            <a:r>
              <a:rPr dirty="0" sz="1600" spc="-5" b="1">
                <a:latin typeface="Calibri"/>
                <a:cs typeface="Calibri"/>
              </a:rPr>
              <a:t> Training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8200"/>
              </a:lnSpc>
              <a:spcBef>
                <a:spcPts val="1125"/>
              </a:spcBef>
              <a:buFont typeface="Calibri"/>
              <a:buAutoNum type="arabicPeriod" startAt="5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Model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Selection</a:t>
            </a:r>
            <a:r>
              <a:rPr dirty="0" sz="1100" spc="-5">
                <a:latin typeface="Calibri"/>
                <a:cs typeface="Calibri"/>
              </a:rPr>
              <a:t>: Choose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appropriate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machine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learning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algorithms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techniques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classification,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logistic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regression,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decision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trees,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random forests,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neural </a:t>
            </a:r>
            <a:r>
              <a:rPr dirty="0" sz="1100" spc="-5">
                <a:latin typeface="Calibri"/>
                <a:cs typeface="Calibri"/>
              </a:rPr>
              <a:t>networks.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5"/>
            </a:pPr>
            <a:endParaRPr sz="800">
              <a:latin typeface="Calibri"/>
              <a:cs typeface="Calibri"/>
            </a:endParaRPr>
          </a:p>
          <a:p>
            <a:pPr marL="12700" marR="193675">
              <a:lnSpc>
                <a:spcPct val="116500"/>
              </a:lnSpc>
              <a:buFont typeface="Calibri"/>
              <a:buAutoNum type="arabicPeriod" startAt="5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Model Training</a:t>
            </a:r>
            <a:r>
              <a:rPr dirty="0" sz="1100">
                <a:latin typeface="Calibri"/>
                <a:cs typeface="Calibri"/>
              </a:rPr>
              <a:t>: </a:t>
            </a:r>
            <a:r>
              <a:rPr dirty="0" sz="1100" spc="-5">
                <a:latin typeface="Calibri"/>
                <a:cs typeface="Calibri"/>
              </a:rPr>
              <a:t>Train </a:t>
            </a:r>
            <a:r>
              <a:rPr dirty="0" sz="1100">
                <a:latin typeface="Calibri"/>
                <a:cs typeface="Calibri"/>
              </a:rPr>
              <a:t>multiple models </a:t>
            </a:r>
            <a:r>
              <a:rPr dirty="0" sz="1100" spc="-5">
                <a:latin typeface="Calibri"/>
                <a:cs typeface="Calibri"/>
              </a:rPr>
              <a:t>on the training dataset </a:t>
            </a:r>
            <a:r>
              <a:rPr dirty="0" sz="1100">
                <a:latin typeface="Calibri"/>
                <a:cs typeface="Calibri"/>
              </a:rPr>
              <a:t>and fine-tune hyperparameters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optimize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 marL="12700" marR="274320">
              <a:lnSpc>
                <a:spcPct val="118200"/>
              </a:lnSpc>
              <a:spcBef>
                <a:spcPts val="985"/>
              </a:spcBef>
              <a:buFont typeface="Calibri"/>
              <a:buAutoNum type="arabicPeriod" startAt="5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Evaluation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Evaluate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models </a:t>
            </a:r>
            <a:r>
              <a:rPr dirty="0" sz="1100" spc="-5">
                <a:latin typeface="Calibri"/>
                <a:cs typeface="Calibri"/>
              </a:rPr>
              <a:t>using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validation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dataset,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considering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metrics</a:t>
            </a:r>
            <a:r>
              <a:rPr dirty="0" sz="1100">
                <a:latin typeface="Calibri"/>
                <a:cs typeface="Calibri"/>
              </a:rPr>
              <a:t> like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accuracy,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precision,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recall,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F1-score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assess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000">
              <a:latin typeface="Calibri"/>
              <a:cs typeface="Calibri"/>
            </a:endParaRPr>
          </a:p>
          <a:p>
            <a:pPr marL="149860" indent="-137160">
              <a:lnSpc>
                <a:spcPct val="100000"/>
              </a:lnSpc>
              <a:buFont typeface="Calibri"/>
              <a:buAutoNum type="arabicPeriod" startAt="5"/>
              <a:tabLst>
                <a:tab pos="149860" algn="l"/>
              </a:tabLst>
            </a:pPr>
            <a:r>
              <a:rPr dirty="0" sz="1100" spc="-5" b="1">
                <a:latin typeface="Calibri"/>
                <a:cs typeface="Calibri"/>
              </a:rPr>
              <a:t>Ensemble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Methods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Explore </a:t>
            </a:r>
            <a:r>
              <a:rPr dirty="0" sz="1100">
                <a:latin typeface="Calibri"/>
                <a:cs typeface="Calibri"/>
              </a:rPr>
              <a:t>ensemble </a:t>
            </a:r>
            <a:r>
              <a:rPr dirty="0" sz="1100" spc="-5">
                <a:latin typeface="Calibri"/>
                <a:cs typeface="Calibri"/>
              </a:rPr>
              <a:t>methods 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improve </a:t>
            </a:r>
            <a:r>
              <a:rPr dirty="0" sz="1100" spc="-5">
                <a:latin typeface="Calibri"/>
                <a:cs typeface="Calibri"/>
              </a:rPr>
              <a:t>prediction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accuracy </a:t>
            </a:r>
            <a:r>
              <a:rPr dirty="0" sz="1100">
                <a:latin typeface="Calibri"/>
                <a:cs typeface="Calibri"/>
              </a:rPr>
              <a:t>further.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12850"/>
            <a:ext cx="5922645" cy="1846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User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Interface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Development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8200"/>
              </a:lnSpc>
              <a:spcBef>
                <a:spcPts val="1130"/>
              </a:spcBef>
              <a:buFont typeface="Calibri"/>
              <a:buAutoNum type="arabicPeriod" startAt="9"/>
              <a:tabLst>
                <a:tab pos="149860" algn="l"/>
              </a:tabLst>
            </a:pPr>
            <a:r>
              <a:rPr dirty="0" sz="1100" b="1">
                <a:latin typeface="Calibri"/>
                <a:cs typeface="Calibri"/>
              </a:rPr>
              <a:t>Frontend </a:t>
            </a:r>
            <a:r>
              <a:rPr dirty="0" sz="1100" spc="-5" b="1">
                <a:latin typeface="Calibri"/>
                <a:cs typeface="Calibri"/>
              </a:rPr>
              <a:t>Development</a:t>
            </a:r>
            <a:r>
              <a:rPr dirty="0" sz="1100" spc="-5">
                <a:latin typeface="Calibri"/>
                <a:cs typeface="Calibri"/>
              </a:rPr>
              <a:t>: </a:t>
            </a:r>
            <a:r>
              <a:rPr dirty="0" sz="1100">
                <a:latin typeface="Calibri"/>
                <a:cs typeface="Calibri"/>
              </a:rPr>
              <a:t>Create a </a:t>
            </a:r>
            <a:r>
              <a:rPr dirty="0" sz="1100" spc="-5">
                <a:latin typeface="Calibri"/>
                <a:cs typeface="Calibri"/>
              </a:rPr>
              <a:t>user-friendly </a:t>
            </a:r>
            <a:r>
              <a:rPr dirty="0" sz="1100">
                <a:latin typeface="Calibri"/>
                <a:cs typeface="Calibri"/>
              </a:rPr>
              <a:t>web </a:t>
            </a:r>
            <a:r>
              <a:rPr dirty="0" sz="1100" spc="-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mobile </a:t>
            </a:r>
            <a:r>
              <a:rPr dirty="0" sz="1100" spc="-5">
                <a:latin typeface="Calibri"/>
                <a:cs typeface="Calibri"/>
              </a:rPr>
              <a:t>application for users to input </a:t>
            </a:r>
            <a:r>
              <a:rPr dirty="0" sz="1100">
                <a:latin typeface="Calibri"/>
                <a:cs typeface="Calibri"/>
              </a:rPr>
              <a:t>their </a:t>
            </a:r>
            <a:r>
              <a:rPr dirty="0" sz="1100" spc="-5">
                <a:latin typeface="Calibri"/>
                <a:cs typeface="Calibri"/>
              </a:rPr>
              <a:t>data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9"/>
            </a:pPr>
            <a:endParaRPr sz="800">
              <a:latin typeface="Calibri"/>
              <a:cs typeface="Calibri"/>
            </a:endParaRPr>
          </a:p>
          <a:p>
            <a:pPr marL="12700" marR="318135">
              <a:lnSpc>
                <a:spcPct val="116399"/>
              </a:lnSpc>
              <a:buFont typeface="Calibri"/>
              <a:buAutoNum type="arabicPeriod" startAt="9"/>
              <a:tabLst>
                <a:tab pos="220345" algn="l"/>
              </a:tabLst>
            </a:pPr>
            <a:r>
              <a:rPr dirty="0" sz="1100" b="1">
                <a:latin typeface="Calibri"/>
                <a:cs typeface="Calibri"/>
              </a:rPr>
              <a:t>Backend </a:t>
            </a:r>
            <a:r>
              <a:rPr dirty="0" sz="1100" spc="-5" b="1">
                <a:latin typeface="Calibri"/>
                <a:cs typeface="Calibri"/>
              </a:rPr>
              <a:t>Development</a:t>
            </a:r>
            <a:r>
              <a:rPr dirty="0" sz="1100" spc="-5">
                <a:latin typeface="Calibri"/>
                <a:cs typeface="Calibri"/>
              </a:rPr>
              <a:t>: </a:t>
            </a:r>
            <a:r>
              <a:rPr dirty="0" sz="1100">
                <a:latin typeface="Calibri"/>
                <a:cs typeface="Calibri"/>
              </a:rPr>
              <a:t>Develop a </a:t>
            </a:r>
            <a:r>
              <a:rPr dirty="0" sz="1100" spc="-5">
                <a:latin typeface="Calibri"/>
                <a:cs typeface="Calibri"/>
              </a:rPr>
              <a:t>robust backend that </a:t>
            </a:r>
            <a:r>
              <a:rPr dirty="0" sz="1100">
                <a:latin typeface="Calibri"/>
                <a:cs typeface="Calibri"/>
              </a:rPr>
              <a:t>handles </a:t>
            </a:r>
            <a:r>
              <a:rPr dirty="0" sz="1100" spc="-5">
                <a:latin typeface="Calibri"/>
                <a:cs typeface="Calibri"/>
              </a:rPr>
              <a:t>data input, </a:t>
            </a:r>
            <a:r>
              <a:rPr dirty="0" sz="1100">
                <a:latin typeface="Calibri"/>
                <a:cs typeface="Calibri"/>
              </a:rPr>
              <a:t>invokes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trained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returns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9"/>
            </a:pPr>
            <a:endParaRPr sz="800">
              <a:latin typeface="Calibri"/>
              <a:cs typeface="Calibri"/>
            </a:endParaRPr>
          </a:p>
          <a:p>
            <a:pPr marL="12700" marR="76835">
              <a:lnSpc>
                <a:spcPct val="116399"/>
              </a:lnSpc>
              <a:buFont typeface="Calibri"/>
              <a:buAutoNum type="arabicPeriod" startAt="9"/>
              <a:tabLst>
                <a:tab pos="220345" algn="l"/>
              </a:tabLst>
            </a:pPr>
            <a:r>
              <a:rPr dirty="0" sz="1100" spc="-5" b="1">
                <a:latin typeface="Calibri"/>
                <a:cs typeface="Calibri"/>
              </a:rPr>
              <a:t>Security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Measures</a:t>
            </a:r>
            <a:r>
              <a:rPr dirty="0" sz="1100" spc="-5">
                <a:latin typeface="Calibri"/>
                <a:cs typeface="Calibri"/>
              </a:rPr>
              <a:t>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Implement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security</a:t>
            </a:r>
            <a:r>
              <a:rPr dirty="0" sz="1100">
                <a:latin typeface="Calibri"/>
                <a:cs typeface="Calibri"/>
              </a:rPr>
              <a:t> measures </a:t>
            </a:r>
            <a:r>
              <a:rPr dirty="0" sz="1100" spc="-5">
                <a:latin typeface="Calibri"/>
                <a:cs typeface="Calibri"/>
              </a:rPr>
              <a:t>to protect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compliance</a:t>
            </a:r>
            <a:r>
              <a:rPr dirty="0" sz="1100">
                <a:latin typeface="Calibri"/>
                <a:cs typeface="Calibri"/>
              </a:rPr>
              <a:t> with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privacy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regulations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(e.g.,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GDPR).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05962"/>
            <a:ext cx="5918835" cy="2367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alibri"/>
                <a:cs typeface="Calibri"/>
              </a:rPr>
              <a:t>Deployment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Maintenance</a:t>
            </a:r>
            <a:endParaRPr sz="1600">
              <a:latin typeface="Calibri"/>
              <a:cs typeface="Calibri"/>
            </a:endParaRPr>
          </a:p>
          <a:p>
            <a:pPr marL="12700" marR="440690">
              <a:lnSpc>
                <a:spcPct val="116399"/>
              </a:lnSpc>
              <a:spcBef>
                <a:spcPts val="1175"/>
              </a:spcBef>
              <a:buFont typeface="Calibri"/>
              <a:buAutoNum type="arabicPeriod" startAt="12"/>
              <a:tabLst>
                <a:tab pos="220345" algn="l"/>
              </a:tabLst>
            </a:pPr>
            <a:r>
              <a:rPr dirty="0" sz="1100" spc="-5" b="1">
                <a:latin typeface="Calibri"/>
                <a:cs typeface="Calibri"/>
              </a:rPr>
              <a:t>Deployment</a:t>
            </a:r>
            <a:r>
              <a:rPr dirty="0" sz="1100" spc="-5">
                <a:latin typeface="Calibri"/>
                <a:cs typeface="Calibri"/>
              </a:rPr>
              <a:t>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Deploy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scalable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secure cloud platform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 real-time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12"/>
            </a:pPr>
            <a:endParaRPr sz="800">
              <a:latin typeface="Calibri"/>
              <a:cs typeface="Calibri"/>
            </a:endParaRPr>
          </a:p>
          <a:p>
            <a:pPr marL="12700" marR="163195">
              <a:lnSpc>
                <a:spcPct val="116500"/>
              </a:lnSpc>
              <a:spcBef>
                <a:spcPts val="5"/>
              </a:spcBef>
              <a:buFont typeface="Calibri"/>
              <a:buAutoNum type="arabicPeriod" startAt="12"/>
              <a:tabLst>
                <a:tab pos="220345" algn="l"/>
              </a:tabLst>
            </a:pPr>
            <a:r>
              <a:rPr dirty="0" sz="1100" b="1">
                <a:latin typeface="Calibri"/>
                <a:cs typeface="Calibri"/>
              </a:rPr>
              <a:t>Continuous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Monitoring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Monitor 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system's performance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collect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 feedback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improve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 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  <a:p>
            <a:pPr marL="12700" marR="335280">
              <a:lnSpc>
                <a:spcPct val="118200"/>
              </a:lnSpc>
              <a:spcBef>
                <a:spcPts val="980"/>
              </a:spcBef>
              <a:buFont typeface="Calibri"/>
              <a:buAutoNum type="arabicPeriod" startAt="12"/>
              <a:tabLst>
                <a:tab pos="220345" algn="l"/>
              </a:tabLst>
            </a:pPr>
            <a:r>
              <a:rPr dirty="0" sz="1100" b="1">
                <a:latin typeface="Calibri"/>
                <a:cs typeface="Calibri"/>
              </a:rPr>
              <a:t>Model Updates</a:t>
            </a:r>
            <a:r>
              <a:rPr dirty="0" sz="1100">
                <a:latin typeface="Calibri"/>
                <a:cs typeface="Calibri"/>
              </a:rPr>
              <a:t>: Regularly </a:t>
            </a:r>
            <a:r>
              <a:rPr dirty="0" sz="1100" spc="-5">
                <a:latin typeface="Calibri"/>
                <a:cs typeface="Calibri"/>
              </a:rPr>
              <a:t>update the model </a:t>
            </a:r>
            <a:r>
              <a:rPr dirty="0" sz="1100">
                <a:latin typeface="Calibri"/>
                <a:cs typeface="Calibri"/>
              </a:rPr>
              <a:t>with new </a:t>
            </a:r>
            <a:r>
              <a:rPr dirty="0" sz="1100" spc="-5">
                <a:latin typeface="Calibri"/>
                <a:cs typeface="Calibri"/>
              </a:rPr>
              <a:t>data </a:t>
            </a:r>
            <a:r>
              <a:rPr dirty="0" sz="1100">
                <a:latin typeface="Calibri"/>
                <a:cs typeface="Calibri"/>
              </a:rPr>
              <a:t>and retrain it </a:t>
            </a:r>
            <a:r>
              <a:rPr dirty="0" sz="1100" spc="-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adapt </a:t>
            </a:r>
            <a:r>
              <a:rPr dirty="0" sz="1100" spc="5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changing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patterns.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12"/>
            </a:pP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16500"/>
              </a:lnSpc>
              <a:buFont typeface="Calibri"/>
              <a:buAutoNum type="arabicPeriod" startAt="12"/>
              <a:tabLst>
                <a:tab pos="220345" algn="l"/>
              </a:tabLst>
            </a:pPr>
            <a:r>
              <a:rPr dirty="0" sz="1100" b="1">
                <a:latin typeface="Calibri"/>
                <a:cs typeface="Calibri"/>
              </a:rPr>
              <a:t>Documentation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Maintain</a:t>
            </a:r>
            <a:r>
              <a:rPr dirty="0" sz="1100" spc="-5">
                <a:latin typeface="Calibri"/>
                <a:cs typeface="Calibri"/>
              </a:rPr>
              <a:t> comprehensive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documentation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developers,</a:t>
            </a:r>
            <a:r>
              <a:rPr dirty="0" sz="1100" spc="-5">
                <a:latin typeface="Calibri"/>
                <a:cs typeface="Calibri"/>
              </a:rPr>
              <a:t> including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user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architecture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documentation.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19774"/>
            <a:ext cx="9461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30948"/>
            <a:ext cx="5964555" cy="1010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96545">
              <a:lnSpc>
                <a:spcPct val="117300"/>
              </a:lnSpc>
              <a:spcBef>
                <a:spcPts val="110"/>
              </a:spcBef>
            </a:pP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AI-Based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Diabetes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 System</a:t>
            </a:r>
            <a:r>
              <a:rPr dirty="0" sz="1100">
                <a:latin typeface="Calibri"/>
                <a:cs typeface="Calibri"/>
              </a:rPr>
              <a:t> 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tool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contribute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early</a:t>
            </a:r>
            <a:r>
              <a:rPr dirty="0" sz="1100" spc="-5">
                <a:latin typeface="Calibri"/>
                <a:cs typeface="Calibri"/>
              </a:rPr>
              <a:t> diabetes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detection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prevention.</a:t>
            </a:r>
            <a:r>
              <a:rPr dirty="0" sz="1100">
                <a:latin typeface="Calibri"/>
                <a:cs typeface="Calibri"/>
              </a:rPr>
              <a:t> By following </a:t>
            </a:r>
            <a:r>
              <a:rPr dirty="0" sz="1100" spc="-5">
                <a:latin typeface="Calibri"/>
                <a:cs typeface="Calibri"/>
              </a:rPr>
              <a:t>the outlined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approach,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aim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create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reliable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user-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friendly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</a:t>
            </a:r>
            <a:r>
              <a:rPr dirty="0" sz="1100">
                <a:latin typeface="Calibri"/>
                <a:cs typeface="Calibri"/>
              </a:rPr>
              <a:t> that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provide accurate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predictions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while</a:t>
            </a:r>
            <a:r>
              <a:rPr dirty="0" sz="1100" spc="-5">
                <a:latin typeface="Calibri"/>
                <a:cs typeface="Calibri"/>
              </a:rPr>
              <a:t> ensuring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 security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privacy.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560"/>
              </a:lnSpc>
              <a:spcBef>
                <a:spcPts val="65"/>
              </a:spcBef>
            </a:pPr>
            <a:r>
              <a:rPr dirty="0" sz="1100" spc="-5">
                <a:latin typeface="Calibri"/>
                <a:cs typeface="Calibri"/>
              </a:rPr>
              <a:t>Continuous improvement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maintenance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will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key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long-term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success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system,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making it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valuable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field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healthcare.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</dc:creator>
  <dcterms:created xsi:type="dcterms:W3CDTF">2023-09-28T15:17:33Z</dcterms:created>
  <dcterms:modified xsi:type="dcterms:W3CDTF">2023-09-28T15:17:33Z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2023-09-28T00:00:00Z</vt:filetime>
  </property>
</Properties>
</file>