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6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3C02A595-0C02-49C0-82F2-F60D098084B5}" type="datetimeFigureOut">
              <a:rPr lang="ar-IQ" smtClean="0"/>
              <a:t>25/10/1443</a:t>
            </a:fld>
            <a:endParaRPr lang="ar-IQ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IQ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5E3D11F-5F36-40CF-BDE6-CA86C56C38D3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15186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IQ" dirty="0"/>
              <a:t>يفضل استخدام نمط العرض </a:t>
            </a:r>
            <a:r>
              <a:rPr lang="en-US" dirty="0"/>
              <a:t> SLIDE SHOW </a:t>
            </a:r>
            <a:endParaRPr lang="ar-IQ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3D11F-5F36-40CF-BDE6-CA86C56C38D3}" type="slidenum">
              <a:rPr lang="ar-IQ" smtClean="0"/>
              <a:t>1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57855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IQ" dirty="0"/>
              <a:t>يفضل استخدام نمط العرض </a:t>
            </a:r>
            <a:r>
              <a:rPr lang="en-US" dirty="0"/>
              <a:t> SLIDE SHOW </a:t>
            </a:r>
            <a:endParaRPr lang="ar-IQ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3D11F-5F36-40CF-BDE6-CA86C56C38D3}" type="slidenum">
              <a:rPr lang="ar-IQ" smtClean="0"/>
              <a:t>2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093720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IQ" dirty="0"/>
              <a:t>انقر على المربع الأبيض نقرتين لرؤية التفاصيل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3D11F-5F36-40CF-BDE6-CA86C56C38D3}" type="slidenum">
              <a:rPr lang="ar-IQ" smtClean="0"/>
              <a:t>5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9304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IQ" dirty="0"/>
              <a:t>انقر على المربع الأبيض نقرتين لرؤية التفاصيل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3D11F-5F36-40CF-BDE6-CA86C56C38D3}" type="slidenum">
              <a:rPr lang="ar-IQ" smtClean="0"/>
              <a:t>6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321514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IQ" dirty="0"/>
              <a:t>انقر على المربع الأبيض نقرتين لرؤية التفاصيل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3D11F-5F36-40CF-BDE6-CA86C56C38D3}" type="slidenum">
              <a:rPr lang="ar-IQ" smtClean="0"/>
              <a:t>7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526972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IQ" dirty="0"/>
              <a:t>انقر على المربع الأبيض نقرتين لرؤية التفاصيل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3D11F-5F36-40CF-BDE6-CA86C56C38D3}" type="slidenum">
              <a:rPr lang="ar-IQ" smtClean="0"/>
              <a:t>8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299969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IQ" dirty="0"/>
              <a:t>انقر على المربع الأبيض نقرتين لرؤية التفاصيل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3D11F-5F36-40CF-BDE6-CA86C56C38D3}" type="slidenum">
              <a:rPr lang="ar-IQ" smtClean="0"/>
              <a:t>9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435444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IQ" dirty="0"/>
              <a:t>انقر على المربع الأبيض نقرتين لرؤية التفاصيل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3D11F-5F36-40CF-BDE6-CA86C56C38D3}" type="slidenum">
              <a:rPr lang="ar-IQ" smtClean="0"/>
              <a:t>10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73427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AB49-5EA7-4677-834C-9370152F1226}" type="datetime8">
              <a:rPr lang="ar-IQ" smtClean="0"/>
              <a:t>26 أيار، 22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3F33FFD-7923-4410-8DAA-318B53C0AEE9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972207671"/>
      </p:ext>
    </p:extLst>
  </p:cSld>
  <p:clrMapOvr>
    <a:masterClrMapping/>
  </p:clrMapOvr>
  <p:transition spd="slow" advTm="15000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EA63-0F50-4DAA-A1F9-4836F0EF49EB}" type="datetime8">
              <a:rPr lang="ar-IQ" smtClean="0"/>
              <a:t>26 أيار، 22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3F33FFD-7923-4410-8DAA-318B53C0AEE9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758033702"/>
      </p:ext>
    </p:extLst>
  </p:cSld>
  <p:clrMapOvr>
    <a:masterClrMapping/>
  </p:clrMapOvr>
  <p:transition spd="slow" advTm="15000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4777-D95A-4FF2-B724-AA33D65CA0B0}" type="datetime8">
              <a:rPr lang="ar-IQ" smtClean="0"/>
              <a:t>26 أيار، 22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3F33FFD-7923-4410-8DAA-318B53C0AEE9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30445683"/>
      </p:ext>
    </p:extLst>
  </p:cSld>
  <p:clrMapOvr>
    <a:masterClrMapping/>
  </p:clrMapOvr>
  <p:transition spd="slow" advTm="15000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A2D3-E8A8-4185-901C-40E9C182184D}" type="datetime8">
              <a:rPr lang="ar-IQ" smtClean="0"/>
              <a:t>26 أيار، 22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3F33FFD-7923-4410-8DAA-318B53C0AEE9}" type="slidenum">
              <a:rPr lang="ar-IQ" smtClean="0"/>
              <a:t>‹#›</a:t>
            </a:fld>
            <a:endParaRPr lang="ar-IQ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609826"/>
      </p:ext>
    </p:extLst>
  </p:cSld>
  <p:clrMapOvr>
    <a:masterClrMapping/>
  </p:clrMapOvr>
  <p:transition spd="slow" advTm="15000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89AF-E15B-46C5-9206-26B479C0C15A}" type="datetime8">
              <a:rPr lang="ar-IQ" smtClean="0"/>
              <a:t>26 أيار، 22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3F33FFD-7923-4410-8DAA-318B53C0AEE9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664922227"/>
      </p:ext>
    </p:extLst>
  </p:cSld>
  <p:clrMapOvr>
    <a:masterClrMapping/>
  </p:clrMapOvr>
  <p:transition spd="slow" advTm="15000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30FF-E067-4B81-805C-9811A4E8F3C1}" type="datetime8">
              <a:rPr lang="ar-IQ" smtClean="0"/>
              <a:t>26 أيار، 22</a:t>
            </a:fld>
            <a:endParaRPr lang="ar-IQ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FFD-7923-4410-8DAA-318B53C0AEE9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190262516"/>
      </p:ext>
    </p:extLst>
  </p:cSld>
  <p:clrMapOvr>
    <a:masterClrMapping/>
  </p:clrMapOvr>
  <p:transition spd="slow" advTm="15000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6F42-6DB9-4F67-AD95-AD788C456F64}" type="datetime8">
              <a:rPr lang="ar-IQ" smtClean="0"/>
              <a:t>26 أيار، 22</a:t>
            </a:fld>
            <a:endParaRPr lang="ar-IQ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FFD-7923-4410-8DAA-318B53C0AEE9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218462527"/>
      </p:ext>
    </p:extLst>
  </p:cSld>
  <p:clrMapOvr>
    <a:masterClrMapping/>
  </p:clrMapOvr>
  <p:transition spd="slow" advTm="15000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D005-3A05-44D4-8D86-ACAE090D08AB}" type="datetime8">
              <a:rPr lang="ar-IQ" smtClean="0"/>
              <a:t>26 أيار، 22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FFD-7923-4410-8DAA-318B53C0AEE9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390777604"/>
      </p:ext>
    </p:extLst>
  </p:cSld>
  <p:clrMapOvr>
    <a:masterClrMapping/>
  </p:clrMapOvr>
  <p:transition spd="slow" advTm="15000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CA3067-B53D-47D3-AED1-B62AAF3EE863}" type="datetime8">
              <a:rPr lang="ar-IQ" smtClean="0"/>
              <a:t>26 أيار، 22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3F33FFD-7923-4410-8DAA-318B53C0AEE9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72545598"/>
      </p:ext>
    </p:extLst>
  </p:cSld>
  <p:clrMapOvr>
    <a:masterClrMapping/>
  </p:clrMapOvr>
  <p:transition spd="slow" advTm="15000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F53A-9501-4225-BB8B-958F5F3CABE1}" type="datetime8">
              <a:rPr lang="ar-IQ" smtClean="0"/>
              <a:t>26 أيار، 22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FFD-7923-4410-8DAA-318B53C0AEE9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377199370"/>
      </p:ext>
    </p:extLst>
  </p:cSld>
  <p:clrMapOvr>
    <a:masterClrMapping/>
  </p:clrMapOvr>
  <p:transition spd="slow" advTm="15000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7DBC-7F9A-42B5-8BD2-4746B3DEC0F4}" type="datetime8">
              <a:rPr lang="ar-IQ" smtClean="0"/>
              <a:t>26 أيار، 22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3F33FFD-7923-4410-8DAA-318B53C0AEE9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610223673"/>
      </p:ext>
    </p:extLst>
  </p:cSld>
  <p:clrMapOvr>
    <a:masterClrMapping/>
  </p:clrMapOvr>
  <p:transition spd="slow" advTm="15000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5262-8706-4BAE-9E2A-53EEF47BAD16}" type="datetime8">
              <a:rPr lang="ar-IQ" smtClean="0"/>
              <a:t>26 أيار، 22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FFD-7923-4410-8DAA-318B53C0AEE9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99096153"/>
      </p:ext>
    </p:extLst>
  </p:cSld>
  <p:clrMapOvr>
    <a:masterClrMapping/>
  </p:clrMapOvr>
  <p:transition spd="slow" advTm="15000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D8BE-94DB-440C-B485-4201A0171E3C}" type="datetime8">
              <a:rPr lang="ar-IQ" smtClean="0"/>
              <a:t>26 أيار، 22</a:t>
            </a:fld>
            <a:endParaRPr lang="ar-IQ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FFD-7923-4410-8DAA-318B53C0AEE9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043066194"/>
      </p:ext>
    </p:extLst>
  </p:cSld>
  <p:clrMapOvr>
    <a:masterClrMapping/>
  </p:clrMapOvr>
  <p:transition spd="slow" advTm="15000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F4C6-5B51-4866-84F2-A478DDF00459}" type="datetime8">
              <a:rPr lang="ar-IQ" smtClean="0"/>
              <a:t>26 أيار، 22</a:t>
            </a:fld>
            <a:endParaRPr lang="ar-IQ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FFD-7923-4410-8DAA-318B53C0AEE9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270015531"/>
      </p:ext>
    </p:extLst>
  </p:cSld>
  <p:clrMapOvr>
    <a:masterClrMapping/>
  </p:clrMapOvr>
  <p:transition spd="slow" advTm="15000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C773-3992-4B9D-8CD0-C529502327DD}" type="datetime8">
              <a:rPr lang="ar-IQ" smtClean="0"/>
              <a:t>26 أيار، 22</a:t>
            </a:fld>
            <a:endParaRPr lang="ar-IQ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FFD-7923-4410-8DAA-318B53C0AEE9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874652439"/>
      </p:ext>
    </p:extLst>
  </p:cSld>
  <p:clrMapOvr>
    <a:masterClrMapping/>
  </p:clrMapOvr>
  <p:transition spd="slow" advTm="15000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B138-479A-44BC-8FBD-055349198CC1}" type="datetime8">
              <a:rPr lang="ar-IQ" smtClean="0"/>
              <a:t>26 أيار، 22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FFD-7923-4410-8DAA-318B53C0AEE9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411739748"/>
      </p:ext>
    </p:extLst>
  </p:cSld>
  <p:clrMapOvr>
    <a:masterClrMapping/>
  </p:clrMapOvr>
  <p:transition spd="slow" advTm="15000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33BE-F87F-4A72-B275-3E61816086F7}" type="datetime8">
              <a:rPr lang="ar-IQ" smtClean="0"/>
              <a:t>26 أيار، 22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FFD-7923-4410-8DAA-318B53C0AEE9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516326332"/>
      </p:ext>
    </p:extLst>
  </p:cSld>
  <p:clrMapOvr>
    <a:masterClrMapping/>
  </p:clrMapOvr>
  <p:transition spd="slow" advTm="15000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3C553-D993-4341-8B00-F0CE05D88F3E}" type="datetime8">
              <a:rPr lang="ar-IQ" smtClean="0"/>
              <a:t>26 أيار، 22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33FFD-7923-4410-8DAA-318B53C0AEE9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317174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ransition spd="slow" advTm="15000">
    <p:wipe dir="d"/>
  </p:transition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PowerPoint_Presentation.ppt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PowerPoint_Presentation1.ppt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PowerPoint_Presentation2.ppt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3721-A3C9-A016-E62C-3C7D3981B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21" y="2733709"/>
            <a:ext cx="8746635" cy="1373070"/>
          </a:xfrm>
        </p:spPr>
        <p:txBody>
          <a:bodyPr/>
          <a:lstStyle/>
          <a:p>
            <a:pPr algn="ctr" rtl="0"/>
            <a:r>
              <a:rPr lang="en-US" sz="3200" dirty="0"/>
              <a:t>LET'S TAKE A SHORT INTRODUCTORY TOUR OF THE PROJECT</a:t>
            </a:r>
            <a:endParaRPr lang="ar-IQ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B4A27-5128-A7F9-E052-9A58BB75A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HOSPITAL MANAGEMENT SYSTEM</a:t>
            </a:r>
            <a:endParaRPr lang="ar-IQ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r>
              <a:rPr lang="ar-IQ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نظام إدارة المستشفى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971F5-D357-F6EF-4DB2-BE9EE98D75D0}"/>
              </a:ext>
            </a:extLst>
          </p:cNvPr>
          <p:cNvSpPr txBox="1"/>
          <p:nvPr/>
        </p:nvSpPr>
        <p:spPr>
          <a:xfrm>
            <a:off x="9166698" y="2758524"/>
            <a:ext cx="2947481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HMS</a:t>
            </a:r>
            <a:endParaRPr lang="ar-IQ" sz="8000" dirty="0">
              <a:solidFill>
                <a:schemeClr val="accent1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42B54-E0C4-E1DA-08AF-96B209CC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FFD-7923-4410-8DAA-318B53C0AEE9}" type="slidenum">
              <a:rPr lang="ar-IQ" smtClean="0"/>
              <a:t>1</a:t>
            </a:fld>
            <a:endParaRPr lang="ar-IQ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7E4DED-6E93-14EB-0F06-A27BC2524D5E}"/>
              </a:ext>
            </a:extLst>
          </p:cNvPr>
          <p:cNvSpPr txBox="1"/>
          <p:nvPr/>
        </p:nvSpPr>
        <p:spPr>
          <a:xfrm>
            <a:off x="3624105" y="1435918"/>
            <a:ext cx="4943789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/>
              <a:t>WELCOME</a:t>
            </a:r>
            <a:r>
              <a:rPr lang="en-US" dirty="0"/>
              <a:t> </a:t>
            </a:r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806832010"/>
      </p:ext>
    </p:extLst>
  </p:cSld>
  <p:clrMapOvr>
    <a:masterClrMapping/>
  </p:clrMapOvr>
  <p:transition spd="slow" advTm="15000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078516-AFD1-6E99-89B4-0E03CF32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z="8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8</a:t>
            </a:r>
            <a:endParaRPr lang="ar-IQ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30A58-4B17-9978-B98E-63DFBA85FAC4}"/>
              </a:ext>
            </a:extLst>
          </p:cNvPr>
          <p:cNvSpPr txBox="1"/>
          <p:nvPr/>
        </p:nvSpPr>
        <p:spPr>
          <a:xfrm>
            <a:off x="0" y="632621"/>
            <a:ext cx="10400044" cy="11079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square" rtlCol="1">
            <a:spAutoFit/>
          </a:bodyPr>
          <a:lstStyle/>
          <a:p>
            <a:pPr algn="r"/>
            <a:r>
              <a:rPr lang="ar-IQ" sz="6600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  <a:cs typeface="Arabic Typesetting" panose="03020402040406030203" pitchFamily="66" charset="-78"/>
              </a:rPr>
              <a:t>النهاية</a:t>
            </a:r>
            <a:endParaRPr lang="ar-IQ" sz="6600" dirty="0">
              <a:solidFill>
                <a:schemeClr val="accent1">
                  <a:lumMod val="40000"/>
                  <a:lumOff val="6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1AC7C-38DF-BB91-38D2-1C1CBC95DD93}"/>
              </a:ext>
            </a:extLst>
          </p:cNvPr>
          <p:cNvSpPr txBox="1"/>
          <p:nvPr/>
        </p:nvSpPr>
        <p:spPr>
          <a:xfrm>
            <a:off x="6772589" y="2019736"/>
            <a:ext cx="36274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b="0" i="0" dirty="0">
                <a:effectLst/>
                <a:latin typeface="Roboto" panose="02000000000000000000" pitchFamily="2" charset="0"/>
              </a:rPr>
              <a:t>THE END</a:t>
            </a:r>
            <a:endParaRPr lang="ar-IQ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74AB75-7BBB-1CCB-EA3B-526DEE055B56}"/>
                  </a:ext>
                </a:extLst>
              </p:cNvPr>
              <p:cNvSpPr txBox="1"/>
              <p:nvPr/>
            </p:nvSpPr>
            <p:spPr>
              <a:xfrm>
                <a:off x="381837" y="2672862"/>
                <a:ext cx="10932607" cy="182114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MY NAME:MURTADA NAZAR</a:t>
                </a:r>
              </a:p>
              <a:p>
                <a:r>
                  <a:rPr lang="en-US" dirty="0"/>
                  <a:t>MY AGE: 21 YEARS AGO</a:t>
                </a:r>
              </a:p>
              <a:p>
                <a:r>
                  <a:rPr lang="en-US" dirty="0"/>
                  <a:t>I’M FRONT-END WEB DESIGNER FROM A YEAR AND A HALF AGO</a:t>
                </a:r>
              </a:p>
              <a:p>
                <a:r>
                  <a:rPr lang="en-US" dirty="0"/>
                  <a:t>STUDY: IN I.T DEPARTMENT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𝑁𝐷</m:t>
                        </m:r>
                      </m:sup>
                    </m:sSup>
                  </m:oMath>
                </a14:m>
                <a:r>
                  <a:rPr lang="en-US" dirty="0"/>
                  <a:t> PHASE</a:t>
                </a:r>
              </a:p>
              <a:p>
                <a:r>
                  <a:rPr lang="en-US" dirty="0"/>
                  <a:t>THIS IS ONE OF MY SKILLS I DESIGNED THIS PRESENTATION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74AB75-7BBB-1CCB-EA3B-526DEE055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37" y="2672862"/>
                <a:ext cx="10932607" cy="1821140"/>
              </a:xfrm>
              <a:prstGeom prst="rect">
                <a:avLst/>
              </a:prstGeom>
              <a:blipFill>
                <a:blip r:embed="rId3"/>
                <a:stretch>
                  <a:fillRect l="-502" t="-2007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15D5CAA-D6CB-8FD8-1836-BE6E39C69818}"/>
              </a:ext>
            </a:extLst>
          </p:cNvPr>
          <p:cNvSpPr txBox="1"/>
          <p:nvPr/>
        </p:nvSpPr>
        <p:spPr>
          <a:xfrm>
            <a:off x="4161692" y="4710982"/>
            <a:ext cx="38686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THANK YOU</a:t>
            </a:r>
            <a:endParaRPr lang="ar-IQ" sz="2400" dirty="0"/>
          </a:p>
        </p:txBody>
      </p:sp>
    </p:spTree>
    <p:extLst>
      <p:ext uri="{BB962C8B-B14F-4D97-AF65-F5344CB8AC3E}">
        <p14:creationId xmlns:p14="http://schemas.microsoft.com/office/powerpoint/2010/main" val="55401036"/>
      </p:ext>
    </p:extLst>
  </p:cSld>
  <p:clrMapOvr>
    <a:masterClrMapping/>
  </p:clrMapOvr>
  <p:transition spd="slow" advTm="15000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3721-A3C9-A016-E62C-3C7D3981BA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/>
              <a:t>Hospital Management System</a:t>
            </a:r>
            <a:endParaRPr lang="ar-IQ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B4A27-5128-A7F9-E052-9A58BB75A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ar-IQ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نظام إدارة المستشفى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971F5-D357-F6EF-4DB2-BE9EE98D75D0}"/>
              </a:ext>
            </a:extLst>
          </p:cNvPr>
          <p:cNvSpPr txBox="1"/>
          <p:nvPr/>
        </p:nvSpPr>
        <p:spPr>
          <a:xfrm>
            <a:off x="9166698" y="2758524"/>
            <a:ext cx="2947481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HMS</a:t>
            </a:r>
            <a:endParaRPr lang="ar-IQ" sz="8000" dirty="0">
              <a:solidFill>
                <a:schemeClr val="accent1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42B54-E0C4-E1DA-08AF-96B209CC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FFD-7923-4410-8DAA-318B53C0AEE9}" type="slidenum">
              <a:rPr lang="ar-IQ" smtClean="0"/>
              <a:t>2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683076153"/>
      </p:ext>
    </p:extLst>
  </p:cSld>
  <p:clrMapOvr>
    <a:masterClrMapping/>
  </p:clrMapOvr>
  <p:transition spd="slow" advTm="15000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078516-AFD1-6E99-89B4-0E03CF32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z="8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</a:t>
            </a:r>
            <a:endParaRPr lang="ar-IQ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30A58-4B17-9978-B98E-63DFBA85FAC4}"/>
              </a:ext>
            </a:extLst>
          </p:cNvPr>
          <p:cNvSpPr txBox="1"/>
          <p:nvPr/>
        </p:nvSpPr>
        <p:spPr>
          <a:xfrm>
            <a:off x="0" y="632621"/>
            <a:ext cx="10400044" cy="132343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square" rtlCol="1">
            <a:spAutoFit/>
          </a:bodyPr>
          <a:lstStyle/>
          <a:p>
            <a:pPr algn="r"/>
            <a:r>
              <a:rPr lang="ar-IQ" sz="8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نبذة عن المشروع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1AC7C-38DF-BB91-38D2-1C1CBC95DD93}"/>
              </a:ext>
            </a:extLst>
          </p:cNvPr>
          <p:cNvSpPr txBox="1"/>
          <p:nvPr/>
        </p:nvSpPr>
        <p:spPr>
          <a:xfrm>
            <a:off x="6772589" y="2069960"/>
            <a:ext cx="36274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dirty="0"/>
              <a:t>About the project </a:t>
            </a:r>
            <a:endParaRPr lang="ar-IQ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15CB7-F6A5-500E-521C-C57EF8629F8E}"/>
              </a:ext>
            </a:extLst>
          </p:cNvPr>
          <p:cNvSpPr txBox="1"/>
          <p:nvPr/>
        </p:nvSpPr>
        <p:spPr>
          <a:xfrm>
            <a:off x="90436" y="2934119"/>
            <a:ext cx="512466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r" rtl="1"/>
            <a:r>
              <a:rPr lang="ar-IQ" sz="2000" b="0" i="0" dirty="0">
                <a:effectLst/>
                <a:latin typeface="Arabic Typesetting" panose="03020402040406030203" pitchFamily="66" charset="-78"/>
              </a:rPr>
              <a:t>نظام إدارة المستشفيات في </a:t>
            </a:r>
            <a:r>
              <a:rPr lang="en-US" sz="2000" b="0" i="0" dirty="0" err="1">
                <a:effectLst/>
                <a:latin typeface="Arabic Typesetting" panose="03020402040406030203" pitchFamily="66" charset="-78"/>
              </a:rPr>
              <a:t>php</a:t>
            </a:r>
            <a:r>
              <a:rPr lang="en-US" sz="2000" b="0" i="0" dirty="0">
                <a:effectLst/>
                <a:latin typeface="Arabic Typesetting" panose="03020402040406030203" pitchFamily="66" charset="-78"/>
              </a:rPr>
              <a:t> MySQL </a:t>
            </a:r>
            <a:r>
              <a:rPr lang="ar-IQ" sz="2000" b="0" i="0" dirty="0">
                <a:effectLst/>
                <a:latin typeface="Arabic Typesetting" panose="03020402040406030203" pitchFamily="66" charset="-78"/>
              </a:rPr>
              <a:t> مشروع صغير يقدم الكثير من الميزات المفيدة التي تسمح لجميع المستخدمين بتتبع المرضى والمواعيد والمعلومات الأخرى. يتمتع هذا النظام وكذلك تطبيق الويب بمفهوم واضح مشابه لسيناريوهات الحياة الواقعية ، ويركز مشروع </a:t>
            </a:r>
            <a:r>
              <a:rPr lang="en-US" sz="2000" b="0" i="0" dirty="0">
                <a:effectLst/>
                <a:latin typeface="Arabic Typesetting" panose="03020402040406030203" pitchFamily="66" charset="-78"/>
              </a:rPr>
              <a:t>PHP </a:t>
            </a:r>
            <a:r>
              <a:rPr lang="ar-IQ" sz="2000" b="0" i="0" dirty="0">
                <a:effectLst/>
                <a:latin typeface="Arabic Typesetting" panose="03020402040406030203" pitchFamily="66" charset="-78"/>
              </a:rPr>
              <a:t>هذا على التعامل مع عدد كبير من سجلات المستشفيات. يعرض النظام أيضًا جميع سجلات المرضى والمواعيد المتاحة. بالإضافة إلى ذلك ، يسمح النظام للأطباء بالتسجيل.</a:t>
            </a:r>
            <a:endParaRPr lang="ar-IQ" sz="2000" dirty="0">
              <a:latin typeface="Arabic Typesetting" panose="03020402040406030203" pitchFamily="66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3C65AC-4C84-70A6-873D-E6E576101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787" y="2934119"/>
            <a:ext cx="6388050" cy="3001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59382267"/>
      </p:ext>
    </p:extLst>
  </p:cSld>
  <p:clrMapOvr>
    <a:masterClrMapping/>
  </p:clrMapOvr>
  <p:transition spd="slow" advTm="15000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078516-AFD1-6E99-89B4-0E03CF32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z="8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</a:t>
            </a:r>
            <a:endParaRPr lang="ar-IQ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30A58-4B17-9978-B98E-63DFBA85FAC4}"/>
              </a:ext>
            </a:extLst>
          </p:cNvPr>
          <p:cNvSpPr txBox="1"/>
          <p:nvPr/>
        </p:nvSpPr>
        <p:spPr>
          <a:xfrm>
            <a:off x="0" y="632621"/>
            <a:ext cx="10400044" cy="132343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square" rtlCol="1">
            <a:spAutoFit/>
          </a:bodyPr>
          <a:lstStyle/>
          <a:p>
            <a:pPr algn="r"/>
            <a:r>
              <a:rPr lang="ar-IQ" sz="8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اقسام الموقع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1AC7C-38DF-BB91-38D2-1C1CBC95DD93}"/>
              </a:ext>
            </a:extLst>
          </p:cNvPr>
          <p:cNvSpPr txBox="1"/>
          <p:nvPr/>
        </p:nvSpPr>
        <p:spPr>
          <a:xfrm>
            <a:off x="6772589" y="2019736"/>
            <a:ext cx="36274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dirty="0"/>
              <a:t>Sections of the site</a:t>
            </a:r>
            <a:endParaRPr lang="ar-IQ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15CB7-F6A5-500E-521C-C57EF8629F8E}"/>
              </a:ext>
            </a:extLst>
          </p:cNvPr>
          <p:cNvSpPr txBox="1"/>
          <p:nvPr/>
        </p:nvSpPr>
        <p:spPr>
          <a:xfrm>
            <a:off x="90436" y="2934119"/>
            <a:ext cx="512466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r" rtl="1"/>
            <a:r>
              <a:rPr lang="ar-IQ" sz="2000" b="0" i="0" dirty="0">
                <a:effectLst/>
                <a:latin typeface="Roboto" panose="02000000000000000000" pitchFamily="2" charset="0"/>
              </a:rPr>
              <a:t>ينقسم المشروع إلى ثلاثة أقسام: الإدارة ، والطبيب ، والمريض. يجب على المستخدم أولاً اختيار الطبيب والتخصص والتاريخ والوقت. بعد اختيار الطبيب ، يعرض النظام الرسوم الإجمالية. بالإضافة إلى ذلك ، يمكن للمريض الوصول إلى سجل زيارته بالإضافة إلى معلومات الأدوية. يمكن للمريض أيضًا إلغاء موعد في أي وقت.</a:t>
            </a:r>
            <a:endParaRPr lang="ar-IQ" sz="2000" dirty="0">
              <a:latin typeface="Arabic Typesetting" panose="03020402040406030203" pitchFamily="66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3C65AC-4C84-70A6-873D-E6E576101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787" y="2934119"/>
            <a:ext cx="6388050" cy="3001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7255798"/>
      </p:ext>
    </p:extLst>
  </p:cSld>
  <p:clrMapOvr>
    <a:masterClrMapping/>
  </p:clrMapOvr>
  <p:transition spd="slow" advTm="15000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078516-AFD1-6E99-89B4-0E03CF32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z="8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</a:t>
            </a:r>
            <a:endParaRPr lang="ar-IQ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30A58-4B17-9978-B98E-63DFBA85FAC4}"/>
              </a:ext>
            </a:extLst>
          </p:cNvPr>
          <p:cNvSpPr txBox="1"/>
          <p:nvPr/>
        </p:nvSpPr>
        <p:spPr>
          <a:xfrm>
            <a:off x="0" y="632621"/>
            <a:ext cx="10400044" cy="132343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square" rtlCol="1">
            <a:spAutoFit/>
          </a:bodyPr>
          <a:lstStyle/>
          <a:p>
            <a:pPr algn="r"/>
            <a:r>
              <a:rPr lang="ar-IQ" sz="80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لوحة الادارة</a:t>
            </a:r>
            <a:endParaRPr lang="ar-IQ" sz="8000" dirty="0">
              <a:solidFill>
                <a:schemeClr val="accent1">
                  <a:lumMod val="20000"/>
                  <a:lumOff val="8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1AC7C-38DF-BB91-38D2-1C1CBC95DD93}"/>
              </a:ext>
            </a:extLst>
          </p:cNvPr>
          <p:cNvSpPr txBox="1"/>
          <p:nvPr/>
        </p:nvSpPr>
        <p:spPr>
          <a:xfrm>
            <a:off x="6772589" y="2019736"/>
            <a:ext cx="36274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dirty="0"/>
              <a:t>Admin Panel</a:t>
            </a:r>
            <a:endParaRPr lang="ar-IQ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15CB7-F6A5-500E-521C-C57EF8629F8E}"/>
              </a:ext>
            </a:extLst>
          </p:cNvPr>
          <p:cNvSpPr txBox="1"/>
          <p:nvPr/>
        </p:nvSpPr>
        <p:spPr>
          <a:xfrm>
            <a:off x="90436" y="2934119"/>
            <a:ext cx="512466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r" rtl="1"/>
            <a:r>
              <a:rPr lang="ar-IQ" sz="2000" b="0" i="0" dirty="0">
                <a:effectLst/>
                <a:latin typeface="Roboto" panose="02000000000000000000" pitchFamily="2" charset="0"/>
              </a:rPr>
              <a:t>المسؤول ، لديه سيطرة كاملة على النظام. المسؤول أمر بالغ الأهمية للتشغيل السلس لهذا النظام. يمكن للمسؤول إدارة حساب الطبيب. ولإزالة حساب الطبيب ، يجب عليه أولاً إدخال عنوان البريد الإلكتروني للطبيب. يمكن للمسؤول سرد جميع المرضى والأطباء الذين يمكن الوصول إليهم ومواعيدهم مع الأدوية المدرجة. في الواقع ، يمكن للمسؤول رؤية جميع السجلات في النظام. لديه حق الوصول إلى جميع الوصفات الطبية التي كتبها كل طبيب. علاوة على ذلك ، يمكن للمسؤول تنفيذ وظائف البحث على كل جزء ، مما يساعد في تصفية السجلات في الوقت المناسب. قد يرى المسؤول أيضًا جميع استعلامات جهات الاتصال ، بما في ذلك الأسماء ورسائل البريد الإلكتروني والرسائل.</a:t>
            </a:r>
            <a:endParaRPr lang="ar-IQ" sz="2000" dirty="0">
              <a:latin typeface="Arabic Typesetting" panose="03020402040406030203" pitchFamily="66" charset="-78"/>
            </a:endParaRPr>
          </a:p>
        </p:txBody>
      </p:sp>
      <p:graphicFrame>
        <p:nvGraphicFramePr>
          <p:cNvPr id="11" name="Object 10">
            <a:hlinkClick r:id="" action="ppaction://ole?verb=0"/>
            <a:extLst>
              <a:ext uri="{FF2B5EF4-FFF2-40B4-BE49-F238E27FC236}">
                <a16:creationId xmlns:a16="http://schemas.microsoft.com/office/drawing/2014/main" id="{52EB15C1-9B47-7291-9B82-F9D607E29F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600025"/>
              </p:ext>
            </p:extLst>
          </p:nvPr>
        </p:nvGraphicFramePr>
        <p:xfrm>
          <a:off x="5556738" y="3028132"/>
          <a:ext cx="6326868" cy="355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Presentation" r:id="rId4" imgW="4986738" imgH="2805021" progId="PowerPoint.Show.12">
                  <p:embed/>
                </p:oleObj>
              </mc:Choice>
              <mc:Fallback>
                <p:oleObj name="Presentation" r:id="rId4" imgW="4986738" imgH="2805021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56738" y="3028132"/>
                        <a:ext cx="6326868" cy="355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1412786"/>
      </p:ext>
    </p:extLst>
  </p:cSld>
  <p:clrMapOvr>
    <a:masterClrMapping/>
  </p:clrMapOvr>
  <p:transition spd="slow" advTm="15000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078516-AFD1-6E99-89B4-0E03CF32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z="8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</a:t>
            </a:r>
            <a:endParaRPr lang="ar-IQ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30A58-4B17-9978-B98E-63DFBA85FAC4}"/>
              </a:ext>
            </a:extLst>
          </p:cNvPr>
          <p:cNvSpPr txBox="1"/>
          <p:nvPr/>
        </p:nvSpPr>
        <p:spPr>
          <a:xfrm>
            <a:off x="0" y="632621"/>
            <a:ext cx="10400044" cy="1324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square" rtlCol="1">
            <a:spAutoFit/>
          </a:bodyPr>
          <a:lstStyle/>
          <a:p>
            <a:pPr algn="r"/>
            <a:r>
              <a:rPr lang="ar-IQ" sz="66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</a:rPr>
              <a:t>لوحة الطبيب والوصفات الطبية</a:t>
            </a:r>
            <a:endParaRPr lang="ar-IQ" sz="6600" dirty="0">
              <a:solidFill>
                <a:schemeClr val="accent1">
                  <a:lumMod val="40000"/>
                  <a:lumOff val="6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1AC7C-38DF-BB91-38D2-1C1CBC95DD93}"/>
              </a:ext>
            </a:extLst>
          </p:cNvPr>
          <p:cNvSpPr txBox="1"/>
          <p:nvPr/>
        </p:nvSpPr>
        <p:spPr>
          <a:xfrm>
            <a:off x="6772589" y="2019736"/>
            <a:ext cx="36274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dirty="0"/>
              <a:t>Doctor’s Panel and Prescriptions</a:t>
            </a:r>
            <a:endParaRPr lang="ar-IQ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15CB7-F6A5-500E-521C-C57EF8629F8E}"/>
              </a:ext>
            </a:extLst>
          </p:cNvPr>
          <p:cNvSpPr txBox="1"/>
          <p:nvPr/>
        </p:nvSpPr>
        <p:spPr>
          <a:xfrm>
            <a:off x="90436" y="2934119"/>
            <a:ext cx="5124660" cy="347787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r" rtl="1"/>
            <a:r>
              <a:rPr lang="ar-IQ" sz="2000" b="0" i="0" dirty="0">
                <a:effectLst/>
                <a:latin typeface="Roboto" panose="02000000000000000000" pitchFamily="2" charset="0"/>
              </a:rPr>
              <a:t>عندما يتعلق الأمر بلوحة الطبيب ، كل هذا يتوقف على طلب المريض لتحديد موعد. الوظيفة الأساسية لحساب الطبيب هي الموافقة على المواعيد وتقديم الوصفات الطبية. عندما يقوم المريض بتحديد موعد ، يتلقى هذا الطبيب طلبًا. يتم تضمين اسم المريض والجنس والبريد الإلكتروني والتاريخ والوقت في كل حقل. يمكنه / يمكنها إما إلغاء أو تحديد الموعد هنا. بعد الموافقة على الموعد ، يجب على الطبيب إكمال مجالات محددة. من بين الحقول اسم المرض والحساسية والأدوية. بعد تقديم النموذج ، يمكن للمريض قراءة الوصفة الطبية الخاصة به ودفع الرسوم. بالإضافة إلى ذلك ، يمكن للطبيب الوصول إلى سجلات المواعيد والوصفات الطبية الخاصة بالمريض.</a:t>
            </a:r>
            <a:endParaRPr lang="ar-IQ" sz="2000" dirty="0">
              <a:latin typeface="Arabic Typesetting" panose="03020402040406030203" pitchFamily="66" charset="-78"/>
            </a:endParaRPr>
          </a:p>
        </p:txBody>
      </p:sp>
      <p:graphicFrame>
        <p:nvGraphicFramePr>
          <p:cNvPr id="3" name="Object 2">
            <a:hlinkClick r:id="" action="ppaction://ole?verb=0"/>
            <a:extLst>
              <a:ext uri="{FF2B5EF4-FFF2-40B4-BE49-F238E27FC236}">
                <a16:creationId xmlns:a16="http://schemas.microsoft.com/office/drawing/2014/main" id="{40B5EE66-53D4-3429-C55D-8132089564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712384"/>
              </p:ext>
            </p:extLst>
          </p:nvPr>
        </p:nvGraphicFramePr>
        <p:xfrm>
          <a:off x="5556738" y="3054699"/>
          <a:ext cx="6326868" cy="3265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Presentation" r:id="rId4" imgW="5145070" imgH="2894298" progId="PowerPoint.Show.12">
                  <p:embed/>
                </p:oleObj>
              </mc:Choice>
              <mc:Fallback>
                <p:oleObj name="Presentation" r:id="rId4" imgW="5145070" imgH="2894298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56738" y="3054699"/>
                        <a:ext cx="6326868" cy="3265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5954765"/>
      </p:ext>
    </p:extLst>
  </p:cSld>
  <p:clrMapOvr>
    <a:masterClrMapping/>
  </p:clrMapOvr>
  <p:transition spd="slow" advTm="15000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078516-AFD1-6E99-89B4-0E03CF32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z="8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5</a:t>
            </a:r>
            <a:endParaRPr lang="ar-IQ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30A58-4B17-9978-B98E-63DFBA85FAC4}"/>
              </a:ext>
            </a:extLst>
          </p:cNvPr>
          <p:cNvSpPr txBox="1"/>
          <p:nvPr/>
        </p:nvSpPr>
        <p:spPr>
          <a:xfrm>
            <a:off x="0" y="632621"/>
            <a:ext cx="10400044" cy="1324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square" rtlCol="1">
            <a:spAutoFit/>
          </a:bodyPr>
          <a:lstStyle/>
          <a:p>
            <a:pPr algn="r"/>
            <a:r>
              <a:rPr lang="ar-IQ" sz="66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</a:rPr>
              <a:t>لوحة </a:t>
            </a:r>
            <a:r>
              <a:rPr lang="ar-IQ" sz="6600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</a:rPr>
              <a:t>المراجعين</a:t>
            </a:r>
            <a:endParaRPr lang="ar-IQ" sz="6600" dirty="0">
              <a:solidFill>
                <a:schemeClr val="accent1">
                  <a:lumMod val="40000"/>
                  <a:lumOff val="6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1AC7C-38DF-BB91-38D2-1C1CBC95DD93}"/>
              </a:ext>
            </a:extLst>
          </p:cNvPr>
          <p:cNvSpPr txBox="1"/>
          <p:nvPr/>
        </p:nvSpPr>
        <p:spPr>
          <a:xfrm>
            <a:off x="6772589" y="2019736"/>
            <a:ext cx="36274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b="0" i="0" dirty="0">
                <a:effectLst/>
                <a:latin typeface="Roboto" panose="02000000000000000000" pitchFamily="2" charset="0"/>
              </a:rPr>
              <a:t>Reviewers Panel</a:t>
            </a:r>
            <a:endParaRPr lang="ar-IQ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15CB7-F6A5-500E-521C-C57EF8629F8E}"/>
              </a:ext>
            </a:extLst>
          </p:cNvPr>
          <p:cNvSpPr txBox="1"/>
          <p:nvPr/>
        </p:nvSpPr>
        <p:spPr>
          <a:xfrm>
            <a:off x="90436" y="2934119"/>
            <a:ext cx="512466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r" rtl="1"/>
            <a:r>
              <a:rPr lang="ar-IQ" sz="2000" b="0" i="0" dirty="0">
                <a:effectLst/>
                <a:latin typeface="Roboto" panose="02000000000000000000" pitchFamily="2" charset="0"/>
              </a:rPr>
              <a:t>عندما يتعلق الأمر بلوحة المراجعين ، </a:t>
            </a:r>
            <a:r>
              <a:rPr lang="ar-IQ" sz="2000" dirty="0">
                <a:latin typeface="Roboto" panose="02000000000000000000" pitchFamily="2" charset="0"/>
              </a:rPr>
              <a:t>يمكن للمراجع الحصول</a:t>
            </a:r>
            <a:r>
              <a:rPr lang="ar-IQ" sz="2000" b="0" i="0" dirty="0">
                <a:effectLst/>
                <a:latin typeface="Roboto" panose="02000000000000000000" pitchFamily="2" charset="0"/>
              </a:rPr>
              <a:t> على طلب موعد للقاء مع الطبيب. عندما يقوم المريض بتحديد موعد ، يتلقى هذا الطبيب طلبًا. يتم تضمين اسم المريض والجنس والبريد الإلكتروني والتاريخ والوقت في كل حقل. بعد الموافقة على الموعد ، يجب على الطبيب إكمال مجالات محددة. من بين الحقول اسم المرض والحساسية والأدوية. بعد تقديم النموذج ، يمكن للمريض قراءة الوصفة الطبية الخاصة به ودفع الرسوم. بالإضافة إلى ذلك ، يمكن للمريض الوصول إلى سجلات المواعيد والوصفات الطبية الخاصة به.</a:t>
            </a:r>
            <a:endParaRPr lang="ar-IQ" sz="2000" dirty="0">
              <a:latin typeface="Arabic Typesetting" panose="03020402040406030203" pitchFamily="66" charset="-78"/>
            </a:endParaRPr>
          </a:p>
        </p:txBody>
      </p:sp>
      <p:graphicFrame>
        <p:nvGraphicFramePr>
          <p:cNvPr id="7" name="Object 6">
            <a:hlinkClick r:id="" action="ppaction://ole?verb=0"/>
            <a:extLst>
              <a:ext uri="{FF2B5EF4-FFF2-40B4-BE49-F238E27FC236}">
                <a16:creationId xmlns:a16="http://schemas.microsoft.com/office/drawing/2014/main" id="{B862D4F5-9D41-34D8-6A37-721085E06F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930316"/>
              </p:ext>
            </p:extLst>
          </p:nvPr>
        </p:nvGraphicFramePr>
        <p:xfrm>
          <a:off x="5787606" y="3049344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Presentation" r:id="rId4" imgW="6096141" imgH="3429239" progId="PowerPoint.Show.12">
                  <p:embed/>
                </p:oleObj>
              </mc:Choice>
              <mc:Fallback>
                <p:oleObj name="Presentation" r:id="rId4" imgW="6096141" imgH="342923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87606" y="3049344"/>
                        <a:ext cx="6096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1552778"/>
      </p:ext>
    </p:extLst>
  </p:cSld>
  <p:clrMapOvr>
    <a:masterClrMapping/>
  </p:clrMapOvr>
  <p:transition spd="slow" advTm="15000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078516-AFD1-6E99-89B4-0E03CF32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z="8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6</a:t>
            </a:r>
            <a:endParaRPr lang="ar-IQ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30A58-4B17-9978-B98E-63DFBA85FAC4}"/>
              </a:ext>
            </a:extLst>
          </p:cNvPr>
          <p:cNvSpPr txBox="1"/>
          <p:nvPr/>
        </p:nvSpPr>
        <p:spPr>
          <a:xfrm>
            <a:off x="0" y="632621"/>
            <a:ext cx="10400044" cy="11079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square" rtlCol="1">
            <a:spAutoFit/>
          </a:bodyPr>
          <a:lstStyle/>
          <a:p>
            <a:pPr algn="r"/>
            <a:r>
              <a:rPr lang="ar-IQ" sz="6600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  <a:cs typeface="Arabic Typesetting" panose="03020402040406030203" pitchFamily="66" charset="-78"/>
              </a:rPr>
              <a:t>استمارة الاتصال بالمستشفى</a:t>
            </a:r>
            <a:endParaRPr lang="ar-IQ" sz="6600" dirty="0">
              <a:solidFill>
                <a:schemeClr val="accent1">
                  <a:lumMod val="40000"/>
                  <a:lumOff val="6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1AC7C-38DF-BB91-38D2-1C1CBC95DD93}"/>
              </a:ext>
            </a:extLst>
          </p:cNvPr>
          <p:cNvSpPr txBox="1"/>
          <p:nvPr/>
        </p:nvSpPr>
        <p:spPr>
          <a:xfrm>
            <a:off x="6772589" y="2019736"/>
            <a:ext cx="36274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b="0" i="0" dirty="0">
                <a:effectLst/>
                <a:latin typeface="Roboto" panose="02000000000000000000" pitchFamily="2" charset="0"/>
              </a:rPr>
              <a:t>Hospital contact form</a:t>
            </a:r>
            <a:endParaRPr lang="ar-IQ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15CB7-F6A5-500E-521C-C57EF8629F8E}"/>
              </a:ext>
            </a:extLst>
          </p:cNvPr>
          <p:cNvSpPr txBox="1"/>
          <p:nvPr/>
        </p:nvSpPr>
        <p:spPr>
          <a:xfrm>
            <a:off x="90436" y="2934119"/>
            <a:ext cx="512466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r" rtl="1"/>
            <a:r>
              <a:rPr lang="ar-IQ" sz="2000" dirty="0">
                <a:latin typeface="Arabic Typesetting" panose="03020402040406030203" pitchFamily="66" charset="-78"/>
              </a:rPr>
              <a:t>استمارة بسيطة يمكن للمستخدم ملئها بالمعلومات المطلوبة </a:t>
            </a:r>
          </a:p>
          <a:p>
            <a:pPr algn="r" rtl="1"/>
            <a:r>
              <a:rPr lang="ar-IQ" sz="2000" dirty="0">
                <a:latin typeface="Arabic Typesetting" panose="03020402040406030203" pitchFamily="66" charset="-78"/>
              </a:rPr>
              <a:t>وارسال الأسئلة او الشكاوى والرسائل الى المستشفى يمكن للإدارة فقط قرائه هذه الرسائل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3A7839-5D5F-2DB7-1945-02E8B35BB4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4"/>
          <a:stretch/>
        </p:blipFill>
        <p:spPr>
          <a:xfrm>
            <a:off x="6096000" y="2967288"/>
            <a:ext cx="5787606" cy="329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22430"/>
      </p:ext>
    </p:extLst>
  </p:cSld>
  <p:clrMapOvr>
    <a:masterClrMapping/>
  </p:clrMapOvr>
  <p:transition spd="slow" advTm="15000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078516-AFD1-6E99-89B4-0E03CF32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z="8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</a:t>
            </a:r>
            <a:endParaRPr lang="ar-IQ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30A58-4B17-9978-B98E-63DFBA85FAC4}"/>
              </a:ext>
            </a:extLst>
          </p:cNvPr>
          <p:cNvSpPr txBox="1"/>
          <p:nvPr/>
        </p:nvSpPr>
        <p:spPr>
          <a:xfrm>
            <a:off x="0" y="632621"/>
            <a:ext cx="10400044" cy="11079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square" rtlCol="1">
            <a:spAutoFit/>
          </a:bodyPr>
          <a:lstStyle/>
          <a:p>
            <a:pPr algn="r"/>
            <a:r>
              <a:rPr lang="ar-IQ" sz="6600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  <a:cs typeface="Arabic Typesetting" panose="03020402040406030203" pitchFamily="66" charset="-78"/>
              </a:rPr>
              <a:t>التقنيات المستخدمة</a:t>
            </a:r>
            <a:endParaRPr lang="ar-IQ" sz="6600" dirty="0">
              <a:solidFill>
                <a:schemeClr val="accent1">
                  <a:lumMod val="40000"/>
                  <a:lumOff val="6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1AC7C-38DF-BB91-38D2-1C1CBC95DD93}"/>
              </a:ext>
            </a:extLst>
          </p:cNvPr>
          <p:cNvSpPr txBox="1"/>
          <p:nvPr/>
        </p:nvSpPr>
        <p:spPr>
          <a:xfrm>
            <a:off x="6772589" y="2019736"/>
            <a:ext cx="36274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b="0" i="0" dirty="0">
                <a:effectLst/>
                <a:latin typeface="Roboto" panose="02000000000000000000" pitchFamily="2" charset="0"/>
              </a:rPr>
              <a:t>Technologies used</a:t>
            </a:r>
            <a:endParaRPr lang="ar-IQ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15CB7-F6A5-500E-521C-C57EF8629F8E}"/>
              </a:ext>
            </a:extLst>
          </p:cNvPr>
          <p:cNvSpPr txBox="1"/>
          <p:nvPr/>
        </p:nvSpPr>
        <p:spPr>
          <a:xfrm>
            <a:off x="0" y="3255089"/>
            <a:ext cx="1179317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Arabic Typesetting" panose="03020402040406030203" pitchFamily="66" charset="-78"/>
              </a:rPr>
              <a:t>HTML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Arabic Typesetting" panose="03020402040406030203" pitchFamily="66" charset="-78"/>
              </a:rPr>
              <a:t>CSS / OPINE SOURS CSS FRAMEWORK / VANILLA CSS / BOOTSTRAP 5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Arabic Typesetting" panose="03020402040406030203" pitchFamily="66" charset="-78"/>
              </a:rPr>
              <a:t>JAVA SCRIPT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Arabic Typesetting" panose="03020402040406030203" pitchFamily="66" charset="-78"/>
              </a:rPr>
              <a:t>PHP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Arabic Typesetting" panose="03020402040406030203" pitchFamily="66" charset="-78"/>
              </a:rPr>
              <a:t>MYSQL</a:t>
            </a:r>
          </a:p>
          <a:p>
            <a:pPr marL="457200" indent="-457200" algn="l">
              <a:buFont typeface="+mj-lt"/>
              <a:buAutoNum type="arabicPeriod"/>
            </a:pPr>
            <a:endParaRPr lang="ar-IQ" sz="2400" dirty="0">
              <a:latin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30084035"/>
      </p:ext>
    </p:extLst>
  </p:cSld>
  <p:clrMapOvr>
    <a:masterClrMapping/>
  </p:clrMapOvr>
  <p:transition spd="slow" advTm="15000">
    <p:wipe dir="d"/>
  </p:transition>
</p:sld>
</file>

<file path=ppt/theme/theme1.xml><?xml version="1.0" encoding="utf-8"?>
<a:theme xmlns:a="http://schemas.openxmlformats.org/drawingml/2006/main" name="Berli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115</TotalTime>
  <Words>652</Words>
  <Application>Microsoft Office PowerPoint</Application>
  <PresentationFormat>Widescreen</PresentationFormat>
  <Paragraphs>68</Paragraphs>
  <Slides>10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Arabic Typesetting</vt:lpstr>
      <vt:lpstr>Arial</vt:lpstr>
      <vt:lpstr>Arial Black</vt:lpstr>
      <vt:lpstr>Calibri</vt:lpstr>
      <vt:lpstr>Cambria Math</vt:lpstr>
      <vt:lpstr>Roboto</vt:lpstr>
      <vt:lpstr>Trebuchet MS</vt:lpstr>
      <vt:lpstr>Berlin</vt:lpstr>
      <vt:lpstr>Presentation</vt:lpstr>
      <vt:lpstr>LET'S TAKE A SHORT INTRODUCTORY TOUR OF THE PROJECT</vt:lpstr>
      <vt:lpstr>Hospital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Murtada Nazar</dc:creator>
  <cp:lastModifiedBy>Murtada Nazar</cp:lastModifiedBy>
  <cp:revision>27</cp:revision>
  <dcterms:created xsi:type="dcterms:W3CDTF">2022-05-26T17:24:34Z</dcterms:created>
  <dcterms:modified xsi:type="dcterms:W3CDTF">2022-05-26T19:24:46Z</dcterms:modified>
</cp:coreProperties>
</file>