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handoutMasterIdLst>
    <p:handoutMasterId r:id="rId44"/>
  </p:handoutMasterIdLst>
  <p:sldIdLst>
    <p:sldId id="257" r:id="rId2"/>
    <p:sldId id="266" r:id="rId3"/>
    <p:sldId id="258" r:id="rId4"/>
    <p:sldId id="293" r:id="rId5"/>
    <p:sldId id="274" r:id="rId6"/>
    <p:sldId id="294" r:id="rId7"/>
    <p:sldId id="295" r:id="rId8"/>
    <p:sldId id="296" r:id="rId9"/>
    <p:sldId id="297" r:id="rId10"/>
    <p:sldId id="314" r:id="rId11"/>
    <p:sldId id="315" r:id="rId12"/>
    <p:sldId id="316" r:id="rId13"/>
    <p:sldId id="298" r:id="rId14"/>
    <p:sldId id="276" r:id="rId15"/>
    <p:sldId id="309" r:id="rId16"/>
    <p:sldId id="310" r:id="rId17"/>
    <p:sldId id="311" r:id="rId18"/>
    <p:sldId id="317" r:id="rId19"/>
    <p:sldId id="318" r:id="rId20"/>
    <p:sldId id="319" r:id="rId21"/>
    <p:sldId id="299" r:id="rId22"/>
    <p:sldId id="278" r:id="rId23"/>
    <p:sldId id="320" r:id="rId24"/>
    <p:sldId id="300" r:id="rId25"/>
    <p:sldId id="283" r:id="rId26"/>
    <p:sldId id="312" r:id="rId27"/>
    <p:sldId id="301" r:id="rId28"/>
    <p:sldId id="285" r:id="rId29"/>
    <p:sldId id="305" r:id="rId30"/>
    <p:sldId id="286" r:id="rId31"/>
    <p:sldId id="287" r:id="rId32"/>
    <p:sldId id="290" r:id="rId33"/>
    <p:sldId id="292" r:id="rId34"/>
    <p:sldId id="271" r:id="rId35"/>
    <p:sldId id="263" r:id="rId36"/>
    <p:sldId id="264" r:id="rId37"/>
    <p:sldId id="265" r:id="rId38"/>
    <p:sldId id="304" r:id="rId39"/>
    <p:sldId id="306" r:id="rId40"/>
    <p:sldId id="308" r:id="rId41"/>
    <p:sldId id="313" r:id="rId4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99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A6E01F6-F6D6-499E-9255-5BE18E28F325}" v="381" dt="2022-04-18T21:11:25.036"/>
    <p1510:client id="{33E3BBCD-FC18-41A0-AF80-E605AB63F10C}" v="615" dt="2022-04-04T18:14:21.991"/>
    <p1510:client id="{427C0AF2-74DB-4E77-AE82-4A199D89A196}" v="381" dt="2022-04-03T20:53:00.365"/>
    <p1510:client id="{C3DCB4FC-5292-485C-9B41-D2324DCD349B}" v="9" dt="2022-05-02T01:09:22.448"/>
    <p1510:client id="{C5FC702A-DEEE-4B5F-A15B-C16F0A65B12F}" v="684" dt="2022-04-16T07:58:30.86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22527" autoAdjust="0"/>
    <p:restoredTop sz="94660" autoAdjust="0"/>
  </p:normalViewPr>
  <p:slideViewPr>
    <p:cSldViewPr>
      <p:cViewPr varScale="1">
        <p:scale>
          <a:sx n="117" d="100"/>
          <a:sy n="117" d="100"/>
        </p:scale>
        <p:origin x="-146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922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-3870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5236C7-427B-400C-958E-1462465FF88A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67CC54-EE2D-44B9-BD52-A926284B8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073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93BBF3-6AA8-4A96-BAF6-D1D46817F23A}" type="datetimeFigureOut">
              <a:rPr lang="en-US" smtClean="0"/>
              <a:pPr/>
              <a:t>5/4/2022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BBDAAC-C01E-4CCF-ACF2-DFD8A035EC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7452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8E584E3-6D1A-4B49-B68B-17D94F228028}" type="datetime1">
              <a:rPr lang="en-US" smtClean="0"/>
              <a:pPr/>
              <a:t>5/4/2022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2C7C8DE-E92A-432B-853E-289535A8EBC5}" type="datetime1">
              <a:rPr lang="en-US" smtClean="0"/>
              <a:pPr/>
              <a:t>5/4/2022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2CB5F2D-5D4C-4ACC-B6A2-0D63219712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71D27E6-5055-4910-9AFB-F6F778AE422C}" type="datetime1">
              <a:rPr lang="en-US" smtClean="0"/>
              <a:pPr/>
              <a:t>5/4/2022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2CB5F2D-5D4C-4ACC-B6A2-0D63219712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buFont typeface="Verdana" pitchFamily="34" charset="0"/>
              <a:buChar char="●"/>
              <a:defRPr sz="2800">
                <a:latin typeface="Arial" pitchFamily="34" charset="0"/>
                <a:cs typeface="Arial" pitchFamily="34" charset="0"/>
              </a:defRPr>
            </a:lvl1pPr>
            <a:lvl2pPr>
              <a:defRPr sz="2800">
                <a:latin typeface="Arial" pitchFamily="34" charset="0"/>
                <a:cs typeface="Arial" pitchFamily="34" charset="0"/>
              </a:defRPr>
            </a:lvl2pPr>
            <a:lvl3pPr>
              <a:defRPr sz="2800">
                <a:latin typeface="Arial" pitchFamily="34" charset="0"/>
                <a:cs typeface="Arial" pitchFamily="34" charset="0"/>
              </a:defRPr>
            </a:lvl3pPr>
            <a:lvl4pPr>
              <a:defRPr sz="2800">
                <a:latin typeface="Arial" pitchFamily="34" charset="0"/>
                <a:cs typeface="Arial" pitchFamily="34" charset="0"/>
              </a:defRPr>
            </a:lvl4pPr>
            <a:lvl5pPr>
              <a:defRPr sz="28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5C7FC49-D96B-46E4-B9AA-4DC3C9DBA315}" type="datetime1">
              <a:rPr lang="en-US" smtClean="0"/>
              <a:pPr/>
              <a:t>5/4/2022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62CB5F2D-5D4C-4ACC-B6A2-0D63219712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BE29D4C-AFFC-41D8-94FA-9BE99DDAEC24}" type="datetime1">
              <a:rPr lang="en-US" smtClean="0"/>
              <a:pPr/>
              <a:t>5/4/2022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2CB5F2D-5D4C-4ACC-B6A2-0D63219712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77BDB21-0EE1-4768-A077-20092DE98C48}" type="datetime1">
              <a:rPr lang="en-US" smtClean="0"/>
              <a:pPr/>
              <a:t>5/4/2022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2CB5F2D-5D4C-4ACC-B6A2-0D63219712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C4D924D-47F1-4343-AA09-3ED1B1769CB2}" type="datetime1">
              <a:rPr lang="en-US" smtClean="0"/>
              <a:pPr/>
              <a:t>5/4/2022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2CB5F2D-5D4C-4ACC-B6A2-0D63219712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B799C36-1E33-41CF-9B67-517BDECF6E78}" type="datetime1">
              <a:rPr lang="en-US" smtClean="0"/>
              <a:pPr/>
              <a:t>5/4/2022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2CB5F2D-5D4C-4ACC-B6A2-0D63219712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C7AADF1-6AE9-4276-999A-B2908BB9EC65}" type="datetime1">
              <a:rPr lang="en-US" smtClean="0"/>
              <a:pPr/>
              <a:t>5/4/2022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2CB5F2D-5D4C-4ACC-B6A2-0D63219712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AA13916-4B72-423B-A6CB-E577736234BF}" type="datetime1">
              <a:rPr lang="en-US" smtClean="0"/>
              <a:pPr/>
              <a:t>5/4/2022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2CB5F2D-5D4C-4ACC-B6A2-0D63219712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0F18ACC-506B-4366-81AB-21E92EE64093}" type="datetime1">
              <a:rPr lang="en-US" smtClean="0"/>
              <a:pPr/>
              <a:t>5/4/2022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2CB5F2D-5D4C-4ACC-B6A2-0D63219712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/>
          <p:cNvSpPr/>
          <p:nvPr/>
        </p:nvSpPr>
        <p:spPr>
          <a:xfrm>
            <a:off x="76200" y="76200"/>
            <a:ext cx="1676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1493838" algn="r"/>
              </a:tabLst>
            </a:pPr>
            <a:r>
              <a:rPr lang="en-US" dirty="0">
                <a:solidFill>
                  <a:schemeClr val="tx1"/>
                </a:solidFill>
              </a:rPr>
              <a:t>Credit	20%</a:t>
            </a:r>
          </a:p>
        </p:txBody>
      </p:sp>
      <p:sp>
        <p:nvSpPr>
          <p:cNvPr id="9" name="Rectangle 8"/>
          <p:cNvSpPr/>
          <p:nvPr/>
        </p:nvSpPr>
        <p:spPr>
          <a:xfrm>
            <a:off x="7391400" y="76200"/>
            <a:ext cx="1676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1493838" algn="r"/>
              </a:tabLst>
            </a:pPr>
            <a:r>
              <a:rPr lang="en-US" dirty="0">
                <a:solidFill>
                  <a:schemeClr val="tx1"/>
                </a:solidFill>
              </a:rPr>
              <a:t>CS 311	DB</a:t>
            </a:r>
          </a:p>
        </p:txBody>
      </p:sp>
      <p:sp>
        <p:nvSpPr>
          <p:cNvPr id="10" name="Rectangle 9"/>
          <p:cNvSpPr/>
          <p:nvPr/>
        </p:nvSpPr>
        <p:spPr>
          <a:xfrm>
            <a:off x="1828800" y="76200"/>
            <a:ext cx="5486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tabLst>
                <a:tab pos="1493838" algn="r"/>
              </a:tabLst>
            </a:pPr>
            <a:r>
              <a:rPr lang="en-US" dirty="0">
                <a:solidFill>
                  <a:schemeClr val="tx1"/>
                </a:solidFill>
              </a:rPr>
              <a:t>Course Project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391400" y="6248400"/>
            <a:ext cx="1676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1493838" algn="r"/>
              </a:tabLst>
            </a:pPr>
            <a:r>
              <a:rPr lang="en-US" dirty="0">
                <a:solidFill>
                  <a:schemeClr val="tx1"/>
                </a:solidFill>
              </a:rPr>
              <a:t>Slide	</a:t>
            </a:r>
            <a:fld id="{D1D0D988-4C6E-4D2F-9D72-6DC5E81BB6D4}" type="slidenum">
              <a:rPr lang="en-US" smtClean="0">
                <a:solidFill>
                  <a:schemeClr val="tx1"/>
                </a:solidFill>
              </a:rPr>
              <a:t>‹#›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828800" y="6248400"/>
            <a:ext cx="5486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tabLst>
                <a:tab pos="1493838" algn="r"/>
              </a:tabLst>
            </a:pPr>
            <a:r>
              <a:rPr lang="en-US" dirty="0">
                <a:solidFill>
                  <a:schemeClr val="tx1"/>
                </a:solidFill>
              </a:rPr>
              <a:t>SEM191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685800"/>
            <a:ext cx="8991600" cy="5440363"/>
          </a:xfrm>
        </p:spPr>
        <p:txBody>
          <a:bodyPr anchor="ctr" anchorCtr="0">
            <a:noAutofit/>
          </a:bodyPr>
          <a:lstStyle/>
          <a:p>
            <a:pPr algn="ctr">
              <a:lnSpc>
                <a:spcPct val="150000"/>
              </a:lnSpc>
              <a:buNone/>
            </a:pPr>
            <a:r>
              <a:rPr lang="en-US" sz="8000" b="1" dirty="0">
                <a:latin typeface="Arial"/>
                <a:cs typeface="Arial"/>
              </a:rPr>
              <a:t>Railway Station</a:t>
            </a:r>
            <a:endParaRPr lang="en-US" sz="8000" b="1" dirty="0">
              <a:latin typeface="Arial" pitchFamily="34" charset="0"/>
              <a:cs typeface="Arial" pitchFamily="34" charset="0"/>
            </a:endParaRPr>
          </a:p>
          <a:p>
            <a:pPr algn="ctr">
              <a:lnSpc>
                <a:spcPct val="150000"/>
              </a:lnSpc>
              <a:buNone/>
            </a:pPr>
            <a:r>
              <a:rPr lang="en-US" b="1" dirty="0">
                <a:latin typeface="Arial"/>
                <a:cs typeface="Arial"/>
              </a:rPr>
              <a:t>By	</a:t>
            </a:r>
            <a:r>
              <a:rPr lang="en-US" b="1" dirty="0" err="1">
                <a:latin typeface="Arial"/>
                <a:cs typeface="Arial"/>
              </a:rPr>
              <a:t>Name:Ahmed</a:t>
            </a:r>
            <a:endParaRPr lang="en-US" b="1" dirty="0"/>
          </a:p>
          <a:p>
            <a:pPr algn="ctr">
              <a:lnSpc>
                <a:spcPct val="150000"/>
              </a:lnSpc>
              <a:buNone/>
            </a:pPr>
            <a:r>
              <a:rPr lang="en-US" b="1" dirty="0">
                <a:latin typeface="Arial"/>
                <a:cs typeface="Arial"/>
              </a:rPr>
              <a:t>Abdulhadi</a:t>
            </a:r>
          </a:p>
          <a:p>
            <a:pPr algn="ctr">
              <a:lnSpc>
                <a:spcPct val="150000"/>
              </a:lnSpc>
              <a:buNone/>
            </a:pPr>
            <a:r>
              <a:rPr lang="en-US" b="1" dirty="0">
                <a:latin typeface="Arial"/>
                <a:cs typeface="Arial"/>
              </a:rPr>
              <a:t>Fahad</a:t>
            </a:r>
          </a:p>
          <a:p>
            <a:pPr algn="ctr">
              <a:lnSpc>
                <a:spcPct val="150000"/>
              </a:lnSpc>
              <a:buNone/>
            </a:pPr>
            <a:r>
              <a:rPr lang="en-US" b="1" dirty="0">
                <a:latin typeface="Arial"/>
                <a:cs typeface="Arial"/>
              </a:rPr>
              <a:t>Mohamed</a:t>
            </a:r>
          </a:p>
          <a:p>
            <a:pPr algn="ctr">
              <a:lnSpc>
                <a:spcPct val="150000"/>
              </a:lnSpc>
              <a:buNone/>
            </a:pPr>
            <a:r>
              <a:rPr lang="en-US" b="1" dirty="0">
                <a:latin typeface="Arial"/>
                <a:cs typeface="Arial"/>
              </a:rPr>
              <a:t>		   ID	:4110911- 4110834 - 4110649 - 4120580</a:t>
            </a:r>
            <a:endParaRPr lang="en-US" b="1" dirty="0"/>
          </a:p>
          <a:p>
            <a:pPr algn="ctr">
              <a:lnSpc>
                <a:spcPct val="150000"/>
              </a:lnSpc>
              <a:buNone/>
            </a:pPr>
            <a:endParaRPr lang="en-US" b="1" dirty="0"/>
          </a:p>
        </p:txBody>
      </p:sp>
      <p:sp>
        <p:nvSpPr>
          <p:cNvPr id="7" name="Rectangle 6"/>
          <p:cNvSpPr/>
          <p:nvPr/>
        </p:nvSpPr>
        <p:spPr>
          <a:xfrm>
            <a:off x="76200" y="6248400"/>
            <a:ext cx="1676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1493838" algn="r"/>
              </a:tabLst>
            </a:pPr>
            <a:r>
              <a:rPr lang="en-US" dirty="0">
                <a:solidFill>
                  <a:schemeClr val="tx1"/>
                </a:solidFill>
              </a:rPr>
              <a:t>YUC	KSA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685800"/>
            <a:ext cx="8991600" cy="5486400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b="1" dirty="0">
                <a:latin typeface="+mn-lt"/>
              </a:rPr>
              <a:t>Requirements Collection and Analysis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b="1" dirty="0">
                <a:latin typeface="+mn-lt"/>
                <a:cs typeface="Arial"/>
              </a:rPr>
              <a:t>User Requirements (5/7)</a:t>
            </a:r>
            <a:endParaRPr lang="en-US" dirty="0">
              <a:latin typeface="+mn-lt"/>
              <a:cs typeface="Arial"/>
            </a:endParaRPr>
          </a:p>
          <a:p>
            <a:pPr marL="463550" indent="-463550">
              <a:lnSpc>
                <a:spcPct val="150000"/>
              </a:lnSpc>
              <a:buFont typeface="+mj-lt"/>
              <a:buAutoNum type="arabicPeriod" startAt="4"/>
            </a:pPr>
            <a:r>
              <a:rPr lang="en-US" dirty="0">
                <a:latin typeface="+mn-lt"/>
                <a:cs typeface="Arial"/>
              </a:rPr>
              <a:t>Tickets table will contain the main part of the tickets such as ticket number and the source , destination, class_ id and </a:t>
            </a:r>
            <a:r>
              <a:rPr lang="en-US" dirty="0" err="1">
                <a:latin typeface="+mn-lt"/>
                <a:cs typeface="Arial"/>
              </a:rPr>
              <a:t>train_id</a:t>
            </a:r>
            <a:r>
              <a:rPr lang="en-US" dirty="0">
                <a:latin typeface="+mn-lt"/>
                <a:cs typeface="Arial"/>
              </a:rPr>
              <a:t>.</a:t>
            </a:r>
          </a:p>
        </p:txBody>
      </p:sp>
      <p:sp>
        <p:nvSpPr>
          <p:cNvPr id="8" name="Rectangle 7"/>
          <p:cNvSpPr/>
          <p:nvPr/>
        </p:nvSpPr>
        <p:spPr>
          <a:xfrm>
            <a:off x="76200" y="6248400"/>
            <a:ext cx="1676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1493838" algn="r"/>
              </a:tabLst>
            </a:pPr>
            <a:r>
              <a:rPr lang="en-US" dirty="0">
                <a:solidFill>
                  <a:schemeClr val="tx1"/>
                </a:solidFill>
              </a:rPr>
              <a:t>YUC	KSA</a:t>
            </a:r>
          </a:p>
        </p:txBody>
      </p:sp>
      <p:sp>
        <p:nvSpPr>
          <p:cNvPr id="9" name="Rectangle 8"/>
          <p:cNvSpPr/>
          <p:nvPr/>
        </p:nvSpPr>
        <p:spPr>
          <a:xfrm>
            <a:off x="7391400" y="6248400"/>
            <a:ext cx="1676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1493838" algn="r"/>
              </a:tabLst>
            </a:pPr>
            <a:r>
              <a:rPr lang="en-US" dirty="0">
                <a:solidFill>
                  <a:schemeClr val="tx1"/>
                </a:solidFill>
              </a:rPr>
              <a:t>Slide	</a:t>
            </a:r>
            <a:fld id="{D1D0D988-4C6E-4D2F-9D72-6DC5E81BB6D4}" type="slidenum">
              <a:rPr lang="en-US" smtClean="0">
                <a:solidFill>
                  <a:schemeClr val="tx1"/>
                </a:solidFill>
              </a:rPr>
              <a:t>10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33844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685800"/>
            <a:ext cx="8991600" cy="5486400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b="1" dirty="0">
                <a:latin typeface="+mn-lt"/>
              </a:rPr>
              <a:t>Requirements Collection and Analysis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b="1" dirty="0">
                <a:latin typeface="+mn-lt"/>
                <a:cs typeface="Arial"/>
              </a:rPr>
              <a:t>User Requirements (6/7)</a:t>
            </a:r>
            <a:endParaRPr lang="en-US" dirty="0">
              <a:latin typeface="+mn-lt"/>
              <a:cs typeface="Arial"/>
            </a:endParaRPr>
          </a:p>
          <a:p>
            <a:pPr marL="463550" indent="-463550">
              <a:lnSpc>
                <a:spcPct val="150000"/>
              </a:lnSpc>
              <a:buFont typeface="+mj-lt"/>
              <a:buAutoNum type="arabicPeriod" startAt="4"/>
            </a:pPr>
            <a:r>
              <a:rPr lang="en-US" dirty="0">
                <a:latin typeface="+mn-lt"/>
                <a:cs typeface="Arial"/>
              </a:rPr>
              <a:t>Class table has different types of classes like 1st class, business class, and general class</a:t>
            </a:r>
          </a:p>
        </p:txBody>
      </p:sp>
      <p:sp>
        <p:nvSpPr>
          <p:cNvPr id="8" name="Rectangle 7"/>
          <p:cNvSpPr/>
          <p:nvPr/>
        </p:nvSpPr>
        <p:spPr>
          <a:xfrm>
            <a:off x="76200" y="6248400"/>
            <a:ext cx="1676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1493838" algn="r"/>
              </a:tabLst>
            </a:pPr>
            <a:r>
              <a:rPr lang="en-US" dirty="0">
                <a:solidFill>
                  <a:schemeClr val="tx1"/>
                </a:solidFill>
              </a:rPr>
              <a:t>YUC	KSA</a:t>
            </a:r>
          </a:p>
        </p:txBody>
      </p:sp>
      <p:sp>
        <p:nvSpPr>
          <p:cNvPr id="9" name="Rectangle 8"/>
          <p:cNvSpPr/>
          <p:nvPr/>
        </p:nvSpPr>
        <p:spPr>
          <a:xfrm>
            <a:off x="7391400" y="6248400"/>
            <a:ext cx="1676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1493838" algn="r"/>
              </a:tabLst>
            </a:pPr>
            <a:r>
              <a:rPr lang="en-US" dirty="0">
                <a:solidFill>
                  <a:schemeClr val="tx1"/>
                </a:solidFill>
              </a:rPr>
              <a:t>Slide	</a:t>
            </a:r>
            <a:fld id="{D1D0D988-4C6E-4D2F-9D72-6DC5E81BB6D4}" type="slidenum">
              <a:rPr lang="en-US" smtClean="0">
                <a:solidFill>
                  <a:schemeClr val="tx1"/>
                </a:solidFill>
              </a:rPr>
              <a:t>11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3589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685800"/>
            <a:ext cx="8991600" cy="5486400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b="1" dirty="0">
                <a:latin typeface="+mn-lt"/>
              </a:rPr>
              <a:t>Requirements Collection and Analysis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b="1">
                <a:latin typeface="+mn-lt"/>
                <a:cs typeface="Arial"/>
              </a:rPr>
              <a:t>User Requirements (7/7)</a:t>
            </a:r>
            <a:endParaRPr lang="en-US">
              <a:latin typeface="+mn-lt"/>
            </a:endParaRPr>
          </a:p>
          <a:p>
            <a:pPr marL="463550" indent="-463550">
              <a:lnSpc>
                <a:spcPct val="150000"/>
              </a:lnSpc>
              <a:buFont typeface="+mj-lt"/>
              <a:buAutoNum type="arabicPeriod" startAt="4"/>
            </a:pPr>
            <a:r>
              <a:rPr lang="en-US" dirty="0">
                <a:latin typeface="+mn-lt"/>
                <a:cs typeface="Arial"/>
              </a:rPr>
              <a:t>Time table contains some important details such as </a:t>
            </a:r>
            <a:r>
              <a:rPr lang="en-US" err="1">
                <a:latin typeface="+mn-lt"/>
                <a:cs typeface="Arial"/>
              </a:rPr>
              <a:t>ref_no</a:t>
            </a:r>
            <a:r>
              <a:rPr lang="en-US" dirty="0">
                <a:latin typeface="+mn-lt"/>
                <a:cs typeface="Arial"/>
              </a:rPr>
              <a:t> , </a:t>
            </a:r>
            <a:r>
              <a:rPr lang="en-US" err="1">
                <a:latin typeface="+mn-lt"/>
                <a:cs typeface="Arial"/>
              </a:rPr>
              <a:t>der_time</a:t>
            </a:r>
            <a:r>
              <a:rPr lang="en-US" dirty="0">
                <a:latin typeface="+mn-lt"/>
                <a:cs typeface="Arial"/>
              </a:rPr>
              <a:t> </a:t>
            </a:r>
            <a:r>
              <a:rPr lang="en-US" err="1">
                <a:latin typeface="+mn-lt"/>
                <a:cs typeface="Arial"/>
              </a:rPr>
              <a:t>arrive_time</a:t>
            </a:r>
            <a:r>
              <a:rPr lang="en-US" dirty="0">
                <a:latin typeface="+mn-lt"/>
                <a:cs typeface="Arial"/>
              </a:rPr>
              <a:t>, </a:t>
            </a:r>
            <a:r>
              <a:rPr lang="en-US" err="1">
                <a:latin typeface="+mn-lt"/>
                <a:cs typeface="Arial"/>
              </a:rPr>
              <a:t>Train_id</a:t>
            </a:r>
            <a:r>
              <a:rPr lang="en-US" dirty="0">
                <a:latin typeface="+mn-lt"/>
                <a:cs typeface="Arial"/>
              </a:rPr>
              <a:t>, and </a:t>
            </a:r>
            <a:r>
              <a:rPr lang="en-US" err="1">
                <a:latin typeface="+mn-lt"/>
                <a:cs typeface="Arial"/>
              </a:rPr>
              <a:t>station_id</a:t>
            </a:r>
            <a:r>
              <a:rPr lang="en-US">
                <a:latin typeface="+mn-lt"/>
                <a:cs typeface="Arial"/>
              </a:rPr>
              <a:t> which will be helpful in the customer's ticket.</a:t>
            </a:r>
          </a:p>
        </p:txBody>
      </p:sp>
      <p:sp>
        <p:nvSpPr>
          <p:cNvPr id="8" name="Rectangle 7"/>
          <p:cNvSpPr/>
          <p:nvPr/>
        </p:nvSpPr>
        <p:spPr>
          <a:xfrm>
            <a:off x="76200" y="6248400"/>
            <a:ext cx="1676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1493838" algn="r"/>
              </a:tabLst>
            </a:pPr>
            <a:r>
              <a:rPr lang="en-US" dirty="0">
                <a:solidFill>
                  <a:schemeClr val="tx1"/>
                </a:solidFill>
              </a:rPr>
              <a:t>YUC	KSA</a:t>
            </a:r>
          </a:p>
        </p:txBody>
      </p:sp>
      <p:sp>
        <p:nvSpPr>
          <p:cNvPr id="9" name="Rectangle 8"/>
          <p:cNvSpPr/>
          <p:nvPr/>
        </p:nvSpPr>
        <p:spPr>
          <a:xfrm>
            <a:off x="7391400" y="6248400"/>
            <a:ext cx="1676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1493838" algn="r"/>
              </a:tabLst>
            </a:pPr>
            <a:r>
              <a:rPr lang="en-US" dirty="0">
                <a:solidFill>
                  <a:schemeClr val="tx1"/>
                </a:solidFill>
              </a:rPr>
              <a:t>Slide	</a:t>
            </a:r>
            <a:fld id="{D1D0D988-4C6E-4D2F-9D72-6DC5E81BB6D4}" type="slidenum">
              <a:rPr lang="en-US" smtClean="0">
                <a:solidFill>
                  <a:schemeClr val="tx1"/>
                </a:solidFill>
              </a:rPr>
              <a:t>12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24661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5029200" y="4724400"/>
            <a:ext cx="2743200" cy="4572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Loading data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5029200" y="4114800"/>
            <a:ext cx="2743200" cy="4572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1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Normalization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5029200" y="5334000"/>
            <a:ext cx="2743200" cy="4572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Presentation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3200400" y="762000"/>
            <a:ext cx="2743200" cy="609600"/>
          </a:xfrm>
          <a:prstGeom prst="round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Overview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5181600" y="2514600"/>
            <a:ext cx="3048000" cy="9144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Phase II</a:t>
            </a:r>
          </a:p>
          <a:p>
            <a:pPr algn="ctr"/>
            <a:r>
              <a:rPr lang="en-US" sz="21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Logical DB Design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914400" y="2514600"/>
            <a:ext cx="3048000" cy="9144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Phase I</a:t>
            </a:r>
          </a:p>
          <a:p>
            <a:pPr algn="ctr"/>
            <a:r>
              <a:rPr lang="en-US" sz="21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Conceptual DB Design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1371600" y="4724400"/>
            <a:ext cx="2743200" cy="457200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-463550" algn="ctr">
              <a:lnSpc>
                <a:spcPct val="150000"/>
              </a:lnSpc>
            </a:pPr>
            <a:r>
              <a:rPr lang="en-US" sz="21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Entities &amp; Attributes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1371600" y="4114800"/>
            <a:ext cx="2743200" cy="4572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Requirements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1371600" y="5334000"/>
            <a:ext cx="2743200" cy="4572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ERD</a:t>
            </a:r>
          </a:p>
        </p:txBody>
      </p:sp>
      <p:cxnSp>
        <p:nvCxnSpPr>
          <p:cNvPr id="18" name="Curved Connector 17"/>
          <p:cNvCxnSpPr>
            <a:stCxn id="12" idx="1"/>
            <a:endCxn id="14" idx="1"/>
          </p:cNvCxnSpPr>
          <p:nvPr/>
        </p:nvCxnSpPr>
        <p:spPr>
          <a:xfrm rot="10800000" flipH="1" flipV="1">
            <a:off x="914400" y="2971800"/>
            <a:ext cx="457200" cy="1371600"/>
          </a:xfrm>
          <a:prstGeom prst="curvedConnector3">
            <a:avLst>
              <a:gd name="adj1" fmla="val -5000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/>
          <p:cNvCxnSpPr>
            <a:stCxn id="12" idx="1"/>
            <a:endCxn id="13" idx="1"/>
          </p:cNvCxnSpPr>
          <p:nvPr/>
        </p:nvCxnSpPr>
        <p:spPr>
          <a:xfrm rot="10800000" flipH="1" flipV="1">
            <a:off x="914400" y="2971800"/>
            <a:ext cx="457200" cy="1981200"/>
          </a:xfrm>
          <a:prstGeom prst="curvedConnector3">
            <a:avLst>
              <a:gd name="adj1" fmla="val -103333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urved Connector 36"/>
          <p:cNvCxnSpPr>
            <a:stCxn id="12" idx="1"/>
            <a:endCxn id="15" idx="1"/>
          </p:cNvCxnSpPr>
          <p:nvPr/>
        </p:nvCxnSpPr>
        <p:spPr>
          <a:xfrm rot="10800000" flipH="1" flipV="1">
            <a:off x="914400" y="2971800"/>
            <a:ext cx="457200" cy="2590800"/>
          </a:xfrm>
          <a:prstGeom prst="curvedConnector3">
            <a:avLst>
              <a:gd name="adj1" fmla="val -17000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urved Connector 40"/>
          <p:cNvCxnSpPr>
            <a:stCxn id="11" idx="3"/>
            <a:endCxn id="8" idx="3"/>
          </p:cNvCxnSpPr>
          <p:nvPr/>
        </p:nvCxnSpPr>
        <p:spPr>
          <a:xfrm flipH="1">
            <a:off x="7772400" y="2971800"/>
            <a:ext cx="457200" cy="2590800"/>
          </a:xfrm>
          <a:prstGeom prst="curvedConnector3">
            <a:avLst>
              <a:gd name="adj1" fmla="val -166667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urved Connector 42"/>
          <p:cNvCxnSpPr>
            <a:stCxn id="11" idx="3"/>
            <a:endCxn id="5" idx="3"/>
          </p:cNvCxnSpPr>
          <p:nvPr/>
        </p:nvCxnSpPr>
        <p:spPr>
          <a:xfrm flipH="1">
            <a:off x="7772400" y="2971800"/>
            <a:ext cx="457200" cy="1981200"/>
          </a:xfrm>
          <a:prstGeom prst="curvedConnector3">
            <a:avLst>
              <a:gd name="adj1" fmla="val -93333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urved Connector 44"/>
          <p:cNvCxnSpPr>
            <a:stCxn id="11" idx="3"/>
            <a:endCxn id="7" idx="3"/>
          </p:cNvCxnSpPr>
          <p:nvPr/>
        </p:nvCxnSpPr>
        <p:spPr>
          <a:xfrm flipH="1">
            <a:off x="7772400" y="2971800"/>
            <a:ext cx="457200" cy="1371600"/>
          </a:xfrm>
          <a:prstGeom prst="curvedConnector3">
            <a:avLst>
              <a:gd name="adj1" fmla="val -5000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urved Connector 50"/>
          <p:cNvCxnSpPr>
            <a:stCxn id="10" idx="2"/>
            <a:endCxn id="12" idx="0"/>
          </p:cNvCxnSpPr>
          <p:nvPr/>
        </p:nvCxnSpPr>
        <p:spPr>
          <a:xfrm rot="5400000">
            <a:off x="2933700" y="876300"/>
            <a:ext cx="1143000" cy="2133600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urved Connector 52"/>
          <p:cNvCxnSpPr>
            <a:stCxn id="10" idx="2"/>
            <a:endCxn id="11" idx="0"/>
          </p:cNvCxnSpPr>
          <p:nvPr/>
        </p:nvCxnSpPr>
        <p:spPr>
          <a:xfrm rot="16200000" flipH="1">
            <a:off x="5067300" y="876300"/>
            <a:ext cx="1143000" cy="2133600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1828800" y="76200"/>
            <a:ext cx="5486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tabLst>
                <a:tab pos="1493838" algn="r"/>
              </a:tabLst>
            </a:pPr>
            <a:r>
              <a:rPr lang="en-US" dirty="0">
                <a:solidFill>
                  <a:schemeClr val="tx1"/>
                </a:solidFill>
              </a:rPr>
              <a:t>Course Project</a:t>
            </a:r>
          </a:p>
        </p:txBody>
      </p:sp>
      <p:sp>
        <p:nvSpPr>
          <p:cNvPr id="33" name="Rectangle 32"/>
          <p:cNvSpPr/>
          <p:nvPr/>
        </p:nvSpPr>
        <p:spPr>
          <a:xfrm>
            <a:off x="76200" y="6248400"/>
            <a:ext cx="1676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1493838" algn="r"/>
              </a:tabLst>
            </a:pPr>
            <a:r>
              <a:rPr lang="en-US" dirty="0">
                <a:solidFill>
                  <a:schemeClr val="tx1"/>
                </a:solidFill>
              </a:rPr>
              <a:t>YUC	KSA</a:t>
            </a:r>
          </a:p>
        </p:txBody>
      </p:sp>
      <p:sp>
        <p:nvSpPr>
          <p:cNvPr id="34" name="Rectangle 33"/>
          <p:cNvSpPr/>
          <p:nvPr/>
        </p:nvSpPr>
        <p:spPr>
          <a:xfrm>
            <a:off x="7391400" y="6248400"/>
            <a:ext cx="1676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1493838" algn="r"/>
              </a:tabLst>
            </a:pPr>
            <a:r>
              <a:rPr lang="en-US" dirty="0">
                <a:solidFill>
                  <a:schemeClr val="tx1"/>
                </a:solidFill>
              </a:rPr>
              <a:t>Slide	</a:t>
            </a:r>
            <a:fld id="{D1D0D988-4C6E-4D2F-9D72-6DC5E81BB6D4}" type="slidenum">
              <a:rPr lang="en-US" smtClean="0">
                <a:solidFill>
                  <a:schemeClr val="tx1"/>
                </a:solidFill>
              </a:rPr>
              <a:t>13</a:t>
            </a:fld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685800"/>
            <a:ext cx="8534400" cy="6858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dirty="0"/>
              <a:t>Extractions of Entities and Attributes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475817" y="3051085"/>
            <a:ext cx="3352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Preliminary design of entity types for the COMPANY database.  Some of the shown attributes will be refined into relationships.</a:t>
            </a:r>
          </a:p>
        </p:txBody>
      </p:sp>
      <p:sp>
        <p:nvSpPr>
          <p:cNvPr id="9" name="Rectangle 8"/>
          <p:cNvSpPr/>
          <p:nvPr/>
        </p:nvSpPr>
        <p:spPr>
          <a:xfrm>
            <a:off x="1828800" y="76200"/>
            <a:ext cx="5486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tabLst>
                <a:tab pos="1493838" algn="r"/>
              </a:tabLst>
            </a:pPr>
            <a:r>
              <a:rPr lang="en-US" dirty="0">
                <a:solidFill>
                  <a:schemeClr val="tx1"/>
                </a:solidFill>
              </a:rPr>
              <a:t>Course Project</a:t>
            </a:r>
          </a:p>
        </p:txBody>
      </p:sp>
      <p:sp>
        <p:nvSpPr>
          <p:cNvPr id="10" name="Rectangle 9"/>
          <p:cNvSpPr/>
          <p:nvPr/>
        </p:nvSpPr>
        <p:spPr>
          <a:xfrm>
            <a:off x="76200" y="6248400"/>
            <a:ext cx="1676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1493838" algn="r"/>
              </a:tabLst>
            </a:pPr>
            <a:r>
              <a:rPr lang="en-US" dirty="0">
                <a:solidFill>
                  <a:schemeClr val="tx1"/>
                </a:solidFill>
              </a:rPr>
              <a:t>YUC	KSA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391400" y="6248400"/>
            <a:ext cx="1676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1493838" algn="r"/>
              </a:tabLst>
            </a:pPr>
            <a:r>
              <a:rPr lang="en-US" dirty="0">
                <a:solidFill>
                  <a:schemeClr val="tx1"/>
                </a:solidFill>
              </a:rPr>
              <a:t>Slide	</a:t>
            </a:r>
            <a:fld id="{D1D0D988-4C6E-4D2F-9D72-6DC5E81BB6D4}" type="slidenum">
              <a:rPr lang="en-US" smtClean="0">
                <a:solidFill>
                  <a:schemeClr val="tx1"/>
                </a:solidFill>
              </a:rPr>
              <a:t>14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6200" y="5257800"/>
            <a:ext cx="8991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Construct each entity on a separate slide.</a:t>
            </a:r>
          </a:p>
        </p:txBody>
      </p:sp>
      <p:sp>
        <p:nvSpPr>
          <p:cNvPr id="4" name="مستطيل 3">
            <a:extLst>
              <a:ext uri="{FF2B5EF4-FFF2-40B4-BE49-F238E27FC236}">
                <a16:creationId xmlns:a16="http://schemas.microsoft.com/office/drawing/2014/main" id="{E6F34833-C508-933E-B70F-5DAF75F091F2}"/>
              </a:ext>
            </a:extLst>
          </p:cNvPr>
          <p:cNvSpPr/>
          <p:nvPr/>
        </p:nvSpPr>
        <p:spPr>
          <a:xfrm>
            <a:off x="1754717" y="2971800"/>
            <a:ext cx="1661582" cy="67733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ar-SA" dirty="0" err="1">
                <a:cs typeface="Arial"/>
              </a:rPr>
              <a:t>employee</a:t>
            </a:r>
            <a:endParaRPr lang="ar-SA" dirty="0" err="1"/>
          </a:p>
        </p:txBody>
      </p:sp>
      <p:sp>
        <p:nvSpPr>
          <p:cNvPr id="6" name="شكل بيضاوي 5">
            <a:extLst>
              <a:ext uri="{FF2B5EF4-FFF2-40B4-BE49-F238E27FC236}">
                <a16:creationId xmlns:a16="http://schemas.microsoft.com/office/drawing/2014/main" id="{45279B95-16DF-2125-EF2D-437CF91A3B06}"/>
              </a:ext>
            </a:extLst>
          </p:cNvPr>
          <p:cNvSpPr/>
          <p:nvPr/>
        </p:nvSpPr>
        <p:spPr>
          <a:xfrm>
            <a:off x="1754717" y="1373717"/>
            <a:ext cx="1291166" cy="77258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SA" dirty="0" err="1">
                <a:cs typeface="Arial"/>
              </a:rPr>
              <a:t>salary</a:t>
            </a:r>
          </a:p>
        </p:txBody>
      </p:sp>
      <p:sp>
        <p:nvSpPr>
          <p:cNvPr id="12" name="شكل بيضاوي 11">
            <a:extLst>
              <a:ext uri="{FF2B5EF4-FFF2-40B4-BE49-F238E27FC236}">
                <a16:creationId xmlns:a16="http://schemas.microsoft.com/office/drawing/2014/main" id="{0A69E0FA-90F9-CCBF-ED30-E0C20557CA82}"/>
              </a:ext>
            </a:extLst>
          </p:cNvPr>
          <p:cNvSpPr/>
          <p:nvPr/>
        </p:nvSpPr>
        <p:spPr>
          <a:xfrm>
            <a:off x="5628216" y="2199217"/>
            <a:ext cx="1291166" cy="77258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1" anchor="ctr"/>
          <a:lstStyle/>
          <a:p>
            <a:pPr algn="ctr"/>
            <a:r>
              <a:rPr lang="ar-SA" dirty="0">
                <a:cs typeface="Arial"/>
              </a:rPr>
              <a:t>LNAME</a:t>
            </a:r>
          </a:p>
        </p:txBody>
      </p:sp>
      <p:sp>
        <p:nvSpPr>
          <p:cNvPr id="14" name="شكل بيضاوي 13">
            <a:extLst>
              <a:ext uri="{FF2B5EF4-FFF2-40B4-BE49-F238E27FC236}">
                <a16:creationId xmlns:a16="http://schemas.microsoft.com/office/drawing/2014/main" id="{DC8C0E23-D119-052D-26AD-78C861AA0C6B}"/>
              </a:ext>
            </a:extLst>
          </p:cNvPr>
          <p:cNvSpPr/>
          <p:nvPr/>
        </p:nvSpPr>
        <p:spPr>
          <a:xfrm>
            <a:off x="4982633" y="1373717"/>
            <a:ext cx="1291166" cy="77258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1" anchor="ctr"/>
          <a:lstStyle/>
          <a:p>
            <a:pPr algn="ctr"/>
            <a:r>
              <a:rPr lang="ar-SA" dirty="0">
                <a:cs typeface="Arial"/>
              </a:rPr>
              <a:t>FNAME</a:t>
            </a:r>
          </a:p>
        </p:txBody>
      </p:sp>
      <p:sp>
        <p:nvSpPr>
          <p:cNvPr id="15" name="شكل بيضاوي 14">
            <a:extLst>
              <a:ext uri="{FF2B5EF4-FFF2-40B4-BE49-F238E27FC236}">
                <a16:creationId xmlns:a16="http://schemas.microsoft.com/office/drawing/2014/main" id="{394624CC-DEAC-035A-E444-352A734F0D10}"/>
              </a:ext>
            </a:extLst>
          </p:cNvPr>
          <p:cNvSpPr/>
          <p:nvPr/>
        </p:nvSpPr>
        <p:spPr>
          <a:xfrm>
            <a:off x="3416299" y="1521883"/>
            <a:ext cx="1291166" cy="77258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1" anchor="ctr"/>
          <a:lstStyle/>
          <a:p>
            <a:pPr algn="ctr"/>
            <a:r>
              <a:rPr lang="ar-SA" u="sng" dirty="0">
                <a:cs typeface="Arial"/>
              </a:rPr>
              <a:t>E_ID</a:t>
            </a:r>
          </a:p>
        </p:txBody>
      </p:sp>
      <p:sp>
        <p:nvSpPr>
          <p:cNvPr id="16" name="شكل بيضاوي 15">
            <a:extLst>
              <a:ext uri="{FF2B5EF4-FFF2-40B4-BE49-F238E27FC236}">
                <a16:creationId xmlns:a16="http://schemas.microsoft.com/office/drawing/2014/main" id="{EDE4AAAD-411D-EECC-DDBF-69E5A3CB3BAB}"/>
              </a:ext>
            </a:extLst>
          </p:cNvPr>
          <p:cNvSpPr/>
          <p:nvPr/>
        </p:nvSpPr>
        <p:spPr>
          <a:xfrm>
            <a:off x="3543300" y="2294466"/>
            <a:ext cx="1439332" cy="77258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1" anchor="ctr"/>
          <a:lstStyle/>
          <a:p>
            <a:pPr algn="ctr"/>
            <a:r>
              <a:rPr lang="ar-SA" dirty="0" err="1">
                <a:cs typeface="Arial"/>
              </a:rPr>
              <a:t>E_name</a:t>
            </a:r>
          </a:p>
        </p:txBody>
      </p:sp>
      <p:sp>
        <p:nvSpPr>
          <p:cNvPr id="17" name="شكل بيضاوي 16">
            <a:extLst>
              <a:ext uri="{FF2B5EF4-FFF2-40B4-BE49-F238E27FC236}">
                <a16:creationId xmlns:a16="http://schemas.microsoft.com/office/drawing/2014/main" id="{A694B9E4-FBD1-50D6-F8C6-979710156A7C}"/>
              </a:ext>
            </a:extLst>
          </p:cNvPr>
          <p:cNvSpPr/>
          <p:nvPr/>
        </p:nvSpPr>
        <p:spPr>
          <a:xfrm>
            <a:off x="3638550" y="3310465"/>
            <a:ext cx="1428749" cy="60325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1" anchor="ctr"/>
          <a:lstStyle/>
          <a:p>
            <a:pPr algn="ctr"/>
            <a:r>
              <a:rPr lang="ar-SA" dirty="0" err="1">
                <a:cs typeface="Arial"/>
              </a:rPr>
              <a:t>Address</a:t>
            </a:r>
          </a:p>
        </p:txBody>
      </p:sp>
      <p:sp>
        <p:nvSpPr>
          <p:cNvPr id="18" name="شكل بيضاوي 17">
            <a:extLst>
              <a:ext uri="{FF2B5EF4-FFF2-40B4-BE49-F238E27FC236}">
                <a16:creationId xmlns:a16="http://schemas.microsoft.com/office/drawing/2014/main" id="{858F71D6-FF3C-6740-CF47-BF9128762D2B}"/>
              </a:ext>
            </a:extLst>
          </p:cNvPr>
          <p:cNvSpPr/>
          <p:nvPr/>
        </p:nvSpPr>
        <p:spPr>
          <a:xfrm>
            <a:off x="3416299" y="3913716"/>
            <a:ext cx="1291166" cy="77258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1" anchor="ctr"/>
          <a:lstStyle/>
          <a:p>
            <a:pPr algn="ctr"/>
            <a:r>
              <a:rPr lang="ar-SA" dirty="0" err="1">
                <a:cs typeface="Arial"/>
              </a:rPr>
              <a:t>gender</a:t>
            </a:r>
          </a:p>
        </p:txBody>
      </p:sp>
      <p:sp>
        <p:nvSpPr>
          <p:cNvPr id="19" name="شكل بيضاوي 18">
            <a:extLst>
              <a:ext uri="{FF2B5EF4-FFF2-40B4-BE49-F238E27FC236}">
                <a16:creationId xmlns:a16="http://schemas.microsoft.com/office/drawing/2014/main" id="{DB07DCF1-E070-EF00-B410-91B9DEE7C91C}"/>
              </a:ext>
            </a:extLst>
          </p:cNvPr>
          <p:cNvSpPr/>
          <p:nvPr/>
        </p:nvSpPr>
        <p:spPr>
          <a:xfrm>
            <a:off x="1902883" y="4305300"/>
            <a:ext cx="1894416" cy="75141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1" anchor="ctr"/>
          <a:lstStyle/>
          <a:p>
            <a:pPr algn="ctr"/>
            <a:r>
              <a:rPr lang="ar-SA" dirty="0" err="1">
                <a:cs typeface="Arial"/>
              </a:rPr>
              <a:t>PH_Number</a:t>
            </a:r>
          </a:p>
        </p:txBody>
      </p:sp>
      <p:sp>
        <p:nvSpPr>
          <p:cNvPr id="20" name="شكل بيضاوي 19">
            <a:extLst>
              <a:ext uri="{FF2B5EF4-FFF2-40B4-BE49-F238E27FC236}">
                <a16:creationId xmlns:a16="http://schemas.microsoft.com/office/drawing/2014/main" id="{D4973D44-BBC3-1103-DE51-A1B174D8E7E8}"/>
              </a:ext>
            </a:extLst>
          </p:cNvPr>
          <p:cNvSpPr/>
          <p:nvPr/>
        </p:nvSpPr>
        <p:spPr>
          <a:xfrm>
            <a:off x="908050" y="4199467"/>
            <a:ext cx="1291166" cy="77258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SA" dirty="0" err="1">
                <a:cs typeface="Arial"/>
              </a:rPr>
              <a:t>salary</a:t>
            </a:r>
          </a:p>
        </p:txBody>
      </p:sp>
      <p:cxnSp>
        <p:nvCxnSpPr>
          <p:cNvPr id="8" name="رابط كسهم مستقيم 7">
            <a:extLst>
              <a:ext uri="{FF2B5EF4-FFF2-40B4-BE49-F238E27FC236}">
                <a16:creationId xmlns:a16="http://schemas.microsoft.com/office/drawing/2014/main" id="{443C2175-CCAE-5F0C-E754-257A976E750E}"/>
              </a:ext>
            </a:extLst>
          </p:cNvPr>
          <p:cNvCxnSpPr/>
          <p:nvPr/>
        </p:nvCxnSpPr>
        <p:spPr>
          <a:xfrm>
            <a:off x="3278717" y="3479801"/>
            <a:ext cx="666749" cy="243415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رابط كسهم مستقيم 20">
            <a:extLst>
              <a:ext uri="{FF2B5EF4-FFF2-40B4-BE49-F238E27FC236}">
                <a16:creationId xmlns:a16="http://schemas.microsoft.com/office/drawing/2014/main" id="{9F09218B-3A63-2F90-15B5-796B5D59963D}"/>
              </a:ext>
            </a:extLst>
          </p:cNvPr>
          <p:cNvCxnSpPr/>
          <p:nvPr/>
        </p:nvCxnSpPr>
        <p:spPr>
          <a:xfrm>
            <a:off x="3241675" y="3326341"/>
            <a:ext cx="729849" cy="967076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رابط كسهم مستقيم 4">
            <a:extLst>
              <a:ext uri="{FF2B5EF4-FFF2-40B4-BE49-F238E27FC236}">
                <a16:creationId xmlns:a16="http://schemas.microsoft.com/office/drawing/2014/main" id="{917D65E6-0FFE-2C67-88BA-C06767F41C36}"/>
              </a:ext>
            </a:extLst>
          </p:cNvPr>
          <p:cNvCxnSpPr/>
          <p:nvPr/>
        </p:nvCxnSpPr>
        <p:spPr>
          <a:xfrm flipV="1">
            <a:off x="3225800" y="2950633"/>
            <a:ext cx="592666" cy="306917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رابط كسهم مستقيم 21">
            <a:extLst>
              <a:ext uri="{FF2B5EF4-FFF2-40B4-BE49-F238E27FC236}">
                <a16:creationId xmlns:a16="http://schemas.microsoft.com/office/drawing/2014/main" id="{1C8D7375-DAD9-7585-26AC-F92BFEE31122}"/>
              </a:ext>
            </a:extLst>
          </p:cNvPr>
          <p:cNvCxnSpPr>
            <a:cxnSpLocks/>
          </p:cNvCxnSpPr>
          <p:nvPr/>
        </p:nvCxnSpPr>
        <p:spPr>
          <a:xfrm flipV="1">
            <a:off x="4855633" y="2559049"/>
            <a:ext cx="1005416" cy="179917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رابط كسهم مستقيم 22">
            <a:extLst>
              <a:ext uri="{FF2B5EF4-FFF2-40B4-BE49-F238E27FC236}">
                <a16:creationId xmlns:a16="http://schemas.microsoft.com/office/drawing/2014/main" id="{9EB05CB5-A26E-A0E4-C6BD-5EE9AE75C108}"/>
              </a:ext>
            </a:extLst>
          </p:cNvPr>
          <p:cNvCxnSpPr>
            <a:cxnSpLocks/>
          </p:cNvCxnSpPr>
          <p:nvPr/>
        </p:nvCxnSpPr>
        <p:spPr>
          <a:xfrm flipV="1">
            <a:off x="4601633" y="1902883"/>
            <a:ext cx="783166" cy="550333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رابط كسهم مستقيم 23">
            <a:extLst>
              <a:ext uri="{FF2B5EF4-FFF2-40B4-BE49-F238E27FC236}">
                <a16:creationId xmlns:a16="http://schemas.microsoft.com/office/drawing/2014/main" id="{C14F4610-602A-B6B7-F25B-D91C34C64C69}"/>
              </a:ext>
            </a:extLst>
          </p:cNvPr>
          <p:cNvCxnSpPr>
            <a:cxnSpLocks/>
          </p:cNvCxnSpPr>
          <p:nvPr/>
        </p:nvCxnSpPr>
        <p:spPr>
          <a:xfrm flipV="1">
            <a:off x="2791883" y="3543300"/>
            <a:ext cx="127000" cy="825501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رابط كسهم مستقيم 24">
            <a:extLst>
              <a:ext uri="{FF2B5EF4-FFF2-40B4-BE49-F238E27FC236}">
                <a16:creationId xmlns:a16="http://schemas.microsoft.com/office/drawing/2014/main" id="{90E38DC9-0164-9E15-4B6A-113D8D0E6DCA}"/>
              </a:ext>
            </a:extLst>
          </p:cNvPr>
          <p:cNvCxnSpPr>
            <a:cxnSpLocks/>
          </p:cNvCxnSpPr>
          <p:nvPr/>
        </p:nvCxnSpPr>
        <p:spPr>
          <a:xfrm flipV="1">
            <a:off x="1585382" y="3522132"/>
            <a:ext cx="275166" cy="740834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رابط كسهم مستقيم 25">
            <a:extLst>
              <a:ext uri="{FF2B5EF4-FFF2-40B4-BE49-F238E27FC236}">
                <a16:creationId xmlns:a16="http://schemas.microsoft.com/office/drawing/2014/main" id="{0D701F1B-FE3E-749B-EB4C-75B0F15A17B5}"/>
              </a:ext>
            </a:extLst>
          </p:cNvPr>
          <p:cNvCxnSpPr>
            <a:cxnSpLocks/>
          </p:cNvCxnSpPr>
          <p:nvPr/>
        </p:nvCxnSpPr>
        <p:spPr>
          <a:xfrm flipV="1">
            <a:off x="2897716" y="2040467"/>
            <a:ext cx="793749" cy="1068916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رابط كسهم مستقيم 26">
            <a:extLst>
              <a:ext uri="{FF2B5EF4-FFF2-40B4-BE49-F238E27FC236}">
                <a16:creationId xmlns:a16="http://schemas.microsoft.com/office/drawing/2014/main" id="{48A00DF6-5AE2-A779-783D-5D29C68BD341}"/>
              </a:ext>
            </a:extLst>
          </p:cNvPr>
          <p:cNvCxnSpPr>
            <a:cxnSpLocks/>
          </p:cNvCxnSpPr>
          <p:nvPr/>
        </p:nvCxnSpPr>
        <p:spPr>
          <a:xfrm flipV="1">
            <a:off x="2114550" y="1955800"/>
            <a:ext cx="338666" cy="1079501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685800"/>
            <a:ext cx="8534400" cy="6858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dirty="0"/>
              <a:t>Extractions of Entities and Attributes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486400" y="2828835"/>
            <a:ext cx="3352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Preliminary design of entity types for the COMPANY database.  Some of the shown attributes will be refined into relationships.</a:t>
            </a:r>
          </a:p>
        </p:txBody>
      </p:sp>
      <p:sp>
        <p:nvSpPr>
          <p:cNvPr id="10" name="Rectangle 9"/>
          <p:cNvSpPr/>
          <p:nvPr/>
        </p:nvSpPr>
        <p:spPr>
          <a:xfrm>
            <a:off x="1828800" y="76200"/>
            <a:ext cx="5486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tabLst>
                <a:tab pos="1493838" algn="r"/>
              </a:tabLst>
            </a:pPr>
            <a:r>
              <a:rPr lang="en-US" dirty="0">
                <a:solidFill>
                  <a:schemeClr val="tx1"/>
                </a:solidFill>
              </a:rPr>
              <a:t>Course Project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6200" y="6248400"/>
            <a:ext cx="1676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1493838" algn="r"/>
              </a:tabLst>
            </a:pPr>
            <a:r>
              <a:rPr lang="en-US" dirty="0">
                <a:solidFill>
                  <a:schemeClr val="tx1"/>
                </a:solidFill>
              </a:rPr>
              <a:t>YUC	KSA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391400" y="6248400"/>
            <a:ext cx="1676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1493838" algn="r"/>
              </a:tabLst>
            </a:pPr>
            <a:r>
              <a:rPr lang="en-US" dirty="0">
                <a:solidFill>
                  <a:schemeClr val="tx1"/>
                </a:solidFill>
              </a:rPr>
              <a:t>Slide	</a:t>
            </a:r>
            <a:fld id="{D1D0D988-4C6E-4D2F-9D72-6DC5E81BB6D4}" type="slidenum">
              <a:rPr lang="en-US" smtClean="0">
                <a:solidFill>
                  <a:schemeClr val="tx1"/>
                </a:solidFill>
              </a:rPr>
              <a:t>15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6200" y="5257800"/>
            <a:ext cx="8991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Construct each entity on a separate slide.</a:t>
            </a:r>
          </a:p>
        </p:txBody>
      </p:sp>
      <p:sp>
        <p:nvSpPr>
          <p:cNvPr id="4" name="مستطيل 3">
            <a:extLst>
              <a:ext uri="{FF2B5EF4-FFF2-40B4-BE49-F238E27FC236}">
                <a16:creationId xmlns:a16="http://schemas.microsoft.com/office/drawing/2014/main" id="{E1DC138D-6BF6-EF8C-D550-FF85F1533CEA}"/>
              </a:ext>
            </a:extLst>
          </p:cNvPr>
          <p:cNvSpPr/>
          <p:nvPr/>
        </p:nvSpPr>
        <p:spPr>
          <a:xfrm>
            <a:off x="1564217" y="2813050"/>
            <a:ext cx="1629832" cy="68791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ar-SA" dirty="0">
                <a:cs typeface="Arial"/>
              </a:rPr>
              <a:t>PASSENGER</a:t>
            </a:r>
            <a:endParaRPr lang="ar-SA" dirty="0"/>
          </a:p>
        </p:txBody>
      </p:sp>
      <p:sp>
        <p:nvSpPr>
          <p:cNvPr id="5" name="شكل بيضاوي 4">
            <a:extLst>
              <a:ext uri="{FF2B5EF4-FFF2-40B4-BE49-F238E27FC236}">
                <a16:creationId xmlns:a16="http://schemas.microsoft.com/office/drawing/2014/main" id="{5E32A9F2-6B46-5765-9C74-84B1C6EA1E6E}"/>
              </a:ext>
            </a:extLst>
          </p:cNvPr>
          <p:cNvSpPr/>
          <p:nvPr/>
        </p:nvSpPr>
        <p:spPr>
          <a:xfrm>
            <a:off x="2881842" y="1495425"/>
            <a:ext cx="1375832" cy="91016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SA" dirty="0">
                <a:cs typeface="Arial"/>
              </a:rPr>
              <a:t>GENDER</a:t>
            </a:r>
            <a:endParaRPr lang="ar-SA" dirty="0"/>
          </a:p>
        </p:txBody>
      </p:sp>
      <p:sp>
        <p:nvSpPr>
          <p:cNvPr id="13" name="شكل بيضاوي 12">
            <a:extLst>
              <a:ext uri="{FF2B5EF4-FFF2-40B4-BE49-F238E27FC236}">
                <a16:creationId xmlns:a16="http://schemas.microsoft.com/office/drawing/2014/main" id="{6BD2CFD2-0D1A-268E-769D-E53E32934A46}"/>
              </a:ext>
            </a:extLst>
          </p:cNvPr>
          <p:cNvSpPr/>
          <p:nvPr/>
        </p:nvSpPr>
        <p:spPr>
          <a:xfrm>
            <a:off x="754593" y="1326091"/>
            <a:ext cx="1989665" cy="91016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1" anchor="ctr"/>
          <a:lstStyle/>
          <a:p>
            <a:pPr algn="ctr"/>
            <a:r>
              <a:rPr lang="ar-SA" dirty="0">
                <a:cs typeface="Arial"/>
              </a:rPr>
              <a:t>PH_NUMBER</a:t>
            </a:r>
            <a:endParaRPr lang="ar-SA" dirty="0"/>
          </a:p>
        </p:txBody>
      </p:sp>
      <p:sp>
        <p:nvSpPr>
          <p:cNvPr id="14" name="شكل بيضاوي 13">
            <a:extLst>
              <a:ext uri="{FF2B5EF4-FFF2-40B4-BE49-F238E27FC236}">
                <a16:creationId xmlns:a16="http://schemas.microsoft.com/office/drawing/2014/main" id="{0EEF1940-EA85-217E-A7C6-DF7421A25AEB}"/>
              </a:ext>
            </a:extLst>
          </p:cNvPr>
          <p:cNvSpPr/>
          <p:nvPr/>
        </p:nvSpPr>
        <p:spPr>
          <a:xfrm>
            <a:off x="-176742" y="3506258"/>
            <a:ext cx="1862666" cy="91016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1" anchor="ctr"/>
          <a:lstStyle/>
          <a:p>
            <a:pPr algn="ctr"/>
            <a:r>
              <a:rPr lang="ar-SA" dirty="0">
                <a:cs typeface="Arial"/>
              </a:rPr>
              <a:t>RES_STATUS</a:t>
            </a:r>
            <a:endParaRPr lang="ar-SA" dirty="0"/>
          </a:p>
        </p:txBody>
      </p:sp>
      <p:sp>
        <p:nvSpPr>
          <p:cNvPr id="15" name="شكل بيضاوي 14">
            <a:extLst>
              <a:ext uri="{FF2B5EF4-FFF2-40B4-BE49-F238E27FC236}">
                <a16:creationId xmlns:a16="http://schemas.microsoft.com/office/drawing/2014/main" id="{9D8360D4-BD57-9E9A-A1FB-9CBB9B278D03}"/>
              </a:ext>
            </a:extLst>
          </p:cNvPr>
          <p:cNvSpPr/>
          <p:nvPr/>
        </p:nvSpPr>
        <p:spPr>
          <a:xfrm>
            <a:off x="3876675" y="2458507"/>
            <a:ext cx="1545166" cy="941915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1" anchor="ctr"/>
          <a:lstStyle/>
          <a:p>
            <a:pPr algn="ctr"/>
            <a:r>
              <a:rPr lang="ar-SA" dirty="0">
                <a:cs typeface="Arial"/>
              </a:rPr>
              <a:t>SEAT_NO</a:t>
            </a:r>
            <a:endParaRPr lang="ar-SA" dirty="0"/>
          </a:p>
        </p:txBody>
      </p:sp>
      <p:sp>
        <p:nvSpPr>
          <p:cNvPr id="16" name="شكل بيضاوي 15">
            <a:extLst>
              <a:ext uri="{FF2B5EF4-FFF2-40B4-BE49-F238E27FC236}">
                <a16:creationId xmlns:a16="http://schemas.microsoft.com/office/drawing/2014/main" id="{BF871968-E1D7-E4AC-5688-3F7D09E39C78}"/>
              </a:ext>
            </a:extLst>
          </p:cNvPr>
          <p:cNvSpPr/>
          <p:nvPr/>
        </p:nvSpPr>
        <p:spPr>
          <a:xfrm>
            <a:off x="3569758" y="3432175"/>
            <a:ext cx="1386416" cy="98424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1" anchor="ctr"/>
          <a:lstStyle/>
          <a:p>
            <a:pPr algn="ctr"/>
            <a:r>
              <a:rPr lang="ar-SA" dirty="0">
                <a:cs typeface="Arial"/>
              </a:rPr>
              <a:t>E_ID</a:t>
            </a:r>
            <a:endParaRPr lang="ar-SA" dirty="0"/>
          </a:p>
        </p:txBody>
      </p:sp>
      <p:sp>
        <p:nvSpPr>
          <p:cNvPr id="17" name="شكل بيضاوي 16">
            <a:extLst>
              <a:ext uri="{FF2B5EF4-FFF2-40B4-BE49-F238E27FC236}">
                <a16:creationId xmlns:a16="http://schemas.microsoft.com/office/drawing/2014/main" id="{D9FD1536-4571-42C5-8815-E31689EA8893}"/>
              </a:ext>
            </a:extLst>
          </p:cNvPr>
          <p:cNvSpPr/>
          <p:nvPr/>
        </p:nvSpPr>
        <p:spPr>
          <a:xfrm>
            <a:off x="2469092" y="4416425"/>
            <a:ext cx="1756831" cy="88899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1" anchor="ctr"/>
          <a:lstStyle/>
          <a:p>
            <a:pPr algn="ctr"/>
            <a:r>
              <a:rPr lang="ar-SA" dirty="0">
                <a:cs typeface="Arial"/>
              </a:rPr>
              <a:t>P_NAME</a:t>
            </a:r>
            <a:endParaRPr lang="ar-SA" dirty="0"/>
          </a:p>
        </p:txBody>
      </p:sp>
      <p:sp>
        <p:nvSpPr>
          <p:cNvPr id="18" name="شكل بيضاوي 17">
            <a:extLst>
              <a:ext uri="{FF2B5EF4-FFF2-40B4-BE49-F238E27FC236}">
                <a16:creationId xmlns:a16="http://schemas.microsoft.com/office/drawing/2014/main" id="{CB2820E6-0AA4-A49C-3149-7CB42248B412}"/>
              </a:ext>
            </a:extLst>
          </p:cNvPr>
          <p:cNvSpPr/>
          <p:nvPr/>
        </p:nvSpPr>
        <p:spPr>
          <a:xfrm>
            <a:off x="923925" y="4352924"/>
            <a:ext cx="1111249" cy="91016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1" anchor="ctr"/>
          <a:lstStyle/>
          <a:p>
            <a:pPr algn="ctr"/>
            <a:r>
              <a:rPr lang="ar-SA" u="sng" dirty="0">
                <a:cs typeface="Arial"/>
              </a:rPr>
              <a:t>P_ID</a:t>
            </a:r>
            <a:endParaRPr lang="ar-SA" u="sng" dirty="0"/>
          </a:p>
        </p:txBody>
      </p:sp>
      <p:cxnSp>
        <p:nvCxnSpPr>
          <p:cNvPr id="6" name="رابط كسهم مستقيم 5">
            <a:extLst>
              <a:ext uri="{FF2B5EF4-FFF2-40B4-BE49-F238E27FC236}">
                <a16:creationId xmlns:a16="http://schemas.microsoft.com/office/drawing/2014/main" id="{6238FF4B-386A-4F21-2135-415394ED01BF}"/>
              </a:ext>
            </a:extLst>
          </p:cNvPr>
          <p:cNvCxnSpPr/>
          <p:nvPr/>
        </p:nvCxnSpPr>
        <p:spPr>
          <a:xfrm>
            <a:off x="2844800" y="3257550"/>
            <a:ext cx="910166" cy="910166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رابط كسهم مستقيم 18">
            <a:extLst>
              <a:ext uri="{FF2B5EF4-FFF2-40B4-BE49-F238E27FC236}">
                <a16:creationId xmlns:a16="http://schemas.microsoft.com/office/drawing/2014/main" id="{1B7DC682-09F2-B3F0-4590-E66129C3EA44}"/>
              </a:ext>
            </a:extLst>
          </p:cNvPr>
          <p:cNvCxnSpPr>
            <a:cxnSpLocks/>
          </p:cNvCxnSpPr>
          <p:nvPr/>
        </p:nvCxnSpPr>
        <p:spPr>
          <a:xfrm flipV="1">
            <a:off x="2495549" y="2209799"/>
            <a:ext cx="762000" cy="645584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رابط كسهم مستقيم 19">
            <a:extLst>
              <a:ext uri="{FF2B5EF4-FFF2-40B4-BE49-F238E27FC236}">
                <a16:creationId xmlns:a16="http://schemas.microsoft.com/office/drawing/2014/main" id="{62316CD0-A3BF-9A8C-046F-BBACFB22D9B4}"/>
              </a:ext>
            </a:extLst>
          </p:cNvPr>
          <p:cNvCxnSpPr>
            <a:cxnSpLocks/>
          </p:cNvCxnSpPr>
          <p:nvPr/>
        </p:nvCxnSpPr>
        <p:spPr>
          <a:xfrm flipH="1" flipV="1">
            <a:off x="2072216" y="2082799"/>
            <a:ext cx="84667" cy="783167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رابط كسهم مستقيم 20">
            <a:extLst>
              <a:ext uri="{FF2B5EF4-FFF2-40B4-BE49-F238E27FC236}">
                <a16:creationId xmlns:a16="http://schemas.microsoft.com/office/drawing/2014/main" id="{B2CB7910-AFAB-4941-FBC2-9D47DB34B118}"/>
              </a:ext>
            </a:extLst>
          </p:cNvPr>
          <p:cNvCxnSpPr>
            <a:cxnSpLocks/>
          </p:cNvCxnSpPr>
          <p:nvPr/>
        </p:nvCxnSpPr>
        <p:spPr>
          <a:xfrm>
            <a:off x="3130549" y="3268133"/>
            <a:ext cx="772583" cy="761999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رابط كسهم مستقيم 21">
            <a:extLst>
              <a:ext uri="{FF2B5EF4-FFF2-40B4-BE49-F238E27FC236}">
                <a16:creationId xmlns:a16="http://schemas.microsoft.com/office/drawing/2014/main" id="{AF4BD9FF-1247-A39C-6F61-78838B427567}"/>
              </a:ext>
            </a:extLst>
          </p:cNvPr>
          <p:cNvCxnSpPr>
            <a:cxnSpLocks/>
          </p:cNvCxnSpPr>
          <p:nvPr/>
        </p:nvCxnSpPr>
        <p:spPr>
          <a:xfrm flipH="1">
            <a:off x="1913466" y="3426882"/>
            <a:ext cx="63501" cy="114300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رابط كسهم مستقيم 22">
            <a:extLst>
              <a:ext uri="{FF2B5EF4-FFF2-40B4-BE49-F238E27FC236}">
                <a16:creationId xmlns:a16="http://schemas.microsoft.com/office/drawing/2014/main" id="{258B396D-6EF3-99CF-2520-CABA7CFB2C07}"/>
              </a:ext>
            </a:extLst>
          </p:cNvPr>
          <p:cNvCxnSpPr>
            <a:cxnSpLocks/>
          </p:cNvCxnSpPr>
          <p:nvPr/>
        </p:nvCxnSpPr>
        <p:spPr>
          <a:xfrm flipH="1">
            <a:off x="1617133" y="3416299"/>
            <a:ext cx="169334" cy="60325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رابط كسهم مستقيم 23">
            <a:extLst>
              <a:ext uri="{FF2B5EF4-FFF2-40B4-BE49-F238E27FC236}">
                <a16:creationId xmlns:a16="http://schemas.microsoft.com/office/drawing/2014/main" id="{C6B5733B-982A-DDA7-C653-8A19A34DDC4B}"/>
              </a:ext>
            </a:extLst>
          </p:cNvPr>
          <p:cNvCxnSpPr>
            <a:cxnSpLocks/>
          </p:cNvCxnSpPr>
          <p:nvPr/>
        </p:nvCxnSpPr>
        <p:spPr>
          <a:xfrm>
            <a:off x="2495549" y="3532716"/>
            <a:ext cx="762001" cy="107950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رابط كسهم مستقيم 24">
            <a:extLst>
              <a:ext uri="{FF2B5EF4-FFF2-40B4-BE49-F238E27FC236}">
                <a16:creationId xmlns:a16="http://schemas.microsoft.com/office/drawing/2014/main" id="{965B9F44-7EA9-D7A8-E4B8-1167F5BF855D}"/>
              </a:ext>
            </a:extLst>
          </p:cNvPr>
          <p:cNvCxnSpPr>
            <a:cxnSpLocks/>
          </p:cNvCxnSpPr>
          <p:nvPr/>
        </p:nvCxnSpPr>
        <p:spPr>
          <a:xfrm>
            <a:off x="3014133" y="2982384"/>
            <a:ext cx="1026583" cy="31749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10704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685800"/>
            <a:ext cx="8534400" cy="6858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dirty="0"/>
              <a:t>Extractions of Entities and Attributes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486400" y="2828835"/>
            <a:ext cx="3352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Preliminary design of entity types for the COMPANY database.  Some of the shown attributes will be refined into relationships.</a:t>
            </a:r>
          </a:p>
        </p:txBody>
      </p:sp>
      <p:sp>
        <p:nvSpPr>
          <p:cNvPr id="10" name="Rectangle 9"/>
          <p:cNvSpPr/>
          <p:nvPr/>
        </p:nvSpPr>
        <p:spPr>
          <a:xfrm>
            <a:off x="1828800" y="76200"/>
            <a:ext cx="5486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tabLst>
                <a:tab pos="1493838" algn="r"/>
              </a:tabLst>
            </a:pPr>
            <a:r>
              <a:rPr lang="en-US" dirty="0">
                <a:solidFill>
                  <a:schemeClr val="tx1"/>
                </a:solidFill>
              </a:rPr>
              <a:t>Course Project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6200" y="6248400"/>
            <a:ext cx="1676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1493838" algn="r"/>
              </a:tabLst>
            </a:pPr>
            <a:r>
              <a:rPr lang="en-US" dirty="0">
                <a:solidFill>
                  <a:schemeClr val="tx1"/>
                </a:solidFill>
              </a:rPr>
              <a:t>YUC	KSA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391400" y="6248400"/>
            <a:ext cx="1676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1493838" algn="r"/>
              </a:tabLst>
            </a:pPr>
            <a:r>
              <a:rPr lang="en-US" dirty="0">
                <a:solidFill>
                  <a:schemeClr val="tx1"/>
                </a:solidFill>
              </a:rPr>
              <a:t>Slide	</a:t>
            </a:r>
            <a:fld id="{D1D0D988-4C6E-4D2F-9D72-6DC5E81BB6D4}" type="slidenum">
              <a:rPr lang="en-US" smtClean="0">
                <a:solidFill>
                  <a:schemeClr val="tx1"/>
                </a:solidFill>
              </a:rPr>
              <a:t>16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6200" y="5257800"/>
            <a:ext cx="8991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Construct each entity on a separate slide.</a:t>
            </a:r>
          </a:p>
        </p:txBody>
      </p:sp>
      <p:sp>
        <p:nvSpPr>
          <p:cNvPr id="2" name="مستطيل 1">
            <a:extLst>
              <a:ext uri="{FF2B5EF4-FFF2-40B4-BE49-F238E27FC236}">
                <a16:creationId xmlns:a16="http://schemas.microsoft.com/office/drawing/2014/main" id="{333E6ACA-8E3B-7DAA-BD13-224FB50ACE21}"/>
              </a:ext>
            </a:extLst>
          </p:cNvPr>
          <p:cNvSpPr/>
          <p:nvPr/>
        </p:nvSpPr>
        <p:spPr>
          <a:xfrm>
            <a:off x="1595967" y="2908300"/>
            <a:ext cx="1460500" cy="68791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ar-SA" dirty="0">
                <a:cs typeface="Arial"/>
              </a:rPr>
              <a:t>TICKET</a:t>
            </a:r>
            <a:endParaRPr lang="ar-SA" dirty="0"/>
          </a:p>
        </p:txBody>
      </p:sp>
      <p:sp>
        <p:nvSpPr>
          <p:cNvPr id="13" name="شكل بيضاوي 12">
            <a:extLst>
              <a:ext uri="{FF2B5EF4-FFF2-40B4-BE49-F238E27FC236}">
                <a16:creationId xmlns:a16="http://schemas.microsoft.com/office/drawing/2014/main" id="{D968CF0B-CBD8-E46F-8163-16E9BE98A45E}"/>
              </a:ext>
            </a:extLst>
          </p:cNvPr>
          <p:cNvSpPr/>
          <p:nvPr/>
        </p:nvSpPr>
        <p:spPr>
          <a:xfrm>
            <a:off x="505884" y="1659467"/>
            <a:ext cx="1725082" cy="91016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1" anchor="ctr"/>
          <a:lstStyle/>
          <a:p>
            <a:pPr algn="ctr"/>
            <a:r>
              <a:rPr lang="ar-SA" dirty="0">
                <a:cs typeface="Arial"/>
              </a:rPr>
              <a:t>TRAIN_ID</a:t>
            </a:r>
            <a:endParaRPr lang="ar-SA" dirty="0"/>
          </a:p>
        </p:txBody>
      </p:sp>
      <p:sp>
        <p:nvSpPr>
          <p:cNvPr id="15" name="شكل بيضاوي 14">
            <a:extLst>
              <a:ext uri="{FF2B5EF4-FFF2-40B4-BE49-F238E27FC236}">
                <a16:creationId xmlns:a16="http://schemas.microsoft.com/office/drawing/2014/main" id="{19EEDC16-560D-87F3-3A1D-C80D4E85B07F}"/>
              </a:ext>
            </a:extLst>
          </p:cNvPr>
          <p:cNvSpPr/>
          <p:nvPr/>
        </p:nvSpPr>
        <p:spPr>
          <a:xfrm>
            <a:off x="188384" y="4135967"/>
            <a:ext cx="1883832" cy="87841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1" anchor="ctr"/>
          <a:lstStyle/>
          <a:p>
            <a:pPr algn="ctr"/>
            <a:r>
              <a:rPr lang="ar-SA" dirty="0">
                <a:cs typeface="Arial"/>
              </a:rPr>
              <a:t>TICKET_NO</a:t>
            </a:r>
            <a:endParaRPr lang="ar-SA" dirty="0"/>
          </a:p>
        </p:txBody>
      </p:sp>
      <p:sp>
        <p:nvSpPr>
          <p:cNvPr id="16" name="شكل بيضاوي 15">
            <a:extLst>
              <a:ext uri="{FF2B5EF4-FFF2-40B4-BE49-F238E27FC236}">
                <a16:creationId xmlns:a16="http://schemas.microsoft.com/office/drawing/2014/main" id="{B0B8A68F-AA05-93C9-E46B-5E5183268C43}"/>
              </a:ext>
            </a:extLst>
          </p:cNvPr>
          <p:cNvSpPr/>
          <p:nvPr/>
        </p:nvSpPr>
        <p:spPr>
          <a:xfrm>
            <a:off x="2982383" y="4135966"/>
            <a:ext cx="1460499" cy="91016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1" anchor="ctr"/>
          <a:lstStyle/>
          <a:p>
            <a:pPr algn="ctr"/>
            <a:r>
              <a:rPr lang="ar-SA" dirty="0">
                <a:cs typeface="Arial"/>
              </a:rPr>
              <a:t>SOURCE</a:t>
            </a:r>
            <a:endParaRPr lang="ar-SA" dirty="0"/>
          </a:p>
        </p:txBody>
      </p:sp>
      <p:sp>
        <p:nvSpPr>
          <p:cNvPr id="17" name="شكل بيضاوي 16">
            <a:extLst>
              <a:ext uri="{FF2B5EF4-FFF2-40B4-BE49-F238E27FC236}">
                <a16:creationId xmlns:a16="http://schemas.microsoft.com/office/drawing/2014/main" id="{243B39D6-6035-12DD-105E-56E9FFFC88A2}"/>
              </a:ext>
            </a:extLst>
          </p:cNvPr>
          <p:cNvSpPr/>
          <p:nvPr/>
        </p:nvSpPr>
        <p:spPr>
          <a:xfrm>
            <a:off x="2887133" y="1511300"/>
            <a:ext cx="2180165" cy="92074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1" anchor="ctr"/>
          <a:lstStyle/>
          <a:p>
            <a:pPr algn="ctr"/>
            <a:r>
              <a:rPr lang="ar-SA" dirty="0">
                <a:cs typeface="Arial"/>
              </a:rPr>
              <a:t>DESTINATION</a:t>
            </a:r>
            <a:endParaRPr lang="ar-SA" dirty="0"/>
          </a:p>
        </p:txBody>
      </p:sp>
      <p:sp>
        <p:nvSpPr>
          <p:cNvPr id="18" name="شكل بيضاوي 17">
            <a:extLst>
              <a:ext uri="{FF2B5EF4-FFF2-40B4-BE49-F238E27FC236}">
                <a16:creationId xmlns:a16="http://schemas.microsoft.com/office/drawing/2014/main" id="{C1362B92-5589-D5C3-CE2A-EB01ECCCF705}"/>
              </a:ext>
            </a:extLst>
          </p:cNvPr>
          <p:cNvSpPr/>
          <p:nvPr/>
        </p:nvSpPr>
        <p:spPr>
          <a:xfrm>
            <a:off x="3744384" y="2971800"/>
            <a:ext cx="1555749" cy="91016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1" anchor="ctr"/>
          <a:lstStyle/>
          <a:p>
            <a:pPr algn="ctr"/>
            <a:r>
              <a:rPr lang="ar-SA" dirty="0">
                <a:cs typeface="Arial"/>
              </a:rPr>
              <a:t>CLASS_ID</a:t>
            </a:r>
            <a:endParaRPr lang="ar-SA" dirty="0"/>
          </a:p>
        </p:txBody>
      </p:sp>
      <p:cxnSp>
        <p:nvCxnSpPr>
          <p:cNvPr id="5" name="رابط كسهم مستقيم 4">
            <a:extLst>
              <a:ext uri="{FF2B5EF4-FFF2-40B4-BE49-F238E27FC236}">
                <a16:creationId xmlns:a16="http://schemas.microsoft.com/office/drawing/2014/main" id="{1F983663-4385-4CE0-C700-CDFA8DCA0702}"/>
              </a:ext>
            </a:extLst>
          </p:cNvPr>
          <p:cNvCxnSpPr/>
          <p:nvPr/>
        </p:nvCxnSpPr>
        <p:spPr>
          <a:xfrm flipV="1">
            <a:off x="2924175" y="2331508"/>
            <a:ext cx="433916" cy="677334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رابط كسهم مستقيم 18">
            <a:extLst>
              <a:ext uri="{FF2B5EF4-FFF2-40B4-BE49-F238E27FC236}">
                <a16:creationId xmlns:a16="http://schemas.microsoft.com/office/drawing/2014/main" id="{DC5A278F-9499-2E98-5073-8811C465FD16}"/>
              </a:ext>
            </a:extLst>
          </p:cNvPr>
          <p:cNvCxnSpPr>
            <a:cxnSpLocks/>
          </p:cNvCxnSpPr>
          <p:nvPr/>
        </p:nvCxnSpPr>
        <p:spPr>
          <a:xfrm flipH="1" flipV="1">
            <a:off x="1558924" y="2373841"/>
            <a:ext cx="84667" cy="719667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رابط كسهم مستقيم 19">
            <a:extLst>
              <a:ext uri="{FF2B5EF4-FFF2-40B4-BE49-F238E27FC236}">
                <a16:creationId xmlns:a16="http://schemas.microsoft.com/office/drawing/2014/main" id="{48E4A8FC-9F2E-AFAC-5022-52CE2222464E}"/>
              </a:ext>
            </a:extLst>
          </p:cNvPr>
          <p:cNvCxnSpPr>
            <a:cxnSpLocks/>
          </p:cNvCxnSpPr>
          <p:nvPr/>
        </p:nvCxnSpPr>
        <p:spPr>
          <a:xfrm flipV="1">
            <a:off x="1410758" y="3538008"/>
            <a:ext cx="433916" cy="677334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رابط كسهم مستقيم 20">
            <a:extLst>
              <a:ext uri="{FF2B5EF4-FFF2-40B4-BE49-F238E27FC236}">
                <a16:creationId xmlns:a16="http://schemas.microsoft.com/office/drawing/2014/main" id="{35DB930F-A6D8-8A0B-F177-733D3A83E0D5}"/>
              </a:ext>
            </a:extLst>
          </p:cNvPr>
          <p:cNvCxnSpPr>
            <a:cxnSpLocks/>
          </p:cNvCxnSpPr>
          <p:nvPr/>
        </p:nvCxnSpPr>
        <p:spPr>
          <a:xfrm flipH="1" flipV="1">
            <a:off x="2807757" y="3601508"/>
            <a:ext cx="486834" cy="899584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رابط كسهم مستقيم 21">
            <a:extLst>
              <a:ext uri="{FF2B5EF4-FFF2-40B4-BE49-F238E27FC236}">
                <a16:creationId xmlns:a16="http://schemas.microsoft.com/office/drawing/2014/main" id="{33B711F1-9E7F-18E8-EE7A-CBF672658CFE}"/>
              </a:ext>
            </a:extLst>
          </p:cNvPr>
          <p:cNvCxnSpPr>
            <a:cxnSpLocks/>
          </p:cNvCxnSpPr>
          <p:nvPr/>
        </p:nvCxnSpPr>
        <p:spPr>
          <a:xfrm flipV="1">
            <a:off x="3072342" y="3506257"/>
            <a:ext cx="772582" cy="10585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09774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685800"/>
            <a:ext cx="8534400" cy="6858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dirty="0"/>
              <a:t>Extractions of Entities and Attributes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1828800" y="76200"/>
            <a:ext cx="5486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tabLst>
                <a:tab pos="1493838" algn="r"/>
              </a:tabLst>
            </a:pPr>
            <a:r>
              <a:rPr lang="en-US" dirty="0">
                <a:solidFill>
                  <a:schemeClr val="tx1"/>
                </a:solidFill>
              </a:rPr>
              <a:t>Course Project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6200" y="6248400"/>
            <a:ext cx="1676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1493838" algn="r"/>
              </a:tabLst>
            </a:pPr>
            <a:r>
              <a:rPr lang="en-US" dirty="0">
                <a:solidFill>
                  <a:schemeClr val="tx1"/>
                </a:solidFill>
              </a:rPr>
              <a:t>YUC	KSA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391400" y="6248400"/>
            <a:ext cx="1676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1493838" algn="r"/>
              </a:tabLst>
            </a:pPr>
            <a:r>
              <a:rPr lang="en-US" dirty="0">
                <a:solidFill>
                  <a:schemeClr val="tx1"/>
                </a:solidFill>
              </a:rPr>
              <a:t>Slide	</a:t>
            </a:r>
            <a:fld id="{D1D0D988-4C6E-4D2F-9D72-6DC5E81BB6D4}" type="slidenum">
              <a:rPr lang="en-US" smtClean="0">
                <a:solidFill>
                  <a:schemeClr val="tx1"/>
                </a:solidFill>
              </a:rPr>
              <a:t>17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مستطيل 4">
            <a:extLst>
              <a:ext uri="{FF2B5EF4-FFF2-40B4-BE49-F238E27FC236}">
                <a16:creationId xmlns:a16="http://schemas.microsoft.com/office/drawing/2014/main" id="{32AF8F10-06A6-8C26-3EFD-8D42B8B3A36C}"/>
              </a:ext>
            </a:extLst>
          </p:cNvPr>
          <p:cNvSpPr/>
          <p:nvPr/>
        </p:nvSpPr>
        <p:spPr>
          <a:xfrm>
            <a:off x="2892426" y="2818342"/>
            <a:ext cx="1968498" cy="91016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ar-SA" dirty="0">
                <a:cs typeface="Arial"/>
              </a:rPr>
              <a:t>STATION</a:t>
            </a:r>
            <a:endParaRPr lang="ar-SA" dirty="0"/>
          </a:p>
        </p:txBody>
      </p:sp>
      <p:sp>
        <p:nvSpPr>
          <p:cNvPr id="13" name="شكل بيضاوي 12">
            <a:extLst>
              <a:ext uri="{FF2B5EF4-FFF2-40B4-BE49-F238E27FC236}">
                <a16:creationId xmlns:a16="http://schemas.microsoft.com/office/drawing/2014/main" id="{72980318-AD16-7D0B-BEF0-C143F2A6075C}"/>
              </a:ext>
            </a:extLst>
          </p:cNvPr>
          <p:cNvSpPr/>
          <p:nvPr/>
        </p:nvSpPr>
        <p:spPr>
          <a:xfrm>
            <a:off x="2209801" y="4083050"/>
            <a:ext cx="1830916" cy="91016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1" anchor="ctr"/>
          <a:lstStyle/>
          <a:p>
            <a:pPr algn="ctr"/>
            <a:r>
              <a:rPr lang="ar-SA" dirty="0">
                <a:cs typeface="Arial"/>
              </a:rPr>
              <a:t>STATION_ID</a:t>
            </a:r>
            <a:endParaRPr lang="ar-SA" dirty="0"/>
          </a:p>
        </p:txBody>
      </p:sp>
      <p:sp>
        <p:nvSpPr>
          <p:cNvPr id="15" name="شكل بيضاوي 14">
            <a:extLst>
              <a:ext uri="{FF2B5EF4-FFF2-40B4-BE49-F238E27FC236}">
                <a16:creationId xmlns:a16="http://schemas.microsoft.com/office/drawing/2014/main" id="{C3B7C72B-55C6-1607-DED8-FC48A9CB41C0}"/>
              </a:ext>
            </a:extLst>
          </p:cNvPr>
          <p:cNvSpPr/>
          <p:nvPr/>
        </p:nvSpPr>
        <p:spPr>
          <a:xfrm>
            <a:off x="4347633" y="4326467"/>
            <a:ext cx="2423582" cy="91016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1" anchor="ctr"/>
          <a:lstStyle/>
          <a:p>
            <a:pPr algn="ctr"/>
            <a:r>
              <a:rPr lang="ar-SA" dirty="0">
                <a:cs typeface="Arial"/>
              </a:rPr>
              <a:t>STATION_NAME</a:t>
            </a:r>
            <a:endParaRPr lang="ar-SA" dirty="0"/>
          </a:p>
        </p:txBody>
      </p:sp>
      <p:sp>
        <p:nvSpPr>
          <p:cNvPr id="16" name="شكل بيضاوي 15">
            <a:extLst>
              <a:ext uri="{FF2B5EF4-FFF2-40B4-BE49-F238E27FC236}">
                <a16:creationId xmlns:a16="http://schemas.microsoft.com/office/drawing/2014/main" id="{2DC170AF-F631-20F7-8C51-764BD8D5D263}"/>
              </a:ext>
            </a:extLst>
          </p:cNvPr>
          <p:cNvSpPr/>
          <p:nvPr/>
        </p:nvSpPr>
        <p:spPr>
          <a:xfrm>
            <a:off x="4252383" y="1310216"/>
            <a:ext cx="2857500" cy="91016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1" anchor="ctr"/>
          <a:lstStyle/>
          <a:p>
            <a:pPr algn="ctr"/>
            <a:r>
              <a:rPr lang="ar-SA" dirty="0">
                <a:cs typeface="Arial"/>
              </a:rPr>
              <a:t>NO_OF_PLATFORM</a:t>
            </a:r>
            <a:endParaRPr lang="ar-SA" dirty="0"/>
          </a:p>
        </p:txBody>
      </p:sp>
      <p:sp>
        <p:nvSpPr>
          <p:cNvPr id="17" name="شكل بيضاوي 16">
            <a:extLst>
              <a:ext uri="{FF2B5EF4-FFF2-40B4-BE49-F238E27FC236}">
                <a16:creationId xmlns:a16="http://schemas.microsoft.com/office/drawing/2014/main" id="{F1F00F93-70EB-6CC1-87CE-BD67CA27EEB0}"/>
              </a:ext>
            </a:extLst>
          </p:cNvPr>
          <p:cNvSpPr/>
          <p:nvPr/>
        </p:nvSpPr>
        <p:spPr>
          <a:xfrm>
            <a:off x="5628218" y="3194050"/>
            <a:ext cx="2106082" cy="93133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1" anchor="ctr"/>
          <a:lstStyle/>
          <a:p>
            <a:pPr algn="ctr"/>
            <a:r>
              <a:rPr lang="ar-SA" dirty="0">
                <a:cs typeface="Arial"/>
              </a:rPr>
              <a:t>NO_OF_LINES</a:t>
            </a:r>
            <a:endParaRPr lang="ar-SA" dirty="0"/>
          </a:p>
        </p:txBody>
      </p:sp>
      <p:cxnSp>
        <p:nvCxnSpPr>
          <p:cNvPr id="8" name="رابط كسهم مستقيم 7">
            <a:extLst>
              <a:ext uri="{FF2B5EF4-FFF2-40B4-BE49-F238E27FC236}">
                <a16:creationId xmlns:a16="http://schemas.microsoft.com/office/drawing/2014/main" id="{428CF9B9-F132-CD21-3279-75BBBB79E796}"/>
              </a:ext>
            </a:extLst>
          </p:cNvPr>
          <p:cNvCxnSpPr/>
          <p:nvPr/>
        </p:nvCxnSpPr>
        <p:spPr>
          <a:xfrm>
            <a:off x="4479925" y="3590925"/>
            <a:ext cx="571500" cy="772583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رابط كسهم مستقيم 18">
            <a:extLst>
              <a:ext uri="{FF2B5EF4-FFF2-40B4-BE49-F238E27FC236}">
                <a16:creationId xmlns:a16="http://schemas.microsoft.com/office/drawing/2014/main" id="{BE65E2D8-8C9B-88E4-A6B2-EF6BFAAD54D1}"/>
              </a:ext>
            </a:extLst>
          </p:cNvPr>
          <p:cNvCxnSpPr>
            <a:cxnSpLocks/>
          </p:cNvCxnSpPr>
          <p:nvPr/>
        </p:nvCxnSpPr>
        <p:spPr>
          <a:xfrm flipV="1">
            <a:off x="4744507" y="2109259"/>
            <a:ext cx="306919" cy="836082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رابط كسهم مستقيم 19">
            <a:extLst>
              <a:ext uri="{FF2B5EF4-FFF2-40B4-BE49-F238E27FC236}">
                <a16:creationId xmlns:a16="http://schemas.microsoft.com/office/drawing/2014/main" id="{BB2C0861-62C5-35A6-4BEB-D5090770D6BA}"/>
              </a:ext>
            </a:extLst>
          </p:cNvPr>
          <p:cNvCxnSpPr>
            <a:cxnSpLocks/>
          </p:cNvCxnSpPr>
          <p:nvPr/>
        </p:nvCxnSpPr>
        <p:spPr>
          <a:xfrm flipH="1">
            <a:off x="3569759" y="3633258"/>
            <a:ext cx="275166" cy="677333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رابط كسهم مستقيم 20">
            <a:extLst>
              <a:ext uri="{FF2B5EF4-FFF2-40B4-BE49-F238E27FC236}">
                <a16:creationId xmlns:a16="http://schemas.microsoft.com/office/drawing/2014/main" id="{B76415F3-FCCB-CFE3-2795-7F88149B7C87}"/>
              </a:ext>
            </a:extLst>
          </p:cNvPr>
          <p:cNvCxnSpPr>
            <a:cxnSpLocks/>
          </p:cNvCxnSpPr>
          <p:nvPr/>
        </p:nvCxnSpPr>
        <p:spPr>
          <a:xfrm>
            <a:off x="4786842" y="3463924"/>
            <a:ext cx="1005415" cy="28575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42337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685800"/>
            <a:ext cx="8534400" cy="6858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dirty="0"/>
              <a:t>Extractions of Entities and Attributes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1828800" y="76200"/>
            <a:ext cx="5486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tabLst>
                <a:tab pos="1493838" algn="r"/>
              </a:tabLst>
            </a:pPr>
            <a:r>
              <a:rPr lang="en-US" dirty="0">
                <a:solidFill>
                  <a:schemeClr val="tx1"/>
                </a:solidFill>
              </a:rPr>
              <a:t>Course Project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6200" y="6248400"/>
            <a:ext cx="1676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1493838" algn="r"/>
              </a:tabLst>
            </a:pPr>
            <a:r>
              <a:rPr lang="en-US" dirty="0">
                <a:solidFill>
                  <a:schemeClr val="tx1"/>
                </a:solidFill>
              </a:rPr>
              <a:t>YUC	KSA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391400" y="6248400"/>
            <a:ext cx="1676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1493838" algn="r"/>
              </a:tabLst>
            </a:pPr>
            <a:r>
              <a:rPr lang="en-US" dirty="0">
                <a:solidFill>
                  <a:schemeClr val="tx1"/>
                </a:solidFill>
              </a:rPr>
              <a:t>Slide	</a:t>
            </a:r>
            <a:fld id="{D1D0D988-4C6E-4D2F-9D72-6DC5E81BB6D4}" type="slidenum">
              <a:rPr lang="en-US" smtClean="0">
                <a:solidFill>
                  <a:schemeClr val="tx1"/>
                </a:solidFill>
              </a:rPr>
              <a:t>18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6200" y="5257800"/>
            <a:ext cx="8991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Construct each entity on a separate slide.</a:t>
            </a:r>
          </a:p>
        </p:txBody>
      </p:sp>
      <p:sp>
        <p:nvSpPr>
          <p:cNvPr id="5" name="مستطيل 4">
            <a:extLst>
              <a:ext uri="{FF2B5EF4-FFF2-40B4-BE49-F238E27FC236}">
                <a16:creationId xmlns:a16="http://schemas.microsoft.com/office/drawing/2014/main" id="{32AF8F10-06A6-8C26-3EFD-8D42B8B3A36C}"/>
              </a:ext>
            </a:extLst>
          </p:cNvPr>
          <p:cNvSpPr/>
          <p:nvPr/>
        </p:nvSpPr>
        <p:spPr>
          <a:xfrm>
            <a:off x="1442509" y="2828925"/>
            <a:ext cx="1968498" cy="91016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1440" tIns="45720" rIns="91440" bIns="45720" rtlCol="1" anchor="ctr"/>
          <a:lstStyle/>
          <a:p>
            <a:pPr algn="ctr"/>
            <a:r>
              <a:rPr lang="ar-SA" dirty="0">
                <a:cs typeface="Arial"/>
              </a:rPr>
              <a:t>TRAIN</a:t>
            </a:r>
            <a:endParaRPr lang="ar-SA" dirty="0"/>
          </a:p>
        </p:txBody>
      </p:sp>
      <p:sp>
        <p:nvSpPr>
          <p:cNvPr id="6" name="شكل بيضاوي 5">
            <a:extLst>
              <a:ext uri="{FF2B5EF4-FFF2-40B4-BE49-F238E27FC236}">
                <a16:creationId xmlns:a16="http://schemas.microsoft.com/office/drawing/2014/main" id="{A7D0D3ED-11CB-4224-722F-017410FDCF97}"/>
              </a:ext>
            </a:extLst>
          </p:cNvPr>
          <p:cNvSpPr/>
          <p:nvPr/>
        </p:nvSpPr>
        <p:spPr>
          <a:xfrm>
            <a:off x="844551" y="1712384"/>
            <a:ext cx="1830916" cy="91016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SA" dirty="0">
                <a:cs typeface="Arial"/>
              </a:rPr>
              <a:t>STATION_ID</a:t>
            </a:r>
            <a:endParaRPr lang="ar-SA" dirty="0"/>
          </a:p>
        </p:txBody>
      </p:sp>
      <p:sp>
        <p:nvSpPr>
          <p:cNvPr id="16" name="شكل بيضاوي 15">
            <a:extLst>
              <a:ext uri="{FF2B5EF4-FFF2-40B4-BE49-F238E27FC236}">
                <a16:creationId xmlns:a16="http://schemas.microsoft.com/office/drawing/2014/main" id="{2DC170AF-F631-20F7-8C51-764BD8D5D263}"/>
              </a:ext>
            </a:extLst>
          </p:cNvPr>
          <p:cNvSpPr/>
          <p:nvPr/>
        </p:nvSpPr>
        <p:spPr>
          <a:xfrm>
            <a:off x="3818467" y="1670049"/>
            <a:ext cx="1672166" cy="91016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1" anchor="ctr"/>
          <a:lstStyle/>
          <a:p>
            <a:pPr algn="ctr"/>
            <a:r>
              <a:rPr lang="ar-SA" dirty="0">
                <a:cs typeface="Arial"/>
              </a:rPr>
              <a:t>TRAIN_ID</a:t>
            </a:r>
          </a:p>
        </p:txBody>
      </p:sp>
      <p:sp>
        <p:nvSpPr>
          <p:cNvPr id="17" name="شكل بيضاوي 16">
            <a:extLst>
              <a:ext uri="{FF2B5EF4-FFF2-40B4-BE49-F238E27FC236}">
                <a16:creationId xmlns:a16="http://schemas.microsoft.com/office/drawing/2014/main" id="{F1F00F93-70EB-6CC1-87CE-BD67CA27EEB0}"/>
              </a:ext>
            </a:extLst>
          </p:cNvPr>
          <p:cNvSpPr/>
          <p:nvPr/>
        </p:nvSpPr>
        <p:spPr>
          <a:xfrm>
            <a:off x="4368801" y="3352799"/>
            <a:ext cx="1862665" cy="92074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1" anchor="ctr"/>
          <a:lstStyle/>
          <a:p>
            <a:pPr algn="ctr"/>
            <a:r>
              <a:rPr lang="ar-SA" dirty="0">
                <a:cs typeface="Arial"/>
              </a:rPr>
              <a:t>TRN_NAME</a:t>
            </a:r>
            <a:endParaRPr lang="ar-SA" dirty="0"/>
          </a:p>
        </p:txBody>
      </p:sp>
      <p:cxnSp>
        <p:nvCxnSpPr>
          <p:cNvPr id="18" name="رابط كسهم مستقيم 17">
            <a:extLst>
              <a:ext uri="{FF2B5EF4-FFF2-40B4-BE49-F238E27FC236}">
                <a16:creationId xmlns:a16="http://schemas.microsoft.com/office/drawing/2014/main" id="{FB332913-102B-7676-DC7E-7C1D701A0D39}"/>
              </a:ext>
            </a:extLst>
          </p:cNvPr>
          <p:cNvCxnSpPr>
            <a:cxnSpLocks/>
          </p:cNvCxnSpPr>
          <p:nvPr/>
        </p:nvCxnSpPr>
        <p:spPr>
          <a:xfrm>
            <a:off x="2395008" y="2183341"/>
            <a:ext cx="95250" cy="645583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رابط كسهم مستقيم 18">
            <a:extLst>
              <a:ext uri="{FF2B5EF4-FFF2-40B4-BE49-F238E27FC236}">
                <a16:creationId xmlns:a16="http://schemas.microsoft.com/office/drawing/2014/main" id="{BE65E2D8-8C9B-88E4-A6B2-EF6BFAAD54D1}"/>
              </a:ext>
            </a:extLst>
          </p:cNvPr>
          <p:cNvCxnSpPr>
            <a:cxnSpLocks/>
          </p:cNvCxnSpPr>
          <p:nvPr/>
        </p:nvCxnSpPr>
        <p:spPr>
          <a:xfrm flipV="1">
            <a:off x="3432174" y="2352675"/>
            <a:ext cx="635001" cy="571499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رابط كسهم مستقيم 20">
            <a:extLst>
              <a:ext uri="{FF2B5EF4-FFF2-40B4-BE49-F238E27FC236}">
                <a16:creationId xmlns:a16="http://schemas.microsoft.com/office/drawing/2014/main" id="{B76415F3-FCCB-CFE3-2795-7F88149B7C87}"/>
              </a:ext>
            </a:extLst>
          </p:cNvPr>
          <p:cNvCxnSpPr>
            <a:cxnSpLocks/>
          </p:cNvCxnSpPr>
          <p:nvPr/>
        </p:nvCxnSpPr>
        <p:spPr>
          <a:xfrm>
            <a:off x="3347509" y="3474507"/>
            <a:ext cx="1005415" cy="28575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43878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685800"/>
            <a:ext cx="8534400" cy="6858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dirty="0"/>
              <a:t>Extractions of Entities and Attributes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1828800" y="76200"/>
            <a:ext cx="5486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tabLst>
                <a:tab pos="1493838" algn="r"/>
              </a:tabLst>
            </a:pPr>
            <a:r>
              <a:rPr lang="en-US" dirty="0">
                <a:solidFill>
                  <a:schemeClr val="tx1"/>
                </a:solidFill>
              </a:rPr>
              <a:t>Course Project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6200" y="6248400"/>
            <a:ext cx="1676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1493838" algn="r"/>
              </a:tabLst>
            </a:pPr>
            <a:r>
              <a:rPr lang="en-US" dirty="0">
                <a:solidFill>
                  <a:schemeClr val="tx1"/>
                </a:solidFill>
              </a:rPr>
              <a:t>YUC	KSA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391400" y="6248400"/>
            <a:ext cx="1676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1493838" algn="r"/>
              </a:tabLst>
            </a:pPr>
            <a:r>
              <a:rPr lang="en-US" dirty="0">
                <a:solidFill>
                  <a:schemeClr val="tx1"/>
                </a:solidFill>
              </a:rPr>
              <a:t>Slide	</a:t>
            </a:r>
            <a:fld id="{D1D0D988-4C6E-4D2F-9D72-6DC5E81BB6D4}" type="slidenum">
              <a:rPr lang="en-US" smtClean="0">
                <a:solidFill>
                  <a:schemeClr val="tx1"/>
                </a:solidFill>
              </a:rPr>
              <a:t>19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6200" y="5257800"/>
            <a:ext cx="8991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Construct each entity on a separate slide.</a:t>
            </a:r>
          </a:p>
        </p:txBody>
      </p:sp>
      <p:sp>
        <p:nvSpPr>
          <p:cNvPr id="5" name="مستطيل 4">
            <a:extLst>
              <a:ext uri="{FF2B5EF4-FFF2-40B4-BE49-F238E27FC236}">
                <a16:creationId xmlns:a16="http://schemas.microsoft.com/office/drawing/2014/main" id="{32AF8F10-06A6-8C26-3EFD-8D42B8B3A36C}"/>
              </a:ext>
            </a:extLst>
          </p:cNvPr>
          <p:cNvSpPr/>
          <p:nvPr/>
        </p:nvSpPr>
        <p:spPr>
          <a:xfrm>
            <a:off x="1442509" y="2828925"/>
            <a:ext cx="1968498" cy="91016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1440" tIns="45720" rIns="91440" bIns="45720" rtlCol="1" anchor="ctr"/>
          <a:lstStyle/>
          <a:p>
            <a:pPr algn="ctr"/>
            <a:r>
              <a:rPr lang="ar-SA" dirty="0">
                <a:cs typeface="Arial"/>
              </a:rPr>
              <a:t>CLASS</a:t>
            </a:r>
            <a:endParaRPr lang="ar-SA" dirty="0"/>
          </a:p>
        </p:txBody>
      </p:sp>
      <p:sp>
        <p:nvSpPr>
          <p:cNvPr id="13" name="شكل بيضاوي 12">
            <a:extLst>
              <a:ext uri="{FF2B5EF4-FFF2-40B4-BE49-F238E27FC236}">
                <a16:creationId xmlns:a16="http://schemas.microsoft.com/office/drawing/2014/main" id="{72980318-AD16-7D0B-BEF0-C143F2A6075C}"/>
              </a:ext>
            </a:extLst>
          </p:cNvPr>
          <p:cNvSpPr/>
          <p:nvPr/>
        </p:nvSpPr>
        <p:spPr>
          <a:xfrm>
            <a:off x="759884" y="4093633"/>
            <a:ext cx="1672166" cy="91016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1" anchor="ctr"/>
          <a:lstStyle/>
          <a:p>
            <a:pPr algn="ctr"/>
            <a:r>
              <a:rPr lang="ar-SA" dirty="0">
                <a:cs typeface="Arial"/>
              </a:rPr>
              <a:t>TRAIN_ID</a:t>
            </a:r>
            <a:endParaRPr lang="ar-SA" dirty="0"/>
          </a:p>
        </p:txBody>
      </p:sp>
      <p:sp>
        <p:nvSpPr>
          <p:cNvPr id="15" name="شكل بيضاوي 14">
            <a:extLst>
              <a:ext uri="{FF2B5EF4-FFF2-40B4-BE49-F238E27FC236}">
                <a16:creationId xmlns:a16="http://schemas.microsoft.com/office/drawing/2014/main" id="{C3B7C72B-55C6-1607-DED8-FC48A9CB41C0}"/>
              </a:ext>
            </a:extLst>
          </p:cNvPr>
          <p:cNvSpPr/>
          <p:nvPr/>
        </p:nvSpPr>
        <p:spPr>
          <a:xfrm>
            <a:off x="2813050" y="4231217"/>
            <a:ext cx="2264832" cy="91016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1" anchor="ctr"/>
          <a:lstStyle/>
          <a:p>
            <a:pPr algn="ctr"/>
            <a:r>
              <a:rPr lang="ar-SA" dirty="0">
                <a:cs typeface="Arial"/>
              </a:rPr>
              <a:t>NO_OF_SEATS</a:t>
            </a:r>
            <a:endParaRPr lang="ar-SA" dirty="0"/>
          </a:p>
        </p:txBody>
      </p:sp>
      <p:sp>
        <p:nvSpPr>
          <p:cNvPr id="16" name="شكل بيضاوي 15">
            <a:extLst>
              <a:ext uri="{FF2B5EF4-FFF2-40B4-BE49-F238E27FC236}">
                <a16:creationId xmlns:a16="http://schemas.microsoft.com/office/drawing/2014/main" id="{2DC170AF-F631-20F7-8C51-764BD8D5D263}"/>
              </a:ext>
            </a:extLst>
          </p:cNvPr>
          <p:cNvSpPr/>
          <p:nvPr/>
        </p:nvSpPr>
        <p:spPr>
          <a:xfrm>
            <a:off x="3818467" y="1670049"/>
            <a:ext cx="1672166" cy="91016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1" anchor="ctr"/>
          <a:lstStyle/>
          <a:p>
            <a:pPr algn="ctr"/>
            <a:r>
              <a:rPr lang="ar-SA" dirty="0">
                <a:cs typeface="Arial"/>
              </a:rPr>
              <a:t>CLASS_ID</a:t>
            </a:r>
            <a:endParaRPr lang="ar-SA" dirty="0"/>
          </a:p>
        </p:txBody>
      </p:sp>
      <p:sp>
        <p:nvSpPr>
          <p:cNvPr id="17" name="شكل بيضاوي 16">
            <a:extLst>
              <a:ext uri="{FF2B5EF4-FFF2-40B4-BE49-F238E27FC236}">
                <a16:creationId xmlns:a16="http://schemas.microsoft.com/office/drawing/2014/main" id="{F1F00F93-70EB-6CC1-87CE-BD67CA27EEB0}"/>
              </a:ext>
            </a:extLst>
          </p:cNvPr>
          <p:cNvSpPr/>
          <p:nvPr/>
        </p:nvSpPr>
        <p:spPr>
          <a:xfrm>
            <a:off x="3649134" y="2961216"/>
            <a:ext cx="2264832" cy="92074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1" anchor="ctr"/>
          <a:lstStyle/>
          <a:p>
            <a:pPr algn="ctr"/>
            <a:r>
              <a:rPr lang="ar-SA" dirty="0">
                <a:cs typeface="Arial"/>
              </a:rPr>
              <a:t>JOURNY_DATE</a:t>
            </a:r>
            <a:endParaRPr lang="ar-SA" dirty="0"/>
          </a:p>
        </p:txBody>
      </p:sp>
      <p:cxnSp>
        <p:nvCxnSpPr>
          <p:cNvPr id="8" name="رابط كسهم مستقيم 7">
            <a:extLst>
              <a:ext uri="{FF2B5EF4-FFF2-40B4-BE49-F238E27FC236}">
                <a16:creationId xmlns:a16="http://schemas.microsoft.com/office/drawing/2014/main" id="{428CF9B9-F132-CD21-3279-75BBBB79E796}"/>
              </a:ext>
            </a:extLst>
          </p:cNvPr>
          <p:cNvCxnSpPr/>
          <p:nvPr/>
        </p:nvCxnSpPr>
        <p:spPr>
          <a:xfrm>
            <a:off x="3040592" y="3601508"/>
            <a:ext cx="571500" cy="772583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رابط كسهم مستقيم 18">
            <a:extLst>
              <a:ext uri="{FF2B5EF4-FFF2-40B4-BE49-F238E27FC236}">
                <a16:creationId xmlns:a16="http://schemas.microsoft.com/office/drawing/2014/main" id="{BE65E2D8-8C9B-88E4-A6B2-EF6BFAAD54D1}"/>
              </a:ext>
            </a:extLst>
          </p:cNvPr>
          <p:cNvCxnSpPr>
            <a:cxnSpLocks/>
          </p:cNvCxnSpPr>
          <p:nvPr/>
        </p:nvCxnSpPr>
        <p:spPr>
          <a:xfrm flipV="1">
            <a:off x="3432174" y="2352675"/>
            <a:ext cx="635001" cy="571499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رابط كسهم مستقيم 19">
            <a:extLst>
              <a:ext uri="{FF2B5EF4-FFF2-40B4-BE49-F238E27FC236}">
                <a16:creationId xmlns:a16="http://schemas.microsoft.com/office/drawing/2014/main" id="{BB2C0861-62C5-35A6-4BEB-D5090770D6BA}"/>
              </a:ext>
            </a:extLst>
          </p:cNvPr>
          <p:cNvCxnSpPr>
            <a:cxnSpLocks/>
          </p:cNvCxnSpPr>
          <p:nvPr/>
        </p:nvCxnSpPr>
        <p:spPr>
          <a:xfrm flipH="1">
            <a:off x="2119842" y="3643841"/>
            <a:ext cx="275166" cy="677333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رابط كسهم مستقيم 20">
            <a:extLst>
              <a:ext uri="{FF2B5EF4-FFF2-40B4-BE49-F238E27FC236}">
                <a16:creationId xmlns:a16="http://schemas.microsoft.com/office/drawing/2014/main" id="{B76415F3-FCCB-CFE3-2795-7F88149B7C87}"/>
              </a:ext>
            </a:extLst>
          </p:cNvPr>
          <p:cNvCxnSpPr>
            <a:cxnSpLocks/>
          </p:cNvCxnSpPr>
          <p:nvPr/>
        </p:nvCxnSpPr>
        <p:spPr>
          <a:xfrm>
            <a:off x="3347509" y="3474507"/>
            <a:ext cx="1005415" cy="28575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6692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5029200" y="5105400"/>
            <a:ext cx="2743200" cy="4572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Loading data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5029200" y="4495800"/>
            <a:ext cx="2743200" cy="4572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Normalization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5029200" y="5715000"/>
            <a:ext cx="2743200" cy="4572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Presentation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3200400" y="762000"/>
            <a:ext cx="2743200" cy="609600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Overview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5181600" y="2514600"/>
            <a:ext cx="3048000" cy="9144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Phase II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Logical DB Design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914400" y="2514600"/>
            <a:ext cx="3048000" cy="9144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Phase I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Conceptual DB Design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1371600" y="5105400"/>
            <a:ext cx="2743200" cy="4572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-463550" algn="ctr"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Entities &amp; Attributes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1371600" y="4495800"/>
            <a:ext cx="2743200" cy="4572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Requirements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1371600" y="5715000"/>
            <a:ext cx="2743200" cy="4572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ERD</a:t>
            </a:r>
          </a:p>
        </p:txBody>
      </p:sp>
      <p:cxnSp>
        <p:nvCxnSpPr>
          <p:cNvPr id="18" name="Curved Connector 17"/>
          <p:cNvCxnSpPr>
            <a:stCxn id="12" idx="1"/>
            <a:endCxn id="14" idx="1"/>
          </p:cNvCxnSpPr>
          <p:nvPr/>
        </p:nvCxnSpPr>
        <p:spPr>
          <a:xfrm rot="10800000" flipH="1" flipV="1">
            <a:off x="914400" y="2971800"/>
            <a:ext cx="457200" cy="1752600"/>
          </a:xfrm>
          <a:prstGeom prst="curvedConnector3">
            <a:avLst>
              <a:gd name="adj1" fmla="val -5000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/>
          <p:cNvCxnSpPr>
            <a:stCxn id="12" idx="1"/>
            <a:endCxn id="13" idx="1"/>
          </p:cNvCxnSpPr>
          <p:nvPr/>
        </p:nvCxnSpPr>
        <p:spPr>
          <a:xfrm rot="10800000" flipH="1" flipV="1">
            <a:off x="914400" y="2971800"/>
            <a:ext cx="457200" cy="2362200"/>
          </a:xfrm>
          <a:prstGeom prst="curvedConnector3">
            <a:avLst>
              <a:gd name="adj1" fmla="val -96667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urved Connector 36"/>
          <p:cNvCxnSpPr>
            <a:stCxn id="12" idx="1"/>
            <a:endCxn id="15" idx="1"/>
          </p:cNvCxnSpPr>
          <p:nvPr/>
        </p:nvCxnSpPr>
        <p:spPr>
          <a:xfrm rot="10800000" flipH="1" flipV="1">
            <a:off x="914400" y="2971800"/>
            <a:ext cx="457200" cy="2971800"/>
          </a:xfrm>
          <a:prstGeom prst="curvedConnector3">
            <a:avLst>
              <a:gd name="adj1" fmla="val -166667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urved Connector 40"/>
          <p:cNvCxnSpPr>
            <a:stCxn id="11" idx="3"/>
            <a:endCxn id="8" idx="3"/>
          </p:cNvCxnSpPr>
          <p:nvPr/>
        </p:nvCxnSpPr>
        <p:spPr>
          <a:xfrm flipH="1">
            <a:off x="7772400" y="2971800"/>
            <a:ext cx="457200" cy="2971800"/>
          </a:xfrm>
          <a:prstGeom prst="curvedConnector3">
            <a:avLst>
              <a:gd name="adj1" fmla="val -166667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urved Connector 42"/>
          <p:cNvCxnSpPr>
            <a:stCxn id="11" idx="3"/>
            <a:endCxn id="5" idx="3"/>
          </p:cNvCxnSpPr>
          <p:nvPr/>
        </p:nvCxnSpPr>
        <p:spPr>
          <a:xfrm flipH="1">
            <a:off x="7772400" y="2971800"/>
            <a:ext cx="457200" cy="2362200"/>
          </a:xfrm>
          <a:prstGeom prst="curvedConnector3">
            <a:avLst>
              <a:gd name="adj1" fmla="val -93333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urved Connector 44"/>
          <p:cNvCxnSpPr>
            <a:stCxn id="11" idx="3"/>
            <a:endCxn id="7" idx="3"/>
          </p:cNvCxnSpPr>
          <p:nvPr/>
        </p:nvCxnSpPr>
        <p:spPr>
          <a:xfrm flipH="1">
            <a:off x="7772400" y="2971800"/>
            <a:ext cx="457200" cy="1752600"/>
          </a:xfrm>
          <a:prstGeom prst="curvedConnector3">
            <a:avLst>
              <a:gd name="adj1" fmla="val -5000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urved Connector 50"/>
          <p:cNvCxnSpPr>
            <a:stCxn id="10" idx="2"/>
            <a:endCxn id="12" idx="0"/>
          </p:cNvCxnSpPr>
          <p:nvPr/>
        </p:nvCxnSpPr>
        <p:spPr>
          <a:xfrm rot="5400000">
            <a:off x="2933700" y="876300"/>
            <a:ext cx="1143000" cy="2133600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urved Connector 52"/>
          <p:cNvCxnSpPr>
            <a:stCxn id="10" idx="2"/>
            <a:endCxn id="11" idx="0"/>
          </p:cNvCxnSpPr>
          <p:nvPr/>
        </p:nvCxnSpPr>
        <p:spPr>
          <a:xfrm rot="16200000" flipH="1">
            <a:off x="5067300" y="876300"/>
            <a:ext cx="1143000" cy="2133600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76200" y="6248400"/>
            <a:ext cx="1676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1493838" algn="r"/>
              </a:tabLst>
            </a:pPr>
            <a:r>
              <a:rPr lang="en-US" dirty="0">
                <a:solidFill>
                  <a:schemeClr val="tx1"/>
                </a:solidFill>
              </a:rPr>
              <a:t>YUC	KSA</a:t>
            </a:r>
          </a:p>
        </p:txBody>
      </p:sp>
      <p:sp>
        <p:nvSpPr>
          <p:cNvPr id="42" name="Rectangle 41"/>
          <p:cNvSpPr/>
          <p:nvPr/>
        </p:nvSpPr>
        <p:spPr>
          <a:xfrm>
            <a:off x="7391400" y="6248400"/>
            <a:ext cx="1676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1493838" algn="r"/>
              </a:tabLst>
            </a:pPr>
            <a:r>
              <a:rPr lang="en-US" dirty="0">
                <a:solidFill>
                  <a:schemeClr val="tx1"/>
                </a:solidFill>
              </a:rPr>
              <a:t>Slide	</a:t>
            </a:r>
            <a:fld id="{D1D0D988-4C6E-4D2F-9D72-6DC5E81BB6D4}" type="slidenum">
              <a:rPr lang="en-US" smtClean="0">
                <a:solidFill>
                  <a:schemeClr val="tx1"/>
                </a:solidFill>
              </a:rPr>
              <a:t>2</a:t>
            </a:fld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685800"/>
            <a:ext cx="8534400" cy="6858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dirty="0"/>
              <a:t>Extractions of Entities and Attributes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486400" y="2828835"/>
            <a:ext cx="3352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Preliminary design of entity types for the COMPANY database.  Some of the shown attributes will be refined into relationships.</a:t>
            </a:r>
          </a:p>
        </p:txBody>
      </p:sp>
      <p:sp>
        <p:nvSpPr>
          <p:cNvPr id="10" name="Rectangle 9"/>
          <p:cNvSpPr/>
          <p:nvPr/>
        </p:nvSpPr>
        <p:spPr>
          <a:xfrm>
            <a:off x="1828800" y="76200"/>
            <a:ext cx="5486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tabLst>
                <a:tab pos="1493838" algn="r"/>
              </a:tabLst>
            </a:pPr>
            <a:r>
              <a:rPr lang="en-US" dirty="0">
                <a:solidFill>
                  <a:schemeClr val="tx1"/>
                </a:solidFill>
              </a:rPr>
              <a:t>Course Project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6200" y="6248400"/>
            <a:ext cx="1676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1493838" algn="r"/>
              </a:tabLst>
            </a:pPr>
            <a:r>
              <a:rPr lang="en-US" dirty="0">
                <a:solidFill>
                  <a:schemeClr val="tx1"/>
                </a:solidFill>
              </a:rPr>
              <a:t>YUC	KSA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391400" y="6248400"/>
            <a:ext cx="1676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1493838" algn="r"/>
              </a:tabLst>
            </a:pPr>
            <a:r>
              <a:rPr lang="en-US" dirty="0">
                <a:solidFill>
                  <a:schemeClr val="tx1"/>
                </a:solidFill>
              </a:rPr>
              <a:t>Slide	</a:t>
            </a:r>
            <a:fld id="{D1D0D988-4C6E-4D2F-9D72-6DC5E81BB6D4}" type="slidenum">
              <a:rPr lang="en-US" smtClean="0">
                <a:solidFill>
                  <a:schemeClr val="tx1"/>
                </a:solidFill>
              </a:rPr>
              <a:t>20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مستطيل 4">
            <a:extLst>
              <a:ext uri="{FF2B5EF4-FFF2-40B4-BE49-F238E27FC236}">
                <a16:creationId xmlns:a16="http://schemas.microsoft.com/office/drawing/2014/main" id="{32AF8F10-06A6-8C26-3EFD-8D42B8B3A36C}"/>
              </a:ext>
            </a:extLst>
          </p:cNvPr>
          <p:cNvSpPr/>
          <p:nvPr/>
        </p:nvSpPr>
        <p:spPr>
          <a:xfrm>
            <a:off x="1442509" y="2828925"/>
            <a:ext cx="1968498" cy="91016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ar-SA" dirty="0">
                <a:cs typeface="Arial"/>
              </a:rPr>
              <a:t>TIME</a:t>
            </a:r>
            <a:endParaRPr lang="ar-SA" dirty="0"/>
          </a:p>
        </p:txBody>
      </p:sp>
      <p:sp>
        <p:nvSpPr>
          <p:cNvPr id="6" name="شكل بيضاوي 5">
            <a:extLst>
              <a:ext uri="{FF2B5EF4-FFF2-40B4-BE49-F238E27FC236}">
                <a16:creationId xmlns:a16="http://schemas.microsoft.com/office/drawing/2014/main" id="{A7D0D3ED-11CB-4224-722F-017410FDCF97}"/>
              </a:ext>
            </a:extLst>
          </p:cNvPr>
          <p:cNvSpPr/>
          <p:nvPr/>
        </p:nvSpPr>
        <p:spPr>
          <a:xfrm>
            <a:off x="844551" y="1712384"/>
            <a:ext cx="1830916" cy="91016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SA" dirty="0">
                <a:cs typeface="Arial"/>
              </a:rPr>
              <a:t>STATION_ID</a:t>
            </a:r>
            <a:endParaRPr lang="ar-SA" dirty="0"/>
          </a:p>
        </p:txBody>
      </p:sp>
      <p:sp>
        <p:nvSpPr>
          <p:cNvPr id="13" name="شكل بيضاوي 12">
            <a:extLst>
              <a:ext uri="{FF2B5EF4-FFF2-40B4-BE49-F238E27FC236}">
                <a16:creationId xmlns:a16="http://schemas.microsoft.com/office/drawing/2014/main" id="{72980318-AD16-7D0B-BEF0-C143F2A6075C}"/>
              </a:ext>
            </a:extLst>
          </p:cNvPr>
          <p:cNvSpPr/>
          <p:nvPr/>
        </p:nvSpPr>
        <p:spPr>
          <a:xfrm>
            <a:off x="759884" y="4093633"/>
            <a:ext cx="1672166" cy="91016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1" anchor="ctr"/>
          <a:lstStyle/>
          <a:p>
            <a:pPr algn="ctr"/>
            <a:r>
              <a:rPr lang="ar-SA" dirty="0">
                <a:cs typeface="Arial"/>
              </a:rPr>
              <a:t>TRAIN_ID</a:t>
            </a:r>
            <a:endParaRPr lang="ar-SA" dirty="0"/>
          </a:p>
        </p:txBody>
      </p:sp>
      <p:sp>
        <p:nvSpPr>
          <p:cNvPr id="15" name="شكل بيضاوي 14">
            <a:extLst>
              <a:ext uri="{FF2B5EF4-FFF2-40B4-BE49-F238E27FC236}">
                <a16:creationId xmlns:a16="http://schemas.microsoft.com/office/drawing/2014/main" id="{C3B7C72B-55C6-1607-DED8-FC48A9CB41C0}"/>
              </a:ext>
            </a:extLst>
          </p:cNvPr>
          <p:cNvSpPr/>
          <p:nvPr/>
        </p:nvSpPr>
        <p:spPr>
          <a:xfrm>
            <a:off x="2738967" y="4210050"/>
            <a:ext cx="1672166" cy="91016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1" anchor="ctr"/>
          <a:lstStyle/>
          <a:p>
            <a:pPr algn="ctr"/>
            <a:r>
              <a:rPr lang="ar-SA" dirty="0">
                <a:cs typeface="Arial"/>
              </a:rPr>
              <a:t>ARR_TIME</a:t>
            </a:r>
            <a:endParaRPr lang="ar-SA" dirty="0"/>
          </a:p>
        </p:txBody>
      </p:sp>
      <p:sp>
        <p:nvSpPr>
          <p:cNvPr id="16" name="شكل بيضاوي 15">
            <a:extLst>
              <a:ext uri="{FF2B5EF4-FFF2-40B4-BE49-F238E27FC236}">
                <a16:creationId xmlns:a16="http://schemas.microsoft.com/office/drawing/2014/main" id="{2DC170AF-F631-20F7-8C51-764BD8D5D263}"/>
              </a:ext>
            </a:extLst>
          </p:cNvPr>
          <p:cNvSpPr/>
          <p:nvPr/>
        </p:nvSpPr>
        <p:spPr>
          <a:xfrm>
            <a:off x="3818467" y="1670049"/>
            <a:ext cx="1672166" cy="91016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1" anchor="ctr"/>
          <a:lstStyle/>
          <a:p>
            <a:pPr algn="ctr"/>
            <a:r>
              <a:rPr lang="ar-SA" dirty="0">
                <a:cs typeface="Arial"/>
              </a:rPr>
              <a:t>DEP_TIME</a:t>
            </a:r>
            <a:endParaRPr lang="ar-SA" dirty="0"/>
          </a:p>
        </p:txBody>
      </p:sp>
      <p:sp>
        <p:nvSpPr>
          <p:cNvPr id="17" name="شكل بيضاوي 16">
            <a:extLst>
              <a:ext uri="{FF2B5EF4-FFF2-40B4-BE49-F238E27FC236}">
                <a16:creationId xmlns:a16="http://schemas.microsoft.com/office/drawing/2014/main" id="{F1F00F93-70EB-6CC1-87CE-BD67CA27EEB0}"/>
              </a:ext>
            </a:extLst>
          </p:cNvPr>
          <p:cNvSpPr/>
          <p:nvPr/>
        </p:nvSpPr>
        <p:spPr>
          <a:xfrm>
            <a:off x="3649134" y="2971799"/>
            <a:ext cx="1672166" cy="91016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1" anchor="ctr"/>
          <a:lstStyle/>
          <a:p>
            <a:pPr algn="ctr"/>
            <a:r>
              <a:rPr lang="ar-SA" dirty="0">
                <a:cs typeface="Arial"/>
              </a:rPr>
              <a:t>REF_NO</a:t>
            </a:r>
            <a:endParaRPr lang="ar-SA" dirty="0"/>
          </a:p>
        </p:txBody>
      </p:sp>
      <p:cxnSp>
        <p:nvCxnSpPr>
          <p:cNvPr id="8" name="رابط كسهم مستقيم 7">
            <a:extLst>
              <a:ext uri="{FF2B5EF4-FFF2-40B4-BE49-F238E27FC236}">
                <a16:creationId xmlns:a16="http://schemas.microsoft.com/office/drawing/2014/main" id="{428CF9B9-F132-CD21-3279-75BBBB79E796}"/>
              </a:ext>
            </a:extLst>
          </p:cNvPr>
          <p:cNvCxnSpPr/>
          <p:nvPr/>
        </p:nvCxnSpPr>
        <p:spPr>
          <a:xfrm>
            <a:off x="3040592" y="3601508"/>
            <a:ext cx="571500" cy="772583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رابط كسهم مستقيم 17">
            <a:extLst>
              <a:ext uri="{FF2B5EF4-FFF2-40B4-BE49-F238E27FC236}">
                <a16:creationId xmlns:a16="http://schemas.microsoft.com/office/drawing/2014/main" id="{FB332913-102B-7676-DC7E-7C1D701A0D39}"/>
              </a:ext>
            </a:extLst>
          </p:cNvPr>
          <p:cNvCxnSpPr>
            <a:cxnSpLocks/>
          </p:cNvCxnSpPr>
          <p:nvPr/>
        </p:nvCxnSpPr>
        <p:spPr>
          <a:xfrm>
            <a:off x="2395008" y="2183341"/>
            <a:ext cx="95250" cy="645583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رابط كسهم مستقيم 18">
            <a:extLst>
              <a:ext uri="{FF2B5EF4-FFF2-40B4-BE49-F238E27FC236}">
                <a16:creationId xmlns:a16="http://schemas.microsoft.com/office/drawing/2014/main" id="{BE65E2D8-8C9B-88E4-A6B2-EF6BFAAD54D1}"/>
              </a:ext>
            </a:extLst>
          </p:cNvPr>
          <p:cNvCxnSpPr>
            <a:cxnSpLocks/>
          </p:cNvCxnSpPr>
          <p:nvPr/>
        </p:nvCxnSpPr>
        <p:spPr>
          <a:xfrm flipV="1">
            <a:off x="3432174" y="2352675"/>
            <a:ext cx="635001" cy="571499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رابط كسهم مستقيم 19">
            <a:extLst>
              <a:ext uri="{FF2B5EF4-FFF2-40B4-BE49-F238E27FC236}">
                <a16:creationId xmlns:a16="http://schemas.microsoft.com/office/drawing/2014/main" id="{BB2C0861-62C5-35A6-4BEB-D5090770D6BA}"/>
              </a:ext>
            </a:extLst>
          </p:cNvPr>
          <p:cNvCxnSpPr>
            <a:cxnSpLocks/>
          </p:cNvCxnSpPr>
          <p:nvPr/>
        </p:nvCxnSpPr>
        <p:spPr>
          <a:xfrm flipH="1">
            <a:off x="2119842" y="3643841"/>
            <a:ext cx="275166" cy="677333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رابط كسهم مستقيم 20">
            <a:extLst>
              <a:ext uri="{FF2B5EF4-FFF2-40B4-BE49-F238E27FC236}">
                <a16:creationId xmlns:a16="http://schemas.microsoft.com/office/drawing/2014/main" id="{B76415F3-FCCB-CFE3-2795-7F88149B7C87}"/>
              </a:ext>
            </a:extLst>
          </p:cNvPr>
          <p:cNvCxnSpPr>
            <a:cxnSpLocks/>
          </p:cNvCxnSpPr>
          <p:nvPr/>
        </p:nvCxnSpPr>
        <p:spPr>
          <a:xfrm>
            <a:off x="3347509" y="3474507"/>
            <a:ext cx="1005415" cy="28575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45926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5029200" y="4724400"/>
            <a:ext cx="2743200" cy="4572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Loading data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5029200" y="4114800"/>
            <a:ext cx="2743200" cy="4572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1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Normalization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5029200" y="5334000"/>
            <a:ext cx="2743200" cy="4572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Presentation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3200400" y="762000"/>
            <a:ext cx="2743200" cy="609600"/>
          </a:xfrm>
          <a:prstGeom prst="round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Overview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5029200" y="2057400"/>
            <a:ext cx="3048000" cy="9144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Phase II</a:t>
            </a:r>
          </a:p>
          <a:p>
            <a:pPr algn="ctr"/>
            <a:r>
              <a:rPr lang="en-US" sz="21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Logical DB Design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1066800" y="2057400"/>
            <a:ext cx="3048000" cy="9144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Phase I</a:t>
            </a:r>
          </a:p>
          <a:p>
            <a:pPr algn="ctr"/>
            <a:r>
              <a:rPr lang="en-US" sz="21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Conceptual DB Design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1371600" y="4724400"/>
            <a:ext cx="2743200" cy="4572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-463550" algn="ctr">
              <a:lnSpc>
                <a:spcPct val="150000"/>
              </a:lnSpc>
            </a:pPr>
            <a:r>
              <a:rPr lang="en-US" sz="21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Entities &amp; attributes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1371600" y="4114800"/>
            <a:ext cx="2743200" cy="4572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Requirements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1371600" y="5334000"/>
            <a:ext cx="2743200" cy="457200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-463550" algn="ctr">
              <a:lnSpc>
                <a:spcPct val="150000"/>
              </a:lnSpc>
            </a:pPr>
            <a:r>
              <a:rPr lang="en-US" sz="21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ERD</a:t>
            </a:r>
          </a:p>
        </p:txBody>
      </p:sp>
      <p:cxnSp>
        <p:nvCxnSpPr>
          <p:cNvPr id="18" name="Curved Connector 17"/>
          <p:cNvCxnSpPr>
            <a:stCxn id="12" idx="1"/>
            <a:endCxn id="14" idx="1"/>
          </p:cNvCxnSpPr>
          <p:nvPr/>
        </p:nvCxnSpPr>
        <p:spPr>
          <a:xfrm rot="10800000" flipH="1" flipV="1">
            <a:off x="1066800" y="2514600"/>
            <a:ext cx="304800" cy="1828800"/>
          </a:xfrm>
          <a:prstGeom prst="curvedConnector3">
            <a:avLst>
              <a:gd name="adj1" fmla="val -7500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/>
          <p:cNvCxnSpPr>
            <a:stCxn id="12" idx="1"/>
            <a:endCxn id="13" idx="1"/>
          </p:cNvCxnSpPr>
          <p:nvPr/>
        </p:nvCxnSpPr>
        <p:spPr>
          <a:xfrm rot="10800000" flipH="1" flipV="1">
            <a:off x="1066800" y="2514600"/>
            <a:ext cx="304800" cy="2438400"/>
          </a:xfrm>
          <a:prstGeom prst="curvedConnector3">
            <a:avLst>
              <a:gd name="adj1" fmla="val -160075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urved Connector 36"/>
          <p:cNvCxnSpPr>
            <a:stCxn id="12" idx="1"/>
            <a:endCxn id="15" idx="1"/>
          </p:cNvCxnSpPr>
          <p:nvPr/>
        </p:nvCxnSpPr>
        <p:spPr>
          <a:xfrm rot="10800000" flipH="1" flipV="1">
            <a:off x="1066800" y="2514600"/>
            <a:ext cx="304800" cy="3048000"/>
          </a:xfrm>
          <a:prstGeom prst="curvedConnector3">
            <a:avLst>
              <a:gd name="adj1" fmla="val -258582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urved Connector 40"/>
          <p:cNvCxnSpPr>
            <a:stCxn id="11" idx="3"/>
            <a:endCxn id="8" idx="3"/>
          </p:cNvCxnSpPr>
          <p:nvPr/>
        </p:nvCxnSpPr>
        <p:spPr>
          <a:xfrm flipH="1">
            <a:off x="7772400" y="2514600"/>
            <a:ext cx="304800" cy="3048000"/>
          </a:xfrm>
          <a:prstGeom prst="curvedConnector3">
            <a:avLst>
              <a:gd name="adj1" fmla="val -254105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urved Connector 42"/>
          <p:cNvCxnSpPr>
            <a:stCxn id="11" idx="3"/>
            <a:endCxn id="5" idx="3"/>
          </p:cNvCxnSpPr>
          <p:nvPr/>
        </p:nvCxnSpPr>
        <p:spPr>
          <a:xfrm flipH="1">
            <a:off x="7772400" y="2514600"/>
            <a:ext cx="304800" cy="2438400"/>
          </a:xfrm>
          <a:prstGeom prst="curvedConnector3">
            <a:avLst>
              <a:gd name="adj1" fmla="val -142164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urved Connector 44"/>
          <p:cNvCxnSpPr>
            <a:stCxn id="11" idx="3"/>
            <a:endCxn id="7" idx="3"/>
          </p:cNvCxnSpPr>
          <p:nvPr/>
        </p:nvCxnSpPr>
        <p:spPr>
          <a:xfrm flipH="1">
            <a:off x="7772400" y="2514600"/>
            <a:ext cx="304800" cy="1828800"/>
          </a:xfrm>
          <a:prstGeom prst="curvedConnector3">
            <a:avLst>
              <a:gd name="adj1" fmla="val -7500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urved Connector 50"/>
          <p:cNvCxnSpPr>
            <a:stCxn id="10" idx="2"/>
            <a:endCxn id="12" idx="0"/>
          </p:cNvCxnSpPr>
          <p:nvPr/>
        </p:nvCxnSpPr>
        <p:spPr>
          <a:xfrm rot="5400000">
            <a:off x="3238500" y="723900"/>
            <a:ext cx="685800" cy="1981200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urved Connector 52"/>
          <p:cNvCxnSpPr>
            <a:stCxn id="10" idx="2"/>
            <a:endCxn id="11" idx="0"/>
          </p:cNvCxnSpPr>
          <p:nvPr/>
        </p:nvCxnSpPr>
        <p:spPr>
          <a:xfrm rot="16200000" flipH="1">
            <a:off x="5219700" y="723900"/>
            <a:ext cx="685800" cy="1981200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1828800" y="76200"/>
            <a:ext cx="5486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tabLst>
                <a:tab pos="1493838" algn="r"/>
              </a:tabLst>
            </a:pPr>
            <a:r>
              <a:rPr lang="en-US" dirty="0">
                <a:solidFill>
                  <a:schemeClr val="tx1"/>
                </a:solidFill>
              </a:rPr>
              <a:t>Course Project</a:t>
            </a:r>
          </a:p>
        </p:txBody>
      </p:sp>
      <p:sp>
        <p:nvSpPr>
          <p:cNvPr id="25" name="Rectangle 24"/>
          <p:cNvSpPr/>
          <p:nvPr/>
        </p:nvSpPr>
        <p:spPr>
          <a:xfrm>
            <a:off x="76200" y="6248400"/>
            <a:ext cx="1676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1493838" algn="r"/>
              </a:tabLst>
            </a:pPr>
            <a:r>
              <a:rPr lang="en-US" dirty="0">
                <a:solidFill>
                  <a:schemeClr val="tx1"/>
                </a:solidFill>
              </a:rPr>
              <a:t>YUC	KSA</a:t>
            </a:r>
          </a:p>
        </p:txBody>
      </p:sp>
      <p:sp>
        <p:nvSpPr>
          <p:cNvPr id="26" name="Rectangle 25"/>
          <p:cNvSpPr/>
          <p:nvPr/>
        </p:nvSpPr>
        <p:spPr>
          <a:xfrm>
            <a:off x="7391400" y="6248400"/>
            <a:ext cx="1676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1493838" algn="r"/>
              </a:tabLst>
            </a:pPr>
            <a:r>
              <a:rPr lang="en-US" dirty="0">
                <a:solidFill>
                  <a:schemeClr val="tx1"/>
                </a:solidFill>
              </a:rPr>
              <a:t>Slide	</a:t>
            </a:r>
            <a:fld id="{D1D0D988-4C6E-4D2F-9D72-6DC5E81BB6D4}" type="slidenum">
              <a:rPr lang="en-US" smtClean="0">
                <a:solidFill>
                  <a:schemeClr val="tx1"/>
                </a:solidFill>
              </a:rPr>
              <a:t>21</a:t>
            </a:fld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828800" y="76200"/>
            <a:ext cx="5486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tabLst>
                <a:tab pos="1493838" algn="r"/>
              </a:tabLst>
            </a:pPr>
            <a:r>
              <a:rPr lang="en-US" dirty="0">
                <a:solidFill>
                  <a:schemeClr val="tx1"/>
                </a:solidFill>
              </a:rPr>
              <a:t>ERD</a:t>
            </a:r>
          </a:p>
        </p:txBody>
      </p:sp>
      <p:sp>
        <p:nvSpPr>
          <p:cNvPr id="19" name="Rectangle 18"/>
          <p:cNvSpPr/>
          <p:nvPr/>
        </p:nvSpPr>
        <p:spPr>
          <a:xfrm>
            <a:off x="76200" y="6248400"/>
            <a:ext cx="1676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1493838" algn="r"/>
              </a:tabLst>
            </a:pPr>
            <a:r>
              <a:rPr lang="en-US" dirty="0">
                <a:solidFill>
                  <a:schemeClr val="tx1"/>
                </a:solidFill>
              </a:rPr>
              <a:t>YUC	KSA</a:t>
            </a:r>
          </a:p>
        </p:txBody>
      </p:sp>
      <p:sp>
        <p:nvSpPr>
          <p:cNvPr id="20" name="Rectangle 19"/>
          <p:cNvSpPr/>
          <p:nvPr/>
        </p:nvSpPr>
        <p:spPr>
          <a:xfrm>
            <a:off x="7391400" y="6248400"/>
            <a:ext cx="1676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1493838" algn="r"/>
              </a:tabLst>
            </a:pPr>
            <a:r>
              <a:rPr lang="en-US" dirty="0">
                <a:solidFill>
                  <a:schemeClr val="tx1"/>
                </a:solidFill>
              </a:rPr>
              <a:t>Slide	</a:t>
            </a:r>
            <a:fld id="{D1D0D988-4C6E-4D2F-9D72-6DC5E81BB6D4}" type="slidenum">
              <a:rPr lang="en-US" smtClean="0">
                <a:solidFill>
                  <a:schemeClr val="tx1"/>
                </a:solidFill>
              </a:rPr>
              <a:t>22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مستطيل 1">
            <a:extLst>
              <a:ext uri="{FF2B5EF4-FFF2-40B4-BE49-F238E27FC236}">
                <a16:creationId xmlns:a16="http://schemas.microsoft.com/office/drawing/2014/main" id="{365ACB71-4054-9BF9-FA54-EE3885B545D3}"/>
              </a:ext>
            </a:extLst>
          </p:cNvPr>
          <p:cNvSpPr/>
          <p:nvPr/>
        </p:nvSpPr>
        <p:spPr>
          <a:xfrm>
            <a:off x="7094009" y="5294841"/>
            <a:ext cx="931332" cy="381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1440" tIns="45720" rIns="91440" bIns="45720" rtlCol="1" anchor="ctr"/>
          <a:lstStyle/>
          <a:p>
            <a:pPr algn="ctr"/>
            <a:r>
              <a:rPr lang="ar-SA" dirty="0">
                <a:cs typeface="Arial"/>
              </a:rPr>
              <a:t>TRAIN</a:t>
            </a:r>
            <a:endParaRPr lang="ar-SA" dirty="0"/>
          </a:p>
        </p:txBody>
      </p:sp>
      <p:sp>
        <p:nvSpPr>
          <p:cNvPr id="3" name="شكل بيضاوي 2">
            <a:extLst>
              <a:ext uri="{FF2B5EF4-FFF2-40B4-BE49-F238E27FC236}">
                <a16:creationId xmlns:a16="http://schemas.microsoft.com/office/drawing/2014/main" id="{9329B0C3-781D-03A4-D5DD-D532A1BDB524}"/>
              </a:ext>
            </a:extLst>
          </p:cNvPr>
          <p:cNvSpPr/>
          <p:nvPr/>
        </p:nvSpPr>
        <p:spPr>
          <a:xfrm>
            <a:off x="6707716" y="4527550"/>
            <a:ext cx="1248834" cy="47625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1" anchor="ctr"/>
          <a:lstStyle/>
          <a:p>
            <a:pPr algn="ctr"/>
            <a:r>
              <a:rPr lang="ar-SA" sz="1100" dirty="0">
                <a:cs typeface="Arial"/>
              </a:rPr>
              <a:t>STATION_ID</a:t>
            </a:r>
          </a:p>
        </p:txBody>
      </p:sp>
      <p:sp>
        <p:nvSpPr>
          <p:cNvPr id="5" name="شكل بيضاوي 4">
            <a:extLst>
              <a:ext uri="{FF2B5EF4-FFF2-40B4-BE49-F238E27FC236}">
                <a16:creationId xmlns:a16="http://schemas.microsoft.com/office/drawing/2014/main" id="{77D680FE-B8FF-5F7C-4DB8-EBB6274484D1}"/>
              </a:ext>
            </a:extLst>
          </p:cNvPr>
          <p:cNvSpPr/>
          <p:nvPr/>
        </p:nvSpPr>
        <p:spPr>
          <a:xfrm>
            <a:off x="8024044" y="4528749"/>
            <a:ext cx="959089" cy="675735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1" anchor="ctr"/>
          <a:lstStyle/>
          <a:p>
            <a:pPr algn="ctr"/>
            <a:r>
              <a:rPr lang="ar-SA" sz="1400" dirty="0">
                <a:cs typeface="Arial"/>
              </a:rPr>
              <a:t>TRAIN_ID</a:t>
            </a:r>
          </a:p>
        </p:txBody>
      </p:sp>
      <p:sp>
        <p:nvSpPr>
          <p:cNvPr id="7" name="شكل بيضاوي 6">
            <a:extLst>
              <a:ext uri="{FF2B5EF4-FFF2-40B4-BE49-F238E27FC236}">
                <a16:creationId xmlns:a16="http://schemas.microsoft.com/office/drawing/2014/main" id="{1171EE85-18EB-FF4A-9388-04EDBBC3C96F}"/>
              </a:ext>
            </a:extLst>
          </p:cNvPr>
          <p:cNvSpPr/>
          <p:nvPr/>
        </p:nvSpPr>
        <p:spPr>
          <a:xfrm>
            <a:off x="8052798" y="5535760"/>
            <a:ext cx="1090283" cy="59286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1" anchor="ctr"/>
          <a:lstStyle/>
          <a:p>
            <a:pPr algn="ctr"/>
            <a:r>
              <a:rPr lang="ar-SA" sz="1400" dirty="0">
                <a:cs typeface="Arial"/>
              </a:rPr>
              <a:t>TRN_NAME</a:t>
            </a:r>
            <a:endParaRPr lang="ar-SA" sz="1400">
              <a:cs typeface="Arial"/>
            </a:endParaRPr>
          </a:p>
        </p:txBody>
      </p:sp>
      <p:cxnSp>
        <p:nvCxnSpPr>
          <p:cNvPr id="9" name="رابط كسهم مستقيم 8">
            <a:extLst>
              <a:ext uri="{FF2B5EF4-FFF2-40B4-BE49-F238E27FC236}">
                <a16:creationId xmlns:a16="http://schemas.microsoft.com/office/drawing/2014/main" id="{CF4F559A-6664-E3BA-87DE-0A35E9C2B2A7}"/>
              </a:ext>
            </a:extLst>
          </p:cNvPr>
          <p:cNvCxnSpPr>
            <a:cxnSpLocks/>
          </p:cNvCxnSpPr>
          <p:nvPr/>
        </p:nvCxnSpPr>
        <p:spPr>
          <a:xfrm>
            <a:off x="7517340" y="4987924"/>
            <a:ext cx="1" cy="306918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رابط كسهم مستقيم 10">
            <a:extLst>
              <a:ext uri="{FF2B5EF4-FFF2-40B4-BE49-F238E27FC236}">
                <a16:creationId xmlns:a16="http://schemas.microsoft.com/office/drawing/2014/main" id="{623B94B1-41D8-FE98-BEE0-82DB3189C5FF}"/>
              </a:ext>
            </a:extLst>
          </p:cNvPr>
          <p:cNvCxnSpPr>
            <a:cxnSpLocks/>
          </p:cNvCxnSpPr>
          <p:nvPr/>
        </p:nvCxnSpPr>
        <p:spPr>
          <a:xfrm flipV="1">
            <a:off x="7993589" y="5093758"/>
            <a:ext cx="296336" cy="201082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رابط كسهم مستقيم 12">
            <a:extLst>
              <a:ext uri="{FF2B5EF4-FFF2-40B4-BE49-F238E27FC236}">
                <a16:creationId xmlns:a16="http://schemas.microsoft.com/office/drawing/2014/main" id="{0F9040AD-634A-3EED-EEBC-EA10DD9D97BE}"/>
              </a:ext>
            </a:extLst>
          </p:cNvPr>
          <p:cNvCxnSpPr>
            <a:cxnSpLocks/>
          </p:cNvCxnSpPr>
          <p:nvPr/>
        </p:nvCxnSpPr>
        <p:spPr>
          <a:xfrm>
            <a:off x="7983007" y="5675839"/>
            <a:ext cx="306917" cy="190501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مستطيل 16">
            <a:extLst>
              <a:ext uri="{FF2B5EF4-FFF2-40B4-BE49-F238E27FC236}">
                <a16:creationId xmlns:a16="http://schemas.microsoft.com/office/drawing/2014/main" id="{419B4228-C0D7-FBBD-E1AF-5E138B43938E}"/>
              </a:ext>
            </a:extLst>
          </p:cNvPr>
          <p:cNvSpPr/>
          <p:nvPr/>
        </p:nvSpPr>
        <p:spPr>
          <a:xfrm>
            <a:off x="1558925" y="5009091"/>
            <a:ext cx="1598082" cy="381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ar-SA" dirty="0">
                <a:cs typeface="Arial"/>
              </a:rPr>
              <a:t>TIME</a:t>
            </a:r>
            <a:endParaRPr lang="ar-SA" dirty="0"/>
          </a:p>
        </p:txBody>
      </p:sp>
      <p:sp>
        <p:nvSpPr>
          <p:cNvPr id="25" name="شكل بيضاوي 24">
            <a:extLst>
              <a:ext uri="{FF2B5EF4-FFF2-40B4-BE49-F238E27FC236}">
                <a16:creationId xmlns:a16="http://schemas.microsoft.com/office/drawing/2014/main" id="{6D361379-E272-416D-53C0-5C7D24AB547B}"/>
              </a:ext>
            </a:extLst>
          </p:cNvPr>
          <p:cNvSpPr/>
          <p:nvPr/>
        </p:nvSpPr>
        <p:spPr>
          <a:xfrm>
            <a:off x="611717" y="4273550"/>
            <a:ext cx="1598083" cy="381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1" anchor="ctr"/>
          <a:lstStyle/>
          <a:p>
            <a:pPr algn="ctr"/>
            <a:r>
              <a:rPr lang="ar-SA" sz="1400" dirty="0">
                <a:cs typeface="Arial"/>
              </a:rPr>
              <a:t>STATION_ID</a:t>
            </a:r>
            <a:endParaRPr lang="ar-SA" sz="1600" dirty="0"/>
          </a:p>
        </p:txBody>
      </p:sp>
      <p:sp>
        <p:nvSpPr>
          <p:cNvPr id="27" name="شكل بيضاوي 26">
            <a:extLst>
              <a:ext uri="{FF2B5EF4-FFF2-40B4-BE49-F238E27FC236}">
                <a16:creationId xmlns:a16="http://schemas.microsoft.com/office/drawing/2014/main" id="{6AE01162-EF27-6205-8934-8FF39E3DD82F}"/>
              </a:ext>
            </a:extLst>
          </p:cNvPr>
          <p:cNvSpPr/>
          <p:nvPr/>
        </p:nvSpPr>
        <p:spPr>
          <a:xfrm>
            <a:off x="135467" y="5723466"/>
            <a:ext cx="1460500" cy="381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1" anchor="ctr"/>
          <a:lstStyle/>
          <a:p>
            <a:pPr algn="ctr"/>
            <a:r>
              <a:rPr lang="ar-SA" sz="1600" dirty="0">
                <a:cs typeface="Arial"/>
              </a:rPr>
              <a:t>TRAIN_ID</a:t>
            </a:r>
            <a:endParaRPr lang="ar-SA" sz="1600" dirty="0"/>
          </a:p>
        </p:txBody>
      </p:sp>
      <p:sp>
        <p:nvSpPr>
          <p:cNvPr id="29" name="شكل بيضاوي 28">
            <a:extLst>
              <a:ext uri="{FF2B5EF4-FFF2-40B4-BE49-F238E27FC236}">
                <a16:creationId xmlns:a16="http://schemas.microsoft.com/office/drawing/2014/main" id="{9ED33CE3-54C1-75CD-7CFB-5C83152E6BE9}"/>
              </a:ext>
            </a:extLst>
          </p:cNvPr>
          <p:cNvSpPr/>
          <p:nvPr/>
        </p:nvSpPr>
        <p:spPr>
          <a:xfrm>
            <a:off x="2633134" y="5765800"/>
            <a:ext cx="1460500" cy="381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1" anchor="ctr"/>
          <a:lstStyle/>
          <a:p>
            <a:pPr algn="ctr"/>
            <a:r>
              <a:rPr lang="ar-SA" sz="1400" dirty="0">
                <a:cs typeface="Arial"/>
              </a:rPr>
              <a:t>ARR_TIME</a:t>
            </a:r>
          </a:p>
        </p:txBody>
      </p:sp>
      <p:sp>
        <p:nvSpPr>
          <p:cNvPr id="31" name="شكل بيضاوي 30">
            <a:extLst>
              <a:ext uri="{FF2B5EF4-FFF2-40B4-BE49-F238E27FC236}">
                <a16:creationId xmlns:a16="http://schemas.microsoft.com/office/drawing/2014/main" id="{5F80FC2B-5983-97BA-EFEC-E249B3A4809C}"/>
              </a:ext>
            </a:extLst>
          </p:cNvPr>
          <p:cNvSpPr/>
          <p:nvPr/>
        </p:nvSpPr>
        <p:spPr>
          <a:xfrm>
            <a:off x="71966" y="4993216"/>
            <a:ext cx="1217084" cy="39158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1" anchor="ctr"/>
          <a:lstStyle/>
          <a:p>
            <a:pPr algn="ctr"/>
            <a:r>
              <a:rPr lang="ar-SA" sz="1200" dirty="0">
                <a:cs typeface="Arial"/>
              </a:rPr>
              <a:t>DEP_TIME</a:t>
            </a:r>
          </a:p>
        </p:txBody>
      </p:sp>
      <p:sp>
        <p:nvSpPr>
          <p:cNvPr id="33" name="شكل بيضاوي 32">
            <a:extLst>
              <a:ext uri="{FF2B5EF4-FFF2-40B4-BE49-F238E27FC236}">
                <a16:creationId xmlns:a16="http://schemas.microsoft.com/office/drawing/2014/main" id="{BF0FDFB2-35D9-0BFD-9E22-3509433B1E88}"/>
              </a:ext>
            </a:extLst>
          </p:cNvPr>
          <p:cNvSpPr/>
          <p:nvPr/>
        </p:nvSpPr>
        <p:spPr>
          <a:xfrm>
            <a:off x="2347383" y="4262965"/>
            <a:ext cx="1460500" cy="381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1" anchor="ctr"/>
          <a:lstStyle/>
          <a:p>
            <a:pPr algn="ctr"/>
            <a:r>
              <a:rPr lang="ar-SA" sz="1600" dirty="0">
                <a:cs typeface="Arial"/>
              </a:rPr>
              <a:t>REF_NO</a:t>
            </a:r>
          </a:p>
        </p:txBody>
      </p:sp>
      <p:cxnSp>
        <p:nvCxnSpPr>
          <p:cNvPr id="35" name="رابط كسهم مستقيم 34">
            <a:extLst>
              <a:ext uri="{FF2B5EF4-FFF2-40B4-BE49-F238E27FC236}">
                <a16:creationId xmlns:a16="http://schemas.microsoft.com/office/drawing/2014/main" id="{45D9649A-92CA-FDBD-CD76-7E9EBC489970}"/>
              </a:ext>
            </a:extLst>
          </p:cNvPr>
          <p:cNvCxnSpPr/>
          <p:nvPr/>
        </p:nvCxnSpPr>
        <p:spPr>
          <a:xfrm flipH="1" flipV="1">
            <a:off x="2659592" y="5337173"/>
            <a:ext cx="423332" cy="391584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رابط كسهم مستقيم 42">
            <a:extLst>
              <a:ext uri="{FF2B5EF4-FFF2-40B4-BE49-F238E27FC236}">
                <a16:creationId xmlns:a16="http://schemas.microsoft.com/office/drawing/2014/main" id="{A97AE7D4-DE58-C941-AB51-53BD86616A89}"/>
              </a:ext>
            </a:extLst>
          </p:cNvPr>
          <p:cNvCxnSpPr>
            <a:cxnSpLocks/>
          </p:cNvCxnSpPr>
          <p:nvPr/>
        </p:nvCxnSpPr>
        <p:spPr>
          <a:xfrm flipH="1">
            <a:off x="2680757" y="4659841"/>
            <a:ext cx="190502" cy="306917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رابط كسهم مستقيم 43">
            <a:extLst>
              <a:ext uri="{FF2B5EF4-FFF2-40B4-BE49-F238E27FC236}">
                <a16:creationId xmlns:a16="http://schemas.microsoft.com/office/drawing/2014/main" id="{045A2DE8-109B-8EC3-A213-158838E5B68D}"/>
              </a:ext>
            </a:extLst>
          </p:cNvPr>
          <p:cNvCxnSpPr>
            <a:cxnSpLocks/>
          </p:cNvCxnSpPr>
          <p:nvPr/>
        </p:nvCxnSpPr>
        <p:spPr>
          <a:xfrm flipV="1">
            <a:off x="1442508" y="5368923"/>
            <a:ext cx="95250" cy="359834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رابط كسهم مستقيم 44">
            <a:extLst>
              <a:ext uri="{FF2B5EF4-FFF2-40B4-BE49-F238E27FC236}">
                <a16:creationId xmlns:a16="http://schemas.microsoft.com/office/drawing/2014/main" id="{AC91B4F1-E5A8-3C58-32DF-F56AD2710E67}"/>
              </a:ext>
            </a:extLst>
          </p:cNvPr>
          <p:cNvCxnSpPr>
            <a:cxnSpLocks/>
          </p:cNvCxnSpPr>
          <p:nvPr/>
        </p:nvCxnSpPr>
        <p:spPr>
          <a:xfrm flipH="1" flipV="1">
            <a:off x="1220258" y="4691590"/>
            <a:ext cx="328082" cy="306918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رابط كسهم مستقيم 45">
            <a:extLst>
              <a:ext uri="{FF2B5EF4-FFF2-40B4-BE49-F238E27FC236}">
                <a16:creationId xmlns:a16="http://schemas.microsoft.com/office/drawing/2014/main" id="{38C7A3C9-4676-54A9-4FE2-5BC887A6597B}"/>
              </a:ext>
            </a:extLst>
          </p:cNvPr>
          <p:cNvCxnSpPr>
            <a:cxnSpLocks/>
          </p:cNvCxnSpPr>
          <p:nvPr/>
        </p:nvCxnSpPr>
        <p:spPr>
          <a:xfrm flipH="1" flipV="1">
            <a:off x="1156759" y="5178422"/>
            <a:ext cx="444498" cy="42334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مستطيل 48">
            <a:extLst>
              <a:ext uri="{FF2B5EF4-FFF2-40B4-BE49-F238E27FC236}">
                <a16:creationId xmlns:a16="http://schemas.microsoft.com/office/drawing/2014/main" id="{1B278EB1-5787-19C0-CCF3-A269A50AAD6D}"/>
              </a:ext>
            </a:extLst>
          </p:cNvPr>
          <p:cNvSpPr/>
          <p:nvPr/>
        </p:nvSpPr>
        <p:spPr>
          <a:xfrm>
            <a:off x="966259" y="1495425"/>
            <a:ext cx="1449915" cy="52916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1440" tIns="45720" rIns="91440" bIns="45720" rtlCol="1" anchor="ctr"/>
          <a:lstStyle/>
          <a:p>
            <a:pPr algn="ctr"/>
            <a:r>
              <a:rPr lang="ar-SA" dirty="0">
                <a:cs typeface="Arial"/>
              </a:rPr>
              <a:t>CLASS</a:t>
            </a:r>
            <a:endParaRPr lang="ar-SA" dirty="0"/>
          </a:p>
        </p:txBody>
      </p:sp>
      <p:sp>
        <p:nvSpPr>
          <p:cNvPr id="51" name="شكل بيضاوي 50">
            <a:extLst>
              <a:ext uri="{FF2B5EF4-FFF2-40B4-BE49-F238E27FC236}">
                <a16:creationId xmlns:a16="http://schemas.microsoft.com/office/drawing/2014/main" id="{BBF6FE28-9C17-08BE-7B15-BC4322064D51}"/>
              </a:ext>
            </a:extLst>
          </p:cNvPr>
          <p:cNvSpPr/>
          <p:nvPr/>
        </p:nvSpPr>
        <p:spPr>
          <a:xfrm>
            <a:off x="1553634" y="738716"/>
            <a:ext cx="1227666" cy="52916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1" anchor="ctr"/>
          <a:lstStyle/>
          <a:p>
            <a:pPr algn="ctr"/>
            <a:r>
              <a:rPr lang="ar-SA" sz="1200" dirty="0">
                <a:cs typeface="Arial"/>
              </a:rPr>
              <a:t>TRAIN_ID</a:t>
            </a:r>
            <a:endParaRPr lang="ar-SA" sz="1200" dirty="0"/>
          </a:p>
        </p:txBody>
      </p:sp>
      <p:sp>
        <p:nvSpPr>
          <p:cNvPr id="53" name="شكل بيضاوي 52">
            <a:extLst>
              <a:ext uri="{FF2B5EF4-FFF2-40B4-BE49-F238E27FC236}">
                <a16:creationId xmlns:a16="http://schemas.microsoft.com/office/drawing/2014/main" id="{A621CAFD-C325-B2FA-245E-CD95D540E443}"/>
              </a:ext>
            </a:extLst>
          </p:cNvPr>
          <p:cNvSpPr/>
          <p:nvPr/>
        </p:nvSpPr>
        <p:spPr>
          <a:xfrm>
            <a:off x="71966" y="2252134"/>
            <a:ext cx="1661582" cy="52916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1" anchor="ctr"/>
          <a:lstStyle/>
          <a:p>
            <a:pPr algn="ctr"/>
            <a:r>
              <a:rPr lang="ar-SA" sz="1200" dirty="0">
                <a:cs typeface="Arial"/>
              </a:rPr>
              <a:t>NO_OF_SEATS</a:t>
            </a:r>
            <a:endParaRPr lang="ar-SA" sz="1200" dirty="0"/>
          </a:p>
        </p:txBody>
      </p:sp>
      <p:sp>
        <p:nvSpPr>
          <p:cNvPr id="55" name="شكل بيضاوي 54">
            <a:extLst>
              <a:ext uri="{FF2B5EF4-FFF2-40B4-BE49-F238E27FC236}">
                <a16:creationId xmlns:a16="http://schemas.microsoft.com/office/drawing/2014/main" id="{4ECA0E46-3A7C-29CA-3D21-203E89D1F7DF}"/>
              </a:ext>
            </a:extLst>
          </p:cNvPr>
          <p:cNvSpPr/>
          <p:nvPr/>
        </p:nvSpPr>
        <p:spPr>
          <a:xfrm>
            <a:off x="2865967" y="802216"/>
            <a:ext cx="1227666" cy="52916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1" anchor="ctr"/>
          <a:lstStyle/>
          <a:p>
            <a:pPr algn="ctr"/>
            <a:r>
              <a:rPr lang="ar-SA" sz="1400" dirty="0">
                <a:cs typeface="Arial"/>
              </a:rPr>
              <a:t>CLASS_ID</a:t>
            </a:r>
            <a:endParaRPr lang="ar-SA" sz="1400" dirty="0"/>
          </a:p>
        </p:txBody>
      </p:sp>
      <p:sp>
        <p:nvSpPr>
          <p:cNvPr id="57" name="شكل بيضاوي 56">
            <a:extLst>
              <a:ext uri="{FF2B5EF4-FFF2-40B4-BE49-F238E27FC236}">
                <a16:creationId xmlns:a16="http://schemas.microsoft.com/office/drawing/2014/main" id="{476CC348-0993-33F3-C9BC-2A4B3734E42E}"/>
              </a:ext>
            </a:extLst>
          </p:cNvPr>
          <p:cNvSpPr/>
          <p:nvPr/>
        </p:nvSpPr>
        <p:spPr>
          <a:xfrm>
            <a:off x="71966" y="738716"/>
            <a:ext cx="1460499" cy="508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1" anchor="ctr"/>
          <a:lstStyle/>
          <a:p>
            <a:pPr algn="ctr"/>
            <a:r>
              <a:rPr lang="ar-SA" sz="1100" dirty="0">
                <a:cs typeface="Arial"/>
              </a:rPr>
              <a:t>JOURNY_DATE</a:t>
            </a:r>
            <a:endParaRPr lang="ar-SA" sz="1100" dirty="0"/>
          </a:p>
        </p:txBody>
      </p:sp>
      <p:cxnSp>
        <p:nvCxnSpPr>
          <p:cNvPr id="59" name="رابط كسهم مستقيم 58">
            <a:extLst>
              <a:ext uri="{FF2B5EF4-FFF2-40B4-BE49-F238E27FC236}">
                <a16:creationId xmlns:a16="http://schemas.microsoft.com/office/drawing/2014/main" id="{6C78284B-6FC5-986C-45E5-46CC09BE136D}"/>
              </a:ext>
            </a:extLst>
          </p:cNvPr>
          <p:cNvCxnSpPr/>
          <p:nvPr/>
        </p:nvCxnSpPr>
        <p:spPr>
          <a:xfrm>
            <a:off x="648759" y="1304925"/>
            <a:ext cx="285750" cy="264584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رابط كسهم مستقيم 60">
            <a:extLst>
              <a:ext uri="{FF2B5EF4-FFF2-40B4-BE49-F238E27FC236}">
                <a16:creationId xmlns:a16="http://schemas.microsoft.com/office/drawing/2014/main" id="{D49EB871-9B65-DAAD-8125-CB2ED3442D49}"/>
              </a:ext>
            </a:extLst>
          </p:cNvPr>
          <p:cNvCxnSpPr>
            <a:cxnSpLocks/>
          </p:cNvCxnSpPr>
          <p:nvPr/>
        </p:nvCxnSpPr>
        <p:spPr>
          <a:xfrm flipH="1">
            <a:off x="1897592" y="1283758"/>
            <a:ext cx="74082" cy="201084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رابط كسهم مستقيم 62">
            <a:extLst>
              <a:ext uri="{FF2B5EF4-FFF2-40B4-BE49-F238E27FC236}">
                <a16:creationId xmlns:a16="http://schemas.microsoft.com/office/drawing/2014/main" id="{B9661CF3-F3DE-997F-D9AE-FC92D0638474}"/>
              </a:ext>
            </a:extLst>
          </p:cNvPr>
          <p:cNvCxnSpPr>
            <a:cxnSpLocks/>
          </p:cNvCxnSpPr>
          <p:nvPr/>
        </p:nvCxnSpPr>
        <p:spPr>
          <a:xfrm flipH="1">
            <a:off x="1008593" y="2056341"/>
            <a:ext cx="444499" cy="211668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رابط كسهم مستقيم 64">
            <a:extLst>
              <a:ext uri="{FF2B5EF4-FFF2-40B4-BE49-F238E27FC236}">
                <a16:creationId xmlns:a16="http://schemas.microsoft.com/office/drawing/2014/main" id="{D74939F0-2A2E-7079-84B1-56CB8DC9DBF7}"/>
              </a:ext>
            </a:extLst>
          </p:cNvPr>
          <p:cNvCxnSpPr>
            <a:cxnSpLocks/>
          </p:cNvCxnSpPr>
          <p:nvPr/>
        </p:nvCxnSpPr>
        <p:spPr>
          <a:xfrm flipV="1">
            <a:off x="2437342" y="1262591"/>
            <a:ext cx="677332" cy="296333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مستطيل 66">
            <a:extLst>
              <a:ext uri="{FF2B5EF4-FFF2-40B4-BE49-F238E27FC236}">
                <a16:creationId xmlns:a16="http://schemas.microsoft.com/office/drawing/2014/main" id="{AEA0D79E-0A66-4E4F-BCC2-0CC7B0115FD6}"/>
              </a:ext>
            </a:extLst>
          </p:cNvPr>
          <p:cNvSpPr/>
          <p:nvPr/>
        </p:nvSpPr>
        <p:spPr>
          <a:xfrm>
            <a:off x="6660092" y="1506009"/>
            <a:ext cx="1153582" cy="65616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ar-SA" dirty="0">
                <a:cs typeface="Arial"/>
              </a:rPr>
              <a:t>STATION</a:t>
            </a:r>
            <a:endParaRPr lang="ar-SA" dirty="0"/>
          </a:p>
        </p:txBody>
      </p:sp>
      <p:sp>
        <p:nvSpPr>
          <p:cNvPr id="69" name="شكل بيضاوي 68">
            <a:extLst>
              <a:ext uri="{FF2B5EF4-FFF2-40B4-BE49-F238E27FC236}">
                <a16:creationId xmlns:a16="http://schemas.microsoft.com/office/drawing/2014/main" id="{CEC50022-741E-477D-83A4-7F56C1C76D50}"/>
              </a:ext>
            </a:extLst>
          </p:cNvPr>
          <p:cNvSpPr/>
          <p:nvPr/>
        </p:nvSpPr>
        <p:spPr>
          <a:xfrm>
            <a:off x="5046133" y="675217"/>
            <a:ext cx="1312334" cy="65616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1" anchor="ctr"/>
          <a:lstStyle/>
          <a:p>
            <a:pPr algn="ctr"/>
            <a:r>
              <a:rPr lang="ar-SA" sz="1200" dirty="0">
                <a:cs typeface="Arial"/>
              </a:rPr>
              <a:t>STATION_ID</a:t>
            </a:r>
          </a:p>
        </p:txBody>
      </p:sp>
      <p:sp>
        <p:nvSpPr>
          <p:cNvPr id="71" name="شكل بيضاوي 70">
            <a:extLst>
              <a:ext uri="{FF2B5EF4-FFF2-40B4-BE49-F238E27FC236}">
                <a16:creationId xmlns:a16="http://schemas.microsoft.com/office/drawing/2014/main" id="{753F99D1-D5D0-56FD-901F-E56201A6C71C}"/>
              </a:ext>
            </a:extLst>
          </p:cNvPr>
          <p:cNvSpPr/>
          <p:nvPr/>
        </p:nvSpPr>
        <p:spPr>
          <a:xfrm>
            <a:off x="7480300" y="2252134"/>
            <a:ext cx="1661582" cy="65616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1" anchor="ctr"/>
          <a:lstStyle/>
          <a:p>
            <a:pPr algn="ctr"/>
            <a:r>
              <a:rPr lang="ar-SA" sz="1200" dirty="0">
                <a:cs typeface="Arial"/>
              </a:rPr>
              <a:t>STATION_NAME</a:t>
            </a:r>
          </a:p>
        </p:txBody>
      </p:sp>
      <p:sp>
        <p:nvSpPr>
          <p:cNvPr id="73" name="شكل بيضاوي 72">
            <a:extLst>
              <a:ext uri="{FF2B5EF4-FFF2-40B4-BE49-F238E27FC236}">
                <a16:creationId xmlns:a16="http://schemas.microsoft.com/office/drawing/2014/main" id="{656CEE0C-6265-1FC8-BA40-B64D609ABBDC}"/>
              </a:ext>
            </a:extLst>
          </p:cNvPr>
          <p:cNvSpPr/>
          <p:nvPr/>
        </p:nvSpPr>
        <p:spPr>
          <a:xfrm>
            <a:off x="6464299" y="611716"/>
            <a:ext cx="2053167" cy="64558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1" anchor="ctr"/>
          <a:lstStyle/>
          <a:p>
            <a:pPr algn="ctr"/>
            <a:r>
              <a:rPr lang="ar-SA" sz="1200" dirty="0">
                <a:cs typeface="Arial"/>
              </a:rPr>
              <a:t>NO_OF_PLATFORM</a:t>
            </a:r>
          </a:p>
        </p:txBody>
      </p:sp>
      <p:sp>
        <p:nvSpPr>
          <p:cNvPr id="75" name="شكل بيضاوي 74">
            <a:extLst>
              <a:ext uri="{FF2B5EF4-FFF2-40B4-BE49-F238E27FC236}">
                <a16:creationId xmlns:a16="http://schemas.microsoft.com/office/drawing/2014/main" id="{9B64D318-2719-44D0-550E-B024D5BA73C7}"/>
              </a:ext>
            </a:extLst>
          </p:cNvPr>
          <p:cNvSpPr/>
          <p:nvPr/>
        </p:nvSpPr>
        <p:spPr>
          <a:xfrm>
            <a:off x="7967134" y="1437217"/>
            <a:ext cx="1227666" cy="66674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1" anchor="ctr"/>
          <a:lstStyle/>
          <a:p>
            <a:pPr algn="ctr"/>
            <a:r>
              <a:rPr lang="ar-SA" sz="1050" dirty="0">
                <a:cs typeface="Arial"/>
              </a:rPr>
              <a:t>NO_OF_LINES</a:t>
            </a:r>
          </a:p>
        </p:txBody>
      </p:sp>
      <p:cxnSp>
        <p:nvCxnSpPr>
          <p:cNvPr id="77" name="رابط كسهم مستقيم 76">
            <a:extLst>
              <a:ext uri="{FF2B5EF4-FFF2-40B4-BE49-F238E27FC236}">
                <a16:creationId xmlns:a16="http://schemas.microsoft.com/office/drawing/2014/main" id="{F51E9647-45DC-D36F-993B-82D5D9B89FEB}"/>
              </a:ext>
            </a:extLst>
          </p:cNvPr>
          <p:cNvCxnSpPr/>
          <p:nvPr/>
        </p:nvCxnSpPr>
        <p:spPr>
          <a:xfrm>
            <a:off x="7326841" y="2172758"/>
            <a:ext cx="465668" cy="264583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رابط كسهم مستقيم 78">
            <a:extLst>
              <a:ext uri="{FF2B5EF4-FFF2-40B4-BE49-F238E27FC236}">
                <a16:creationId xmlns:a16="http://schemas.microsoft.com/office/drawing/2014/main" id="{42F1BA6E-99FD-AD45-F2D4-D1687B54CAE0}"/>
              </a:ext>
            </a:extLst>
          </p:cNvPr>
          <p:cNvCxnSpPr>
            <a:cxnSpLocks/>
          </p:cNvCxnSpPr>
          <p:nvPr/>
        </p:nvCxnSpPr>
        <p:spPr>
          <a:xfrm flipH="1" flipV="1">
            <a:off x="7157511" y="1252010"/>
            <a:ext cx="52913" cy="275164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رابط كسهم مستقيم 80">
            <a:extLst>
              <a:ext uri="{FF2B5EF4-FFF2-40B4-BE49-F238E27FC236}">
                <a16:creationId xmlns:a16="http://schemas.microsoft.com/office/drawing/2014/main" id="{73CB4FC5-7F58-F497-4B5B-FC25E060E399}"/>
              </a:ext>
            </a:extLst>
          </p:cNvPr>
          <p:cNvCxnSpPr>
            <a:cxnSpLocks/>
          </p:cNvCxnSpPr>
          <p:nvPr/>
        </p:nvCxnSpPr>
        <p:spPr>
          <a:xfrm>
            <a:off x="6099174" y="1304925"/>
            <a:ext cx="529168" cy="497417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رابط كسهم مستقيم 82">
            <a:extLst>
              <a:ext uri="{FF2B5EF4-FFF2-40B4-BE49-F238E27FC236}">
                <a16:creationId xmlns:a16="http://schemas.microsoft.com/office/drawing/2014/main" id="{8E3C1933-30F1-46D5-1175-D228EFFD7B74}"/>
              </a:ext>
            </a:extLst>
          </p:cNvPr>
          <p:cNvCxnSpPr>
            <a:cxnSpLocks/>
          </p:cNvCxnSpPr>
          <p:nvPr/>
        </p:nvCxnSpPr>
        <p:spPr>
          <a:xfrm flipV="1">
            <a:off x="7792509" y="1760007"/>
            <a:ext cx="179915" cy="21167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325" y="1013604"/>
            <a:ext cx="89154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52400" y="2440574"/>
            <a:ext cx="1333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Composite</a:t>
            </a:r>
          </a:p>
          <a:p>
            <a:r>
              <a:rPr lang="en-US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attribute</a:t>
            </a:r>
          </a:p>
        </p:txBody>
      </p:sp>
      <p:cxnSp>
        <p:nvCxnSpPr>
          <p:cNvPr id="15" name="Straight Arrow Connector 14"/>
          <p:cNvCxnSpPr>
            <a:stCxn id="6" idx="0"/>
          </p:cNvCxnSpPr>
          <p:nvPr/>
        </p:nvCxnSpPr>
        <p:spPr>
          <a:xfrm flipV="1">
            <a:off x="819150" y="1295400"/>
            <a:ext cx="781050" cy="11451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1828800" y="76200"/>
            <a:ext cx="5486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tabLst>
                <a:tab pos="1493838" algn="r"/>
              </a:tabLst>
            </a:pPr>
            <a:r>
              <a:rPr lang="en-US" dirty="0">
                <a:solidFill>
                  <a:schemeClr val="tx1"/>
                </a:solidFill>
              </a:rPr>
              <a:t>ERD</a:t>
            </a:r>
          </a:p>
        </p:txBody>
      </p:sp>
      <p:sp>
        <p:nvSpPr>
          <p:cNvPr id="19" name="Rectangle 18"/>
          <p:cNvSpPr/>
          <p:nvPr/>
        </p:nvSpPr>
        <p:spPr>
          <a:xfrm>
            <a:off x="76200" y="6248400"/>
            <a:ext cx="1676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1493838" algn="r"/>
              </a:tabLst>
            </a:pPr>
            <a:r>
              <a:rPr lang="en-US" dirty="0">
                <a:solidFill>
                  <a:schemeClr val="tx1"/>
                </a:solidFill>
              </a:rPr>
              <a:t>YUC	KSA</a:t>
            </a:r>
          </a:p>
        </p:txBody>
      </p:sp>
      <p:sp>
        <p:nvSpPr>
          <p:cNvPr id="20" name="Rectangle 19"/>
          <p:cNvSpPr/>
          <p:nvPr/>
        </p:nvSpPr>
        <p:spPr>
          <a:xfrm>
            <a:off x="7391400" y="6248400"/>
            <a:ext cx="1676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1493838" algn="r"/>
              </a:tabLst>
            </a:pPr>
            <a:r>
              <a:rPr lang="en-US" dirty="0">
                <a:solidFill>
                  <a:schemeClr val="tx1"/>
                </a:solidFill>
              </a:rPr>
              <a:t>Slide	</a:t>
            </a:r>
            <a:fld id="{D1D0D988-4C6E-4D2F-9D72-6DC5E81BB6D4}" type="slidenum">
              <a:rPr lang="en-US" smtClean="0">
                <a:solidFill>
                  <a:schemeClr val="tx1"/>
                </a:solidFill>
              </a:rPr>
              <a:t>23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92088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5029200" y="4724400"/>
            <a:ext cx="2743200" cy="4572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Loading data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5029200" y="4114800"/>
            <a:ext cx="2743200" cy="457200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indent="-463550" algn="ctr"/>
            <a:r>
              <a:rPr lang="en-US" sz="21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Normalization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5029200" y="5334000"/>
            <a:ext cx="2743200" cy="4572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Presentation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3200400" y="822960"/>
            <a:ext cx="2743200" cy="609600"/>
          </a:xfrm>
          <a:prstGeom prst="round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Overview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5029200" y="2057400"/>
            <a:ext cx="3048000" cy="9144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Phase II</a:t>
            </a:r>
          </a:p>
          <a:p>
            <a:pPr algn="ctr"/>
            <a:r>
              <a:rPr lang="en-US" sz="21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Logical DB Design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1066800" y="2057400"/>
            <a:ext cx="3048000" cy="9144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Phase I</a:t>
            </a:r>
          </a:p>
          <a:p>
            <a:pPr algn="ctr"/>
            <a:r>
              <a:rPr lang="en-US" sz="21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Conceptual DB Design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1371600" y="4724400"/>
            <a:ext cx="2743200" cy="4572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-463550" algn="ctr"/>
            <a:r>
              <a:rPr lang="en-US" sz="21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Entities &amp; attributes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1371600" y="4114800"/>
            <a:ext cx="2743200" cy="4572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Requirements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1371600" y="5334000"/>
            <a:ext cx="2743200" cy="4572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-463550" algn="ctr"/>
            <a:r>
              <a:rPr lang="en-US" sz="21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ERD</a:t>
            </a:r>
          </a:p>
        </p:txBody>
      </p:sp>
      <p:cxnSp>
        <p:nvCxnSpPr>
          <p:cNvPr id="18" name="Curved Connector 17"/>
          <p:cNvCxnSpPr>
            <a:stCxn id="12" idx="1"/>
            <a:endCxn id="14" idx="1"/>
          </p:cNvCxnSpPr>
          <p:nvPr/>
        </p:nvCxnSpPr>
        <p:spPr>
          <a:xfrm rot="10800000" flipH="1" flipV="1">
            <a:off x="1066800" y="2514600"/>
            <a:ext cx="304800" cy="1828800"/>
          </a:xfrm>
          <a:prstGeom prst="curvedConnector3">
            <a:avLst>
              <a:gd name="adj1" fmla="val -7500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/>
          <p:cNvCxnSpPr>
            <a:stCxn id="12" idx="1"/>
            <a:endCxn id="13" idx="1"/>
          </p:cNvCxnSpPr>
          <p:nvPr/>
        </p:nvCxnSpPr>
        <p:spPr>
          <a:xfrm rot="10800000" flipH="1" flipV="1">
            <a:off x="1066800" y="2514600"/>
            <a:ext cx="304800" cy="2438400"/>
          </a:xfrm>
          <a:prstGeom prst="curvedConnector3">
            <a:avLst>
              <a:gd name="adj1" fmla="val -160075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urved Connector 36"/>
          <p:cNvCxnSpPr>
            <a:stCxn id="12" idx="1"/>
            <a:endCxn id="15" idx="1"/>
          </p:cNvCxnSpPr>
          <p:nvPr/>
        </p:nvCxnSpPr>
        <p:spPr>
          <a:xfrm rot="10800000" flipH="1" flipV="1">
            <a:off x="1066800" y="2514600"/>
            <a:ext cx="304800" cy="3048000"/>
          </a:xfrm>
          <a:prstGeom prst="curvedConnector3">
            <a:avLst>
              <a:gd name="adj1" fmla="val -258582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urved Connector 40"/>
          <p:cNvCxnSpPr>
            <a:stCxn id="11" idx="3"/>
            <a:endCxn id="8" idx="3"/>
          </p:cNvCxnSpPr>
          <p:nvPr/>
        </p:nvCxnSpPr>
        <p:spPr>
          <a:xfrm flipH="1">
            <a:off x="7772400" y="2514600"/>
            <a:ext cx="304800" cy="3048000"/>
          </a:xfrm>
          <a:prstGeom prst="curvedConnector3">
            <a:avLst>
              <a:gd name="adj1" fmla="val -254105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urved Connector 42"/>
          <p:cNvCxnSpPr>
            <a:stCxn id="11" idx="3"/>
            <a:endCxn id="5" idx="3"/>
          </p:cNvCxnSpPr>
          <p:nvPr/>
        </p:nvCxnSpPr>
        <p:spPr>
          <a:xfrm flipH="1">
            <a:off x="7772400" y="2514600"/>
            <a:ext cx="304800" cy="2438400"/>
          </a:xfrm>
          <a:prstGeom prst="curvedConnector3">
            <a:avLst>
              <a:gd name="adj1" fmla="val -142164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urved Connector 44"/>
          <p:cNvCxnSpPr>
            <a:stCxn id="11" idx="3"/>
            <a:endCxn id="7" idx="3"/>
          </p:cNvCxnSpPr>
          <p:nvPr/>
        </p:nvCxnSpPr>
        <p:spPr>
          <a:xfrm flipH="1">
            <a:off x="7772400" y="2514600"/>
            <a:ext cx="304800" cy="1828800"/>
          </a:xfrm>
          <a:prstGeom prst="curvedConnector3">
            <a:avLst>
              <a:gd name="adj1" fmla="val -7500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urved Connector 50"/>
          <p:cNvCxnSpPr>
            <a:stCxn id="10" idx="2"/>
            <a:endCxn id="12" idx="0"/>
          </p:cNvCxnSpPr>
          <p:nvPr/>
        </p:nvCxnSpPr>
        <p:spPr>
          <a:xfrm rot="5400000">
            <a:off x="3268980" y="754380"/>
            <a:ext cx="624840" cy="1981200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urved Connector 52"/>
          <p:cNvCxnSpPr>
            <a:stCxn id="10" idx="2"/>
            <a:endCxn id="11" idx="0"/>
          </p:cNvCxnSpPr>
          <p:nvPr/>
        </p:nvCxnSpPr>
        <p:spPr>
          <a:xfrm rot="16200000" flipH="1">
            <a:off x="5250180" y="754380"/>
            <a:ext cx="624840" cy="1981200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1828800" y="76200"/>
            <a:ext cx="5486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tabLst>
                <a:tab pos="1493838" algn="r"/>
              </a:tabLst>
            </a:pPr>
            <a:r>
              <a:rPr lang="en-US" dirty="0">
                <a:solidFill>
                  <a:schemeClr val="tx1"/>
                </a:solidFill>
              </a:rPr>
              <a:t>Course Project</a:t>
            </a:r>
          </a:p>
        </p:txBody>
      </p:sp>
      <p:sp>
        <p:nvSpPr>
          <p:cNvPr id="25" name="Rectangle 24"/>
          <p:cNvSpPr/>
          <p:nvPr/>
        </p:nvSpPr>
        <p:spPr>
          <a:xfrm>
            <a:off x="76200" y="6248400"/>
            <a:ext cx="1676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1493838" algn="r"/>
              </a:tabLst>
            </a:pPr>
            <a:r>
              <a:rPr lang="en-US" dirty="0">
                <a:solidFill>
                  <a:schemeClr val="tx1"/>
                </a:solidFill>
              </a:rPr>
              <a:t>YUC	KSA</a:t>
            </a:r>
          </a:p>
        </p:txBody>
      </p:sp>
      <p:sp>
        <p:nvSpPr>
          <p:cNvPr id="26" name="Rectangle 25"/>
          <p:cNvSpPr/>
          <p:nvPr/>
        </p:nvSpPr>
        <p:spPr>
          <a:xfrm>
            <a:off x="7391400" y="6248400"/>
            <a:ext cx="1676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1493838" algn="r"/>
              </a:tabLst>
            </a:pPr>
            <a:r>
              <a:rPr lang="en-US" dirty="0">
                <a:solidFill>
                  <a:schemeClr val="tx1"/>
                </a:solidFill>
              </a:rPr>
              <a:t>Slide	</a:t>
            </a:r>
            <a:fld id="{D1D0D988-4C6E-4D2F-9D72-6DC5E81BB6D4}" type="slidenum">
              <a:rPr lang="en-US" smtClean="0">
                <a:solidFill>
                  <a:schemeClr val="tx1"/>
                </a:solidFill>
              </a:rPr>
              <a:t>24</a:t>
            </a:fld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685801"/>
            <a:ext cx="8991600" cy="54864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b="1" dirty="0">
                <a:latin typeface="+mn-lt"/>
              </a:rPr>
              <a:t>Normalizing Employee Relation</a:t>
            </a:r>
          </a:p>
          <a:p>
            <a:pPr>
              <a:buNone/>
            </a:pPr>
            <a:endParaRPr lang="en-US" b="1" dirty="0">
              <a:latin typeface="+mn-lt"/>
            </a:endParaRPr>
          </a:p>
          <a:p>
            <a:pPr>
              <a:buNone/>
            </a:pPr>
            <a:endParaRPr lang="en-US" b="1" dirty="0">
              <a:latin typeface="+mn-lt"/>
            </a:endParaRPr>
          </a:p>
          <a:p>
            <a:pPr marL="0" indent="0">
              <a:buNone/>
            </a:pPr>
            <a:endParaRPr lang="en-US" b="1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  <a:p>
            <a:pPr marL="457200" indent="0">
              <a:buNone/>
            </a:pPr>
            <a:r>
              <a:rPr lang="en-US" dirty="0">
                <a:latin typeface="+mn-lt"/>
              </a:rPr>
              <a:t>1NF: Remove composite attributes: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8281425"/>
              </p:ext>
            </p:extLst>
          </p:nvPr>
        </p:nvGraphicFramePr>
        <p:xfrm>
          <a:off x="961073" y="1579880"/>
          <a:ext cx="7116127" cy="685800"/>
        </p:xfrm>
        <a:graphic>
          <a:graphicData uri="http://schemas.openxmlformats.org/drawingml/2006/table">
            <a:tbl>
              <a:tblPr/>
              <a:tblGrid>
                <a:gridCol w="582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73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57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10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367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615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3665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3754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2851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2183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28600">
                <a:tc gridSpan="4"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rgbClr val="0000FF"/>
                          </a:solidFill>
                          <a:latin typeface="Arial"/>
                          <a:ea typeface="Calibri"/>
                          <a:cs typeface="Arial"/>
                        </a:rPr>
                        <a:t>Employee</a:t>
                      </a:r>
                      <a:endParaRPr lang="en-US" sz="1400" b="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latin typeface="Calibri"/>
                          <a:ea typeface="Calibri"/>
                          <a:cs typeface="Arial"/>
                        </a:rPr>
                        <a:t>UNF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sng" dirty="0">
                          <a:latin typeface="Arial"/>
                          <a:ea typeface="Calibri"/>
                          <a:cs typeface="Arial"/>
                        </a:rPr>
                        <a:t>SSN</a:t>
                      </a:r>
                      <a:endParaRPr lang="en-US" sz="1400" b="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sng" dirty="0">
                          <a:latin typeface="Arial"/>
                          <a:ea typeface="Calibri"/>
                          <a:cs typeface="Arial"/>
                        </a:rPr>
                        <a:t>Name</a:t>
                      </a:r>
                      <a:endParaRPr lang="en-US" sz="1400" b="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latin typeface="Arial"/>
                          <a:ea typeface="Calibri"/>
                          <a:cs typeface="Arial"/>
                        </a:rPr>
                        <a:t>Salary</a:t>
                      </a:r>
                      <a:endParaRPr lang="en-US" sz="1400" b="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latin typeface="Arial"/>
                          <a:ea typeface="Calibri"/>
                          <a:cs typeface="Arial"/>
                        </a:rPr>
                        <a:t>Supervisor</a:t>
                      </a:r>
                      <a:endParaRPr lang="en-US" sz="1400" b="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latin typeface="Arial"/>
                          <a:ea typeface="Calibri"/>
                          <a:cs typeface="Arial"/>
                        </a:rPr>
                        <a:t>Address</a:t>
                      </a:r>
                      <a:endParaRPr lang="en-US" sz="1400" b="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latin typeface="Calibri"/>
                          <a:ea typeface="Calibri"/>
                          <a:cs typeface="Arial"/>
                        </a:rPr>
                        <a:t>Birthdate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err="1">
                          <a:latin typeface="Calibri"/>
                          <a:ea typeface="Calibri"/>
                          <a:cs typeface="Arial"/>
                        </a:rPr>
                        <a:t>Dept</a:t>
                      </a:r>
                      <a:endParaRPr lang="en-US" sz="1400" b="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latin typeface="Calibri"/>
                          <a:ea typeface="Calibri"/>
                          <a:cs typeface="Arial"/>
                        </a:rPr>
                        <a:t>Sex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latin typeface="Calibri"/>
                          <a:ea typeface="Calibri"/>
                          <a:cs typeface="Arial"/>
                        </a:rPr>
                        <a:t>Fname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err="1">
                          <a:latin typeface="Calibri"/>
                          <a:ea typeface="Calibri"/>
                          <a:cs typeface="Arial"/>
                        </a:rPr>
                        <a:t>Minit</a:t>
                      </a:r>
                      <a:endParaRPr lang="en-US" sz="1400" b="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err="1">
                          <a:latin typeface="Calibri"/>
                          <a:ea typeface="Calibri"/>
                          <a:cs typeface="Arial"/>
                        </a:rPr>
                        <a:t>Lname</a:t>
                      </a:r>
                      <a:endParaRPr lang="en-US" sz="1400" b="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38914" name="AutoShape 2"/>
          <p:cNvCxnSpPr>
            <a:cxnSpLocks noChangeShapeType="1"/>
          </p:cNvCxnSpPr>
          <p:nvPr/>
        </p:nvCxnSpPr>
        <p:spPr bwMode="auto">
          <a:xfrm>
            <a:off x="2533079" y="2240280"/>
            <a:ext cx="0" cy="274320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38915" name="AutoShape 3"/>
          <p:cNvCxnSpPr>
            <a:cxnSpLocks noChangeShapeType="1"/>
          </p:cNvCxnSpPr>
          <p:nvPr/>
        </p:nvCxnSpPr>
        <p:spPr bwMode="auto">
          <a:xfrm flipV="1">
            <a:off x="3752279" y="2240280"/>
            <a:ext cx="1" cy="274320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38916" name="AutoShape 4"/>
          <p:cNvCxnSpPr>
            <a:cxnSpLocks noChangeShapeType="1"/>
          </p:cNvCxnSpPr>
          <p:nvPr/>
        </p:nvCxnSpPr>
        <p:spPr bwMode="auto">
          <a:xfrm flipH="1" flipV="1">
            <a:off x="5733480" y="2250440"/>
            <a:ext cx="15239" cy="243840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38917" name="AutoShape 5"/>
          <p:cNvCxnSpPr>
            <a:cxnSpLocks noChangeShapeType="1"/>
          </p:cNvCxnSpPr>
          <p:nvPr/>
        </p:nvCxnSpPr>
        <p:spPr bwMode="auto">
          <a:xfrm flipV="1">
            <a:off x="6724080" y="2250440"/>
            <a:ext cx="0" cy="264160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38918" name="AutoShape 6"/>
          <p:cNvCxnSpPr>
            <a:cxnSpLocks noChangeShapeType="1"/>
          </p:cNvCxnSpPr>
          <p:nvPr/>
        </p:nvCxnSpPr>
        <p:spPr bwMode="auto">
          <a:xfrm flipV="1">
            <a:off x="1313879" y="2494280"/>
            <a:ext cx="6541196" cy="20320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38919" name="AutoShape 7"/>
          <p:cNvCxnSpPr>
            <a:cxnSpLocks noChangeShapeType="1"/>
          </p:cNvCxnSpPr>
          <p:nvPr/>
        </p:nvCxnSpPr>
        <p:spPr bwMode="auto">
          <a:xfrm>
            <a:off x="1313879" y="2240280"/>
            <a:ext cx="0" cy="274320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12" name="AutoShape 3"/>
          <p:cNvCxnSpPr>
            <a:cxnSpLocks noChangeShapeType="1"/>
          </p:cNvCxnSpPr>
          <p:nvPr/>
        </p:nvCxnSpPr>
        <p:spPr bwMode="auto">
          <a:xfrm flipV="1">
            <a:off x="4742879" y="2250440"/>
            <a:ext cx="1" cy="264160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13" name="AutoShape 3"/>
          <p:cNvCxnSpPr>
            <a:cxnSpLocks noChangeShapeType="1"/>
          </p:cNvCxnSpPr>
          <p:nvPr/>
        </p:nvCxnSpPr>
        <p:spPr bwMode="auto">
          <a:xfrm flipV="1">
            <a:off x="7391400" y="2255520"/>
            <a:ext cx="1" cy="233680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15" name="AutoShape 3"/>
          <p:cNvCxnSpPr>
            <a:cxnSpLocks noChangeShapeType="1"/>
          </p:cNvCxnSpPr>
          <p:nvPr/>
        </p:nvCxnSpPr>
        <p:spPr bwMode="auto">
          <a:xfrm flipH="1" flipV="1">
            <a:off x="7855075" y="2250440"/>
            <a:ext cx="12004" cy="264160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</p:spPr>
      </p:cxnSp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7668210"/>
              </p:ext>
            </p:extLst>
          </p:nvPr>
        </p:nvGraphicFramePr>
        <p:xfrm>
          <a:off x="921828" y="4495800"/>
          <a:ext cx="7238471" cy="457200"/>
        </p:xfrm>
        <a:graphic>
          <a:graphicData uri="http://schemas.openxmlformats.org/drawingml/2006/table">
            <a:tbl>
              <a:tblPr/>
              <a:tblGrid>
                <a:gridCol w="582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53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57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53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367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615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3665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3754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2851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2183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28600">
                <a:tc gridSpan="4"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rgbClr val="0000FF"/>
                          </a:solidFill>
                          <a:latin typeface="Arial"/>
                          <a:ea typeface="Calibri"/>
                          <a:cs typeface="Arial"/>
                        </a:rPr>
                        <a:t>Employee</a:t>
                      </a:r>
                      <a:endParaRPr lang="en-US" sz="1400" b="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latin typeface="Calibri"/>
                          <a:ea typeface="Calibri"/>
                          <a:cs typeface="Arial"/>
                        </a:rPr>
                        <a:t>1NF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sng" dirty="0">
                          <a:latin typeface="Arial"/>
                          <a:ea typeface="Calibri"/>
                          <a:cs typeface="Arial"/>
                        </a:rPr>
                        <a:t>SSN</a:t>
                      </a:r>
                      <a:endParaRPr lang="en-US" sz="1400" b="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latin typeface="Calibri"/>
                          <a:ea typeface="Calibri"/>
                          <a:cs typeface="Arial"/>
                        </a:rPr>
                        <a:t>Fname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err="1">
                          <a:latin typeface="Calibri"/>
                          <a:ea typeface="Calibri"/>
                          <a:cs typeface="Arial"/>
                        </a:rPr>
                        <a:t>Minit</a:t>
                      </a:r>
                      <a:endParaRPr lang="en-US" sz="1400" b="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err="1">
                          <a:latin typeface="Calibri"/>
                          <a:ea typeface="Calibri"/>
                          <a:cs typeface="Arial"/>
                        </a:rPr>
                        <a:t>Lname</a:t>
                      </a:r>
                      <a:endParaRPr lang="en-US" sz="1400" b="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latin typeface="Arial"/>
                          <a:ea typeface="Calibri"/>
                          <a:cs typeface="Arial"/>
                        </a:rPr>
                        <a:t>Salary</a:t>
                      </a:r>
                      <a:endParaRPr lang="en-US" sz="1400" b="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latin typeface="Arial"/>
                          <a:ea typeface="Calibri"/>
                          <a:cs typeface="Arial"/>
                        </a:rPr>
                        <a:t>Supervisor</a:t>
                      </a:r>
                      <a:endParaRPr lang="en-US" sz="1400" b="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latin typeface="Arial"/>
                          <a:ea typeface="Calibri"/>
                          <a:cs typeface="Arial"/>
                        </a:rPr>
                        <a:t>Address</a:t>
                      </a:r>
                      <a:endParaRPr lang="en-US" sz="1400" b="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latin typeface="Calibri"/>
                          <a:ea typeface="Calibri"/>
                          <a:cs typeface="Arial"/>
                        </a:rPr>
                        <a:t>Birthdate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err="1">
                          <a:latin typeface="Calibri"/>
                          <a:ea typeface="Calibri"/>
                          <a:cs typeface="Arial"/>
                        </a:rPr>
                        <a:t>Dept</a:t>
                      </a:r>
                      <a:endParaRPr lang="en-US" sz="1400" b="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latin typeface="Calibri"/>
                          <a:ea typeface="Calibri"/>
                          <a:cs typeface="Arial"/>
                        </a:rPr>
                        <a:t>Sex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33" name="AutoShape 2"/>
          <p:cNvCxnSpPr>
            <a:cxnSpLocks noChangeShapeType="1"/>
          </p:cNvCxnSpPr>
          <p:nvPr/>
        </p:nvCxnSpPr>
        <p:spPr bwMode="auto">
          <a:xfrm>
            <a:off x="2493834" y="4953000"/>
            <a:ext cx="0" cy="274320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34" name="AutoShape 3"/>
          <p:cNvCxnSpPr>
            <a:cxnSpLocks noChangeShapeType="1"/>
          </p:cNvCxnSpPr>
          <p:nvPr/>
        </p:nvCxnSpPr>
        <p:spPr bwMode="auto">
          <a:xfrm flipV="1">
            <a:off x="3713034" y="4953000"/>
            <a:ext cx="1" cy="274320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35" name="AutoShape 4"/>
          <p:cNvCxnSpPr>
            <a:cxnSpLocks noChangeShapeType="1"/>
          </p:cNvCxnSpPr>
          <p:nvPr/>
        </p:nvCxnSpPr>
        <p:spPr bwMode="auto">
          <a:xfrm flipH="1" flipV="1">
            <a:off x="5694235" y="4963160"/>
            <a:ext cx="15239" cy="243840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36" name="AutoShape 5"/>
          <p:cNvCxnSpPr>
            <a:cxnSpLocks noChangeShapeType="1"/>
          </p:cNvCxnSpPr>
          <p:nvPr/>
        </p:nvCxnSpPr>
        <p:spPr bwMode="auto">
          <a:xfrm flipV="1">
            <a:off x="6684835" y="4963160"/>
            <a:ext cx="0" cy="264160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37" name="AutoShape 6"/>
          <p:cNvCxnSpPr>
            <a:cxnSpLocks noChangeShapeType="1"/>
          </p:cNvCxnSpPr>
          <p:nvPr/>
        </p:nvCxnSpPr>
        <p:spPr bwMode="auto">
          <a:xfrm flipV="1">
            <a:off x="1274634" y="5207000"/>
            <a:ext cx="6541196" cy="20320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38" name="AutoShape 7"/>
          <p:cNvCxnSpPr>
            <a:cxnSpLocks noChangeShapeType="1"/>
          </p:cNvCxnSpPr>
          <p:nvPr/>
        </p:nvCxnSpPr>
        <p:spPr bwMode="auto">
          <a:xfrm>
            <a:off x="1274634" y="4953000"/>
            <a:ext cx="0" cy="274320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39" name="AutoShape 3"/>
          <p:cNvCxnSpPr>
            <a:cxnSpLocks noChangeShapeType="1"/>
          </p:cNvCxnSpPr>
          <p:nvPr/>
        </p:nvCxnSpPr>
        <p:spPr bwMode="auto">
          <a:xfrm flipV="1">
            <a:off x="4703634" y="4963160"/>
            <a:ext cx="1" cy="264160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40" name="AutoShape 3"/>
          <p:cNvCxnSpPr>
            <a:cxnSpLocks noChangeShapeType="1"/>
          </p:cNvCxnSpPr>
          <p:nvPr/>
        </p:nvCxnSpPr>
        <p:spPr bwMode="auto">
          <a:xfrm flipV="1">
            <a:off x="7352155" y="4968240"/>
            <a:ext cx="1" cy="233680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41" name="AutoShape 3"/>
          <p:cNvCxnSpPr>
            <a:cxnSpLocks noChangeShapeType="1"/>
          </p:cNvCxnSpPr>
          <p:nvPr/>
        </p:nvCxnSpPr>
        <p:spPr bwMode="auto">
          <a:xfrm flipH="1" flipV="1">
            <a:off x="7815830" y="4963160"/>
            <a:ext cx="12004" cy="264160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</p:spPr>
      </p:cxnSp>
      <p:sp>
        <p:nvSpPr>
          <p:cNvPr id="44" name="Rectangle 43"/>
          <p:cNvSpPr/>
          <p:nvPr/>
        </p:nvSpPr>
        <p:spPr>
          <a:xfrm>
            <a:off x="1828800" y="76200"/>
            <a:ext cx="5486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tabLst>
                <a:tab pos="1493838" algn="r"/>
              </a:tabLst>
            </a:pPr>
            <a:r>
              <a:rPr lang="en-US" dirty="0">
                <a:solidFill>
                  <a:schemeClr val="tx1"/>
                </a:solidFill>
              </a:rPr>
              <a:t>Course Project</a:t>
            </a:r>
          </a:p>
        </p:txBody>
      </p:sp>
      <p:sp>
        <p:nvSpPr>
          <p:cNvPr id="45" name="Rectangle 44"/>
          <p:cNvSpPr/>
          <p:nvPr/>
        </p:nvSpPr>
        <p:spPr>
          <a:xfrm>
            <a:off x="76200" y="6248400"/>
            <a:ext cx="1676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1493838" algn="r"/>
              </a:tabLst>
            </a:pPr>
            <a:r>
              <a:rPr lang="en-US" dirty="0">
                <a:solidFill>
                  <a:schemeClr val="tx1"/>
                </a:solidFill>
              </a:rPr>
              <a:t>YUC	KSA</a:t>
            </a:r>
          </a:p>
        </p:txBody>
      </p:sp>
      <p:sp>
        <p:nvSpPr>
          <p:cNvPr id="46" name="Rectangle 45"/>
          <p:cNvSpPr/>
          <p:nvPr/>
        </p:nvSpPr>
        <p:spPr>
          <a:xfrm>
            <a:off x="7391400" y="6248400"/>
            <a:ext cx="1676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1493838" algn="r"/>
              </a:tabLst>
            </a:pPr>
            <a:r>
              <a:rPr lang="en-US" dirty="0">
                <a:solidFill>
                  <a:schemeClr val="tx1"/>
                </a:solidFill>
              </a:rPr>
              <a:t>Slide	</a:t>
            </a:r>
            <a:fld id="{D1D0D988-4C6E-4D2F-9D72-6DC5E81BB6D4}" type="slidenum">
              <a:rPr lang="en-US" smtClean="0">
                <a:solidFill>
                  <a:schemeClr val="tx1"/>
                </a:solidFill>
              </a:rPr>
              <a:t>25</a:t>
            </a:fld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685801"/>
            <a:ext cx="8991600" cy="54864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b="1" dirty="0">
                <a:latin typeface="+mn-lt"/>
              </a:rPr>
              <a:t>Normalizing Dependent Relation</a:t>
            </a:r>
          </a:p>
          <a:p>
            <a:pPr>
              <a:buNone/>
            </a:pPr>
            <a:endParaRPr lang="en-US" b="1" dirty="0">
              <a:latin typeface="+mn-lt"/>
            </a:endParaRPr>
          </a:p>
          <a:p>
            <a:pPr>
              <a:buNone/>
            </a:pPr>
            <a:endParaRPr lang="en-US" b="1" dirty="0">
              <a:latin typeface="+mn-lt"/>
            </a:endParaRPr>
          </a:p>
          <a:p>
            <a:pPr marL="0" indent="0">
              <a:buNone/>
            </a:pPr>
            <a:r>
              <a:rPr lang="en-US" b="1" dirty="0">
                <a:latin typeface="+mn-lt"/>
              </a:rPr>
              <a:t>Check</a:t>
            </a:r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1NF: Remove multivalues-there are none.</a:t>
            </a:r>
          </a:p>
          <a:p>
            <a:r>
              <a:rPr lang="en-US" dirty="0">
                <a:latin typeface="+mn-lt"/>
              </a:rPr>
              <a:t>2NF: Remove partial dependencies-there are none, both PK attributes must be identified to uniquely identify a tuple.</a:t>
            </a:r>
          </a:p>
          <a:p>
            <a:r>
              <a:rPr lang="en-US" dirty="0">
                <a:latin typeface="+mn-lt"/>
              </a:rPr>
              <a:t>3NF: Remove dependencies on non-key -all attributes depend only on the key.</a:t>
            </a:r>
          </a:p>
          <a:p>
            <a:r>
              <a:rPr lang="en-US" dirty="0">
                <a:latin typeface="+mn-lt"/>
              </a:rPr>
              <a:t>The Dependent relation above is in 3NF.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6052734"/>
              </p:ext>
            </p:extLst>
          </p:nvPr>
        </p:nvGraphicFramePr>
        <p:xfrm>
          <a:off x="2362200" y="1402080"/>
          <a:ext cx="4084320" cy="502920"/>
        </p:xfrm>
        <a:graphic>
          <a:graphicData uri="http://schemas.openxmlformats.org/drawingml/2006/table">
            <a:tbl>
              <a:tblPr/>
              <a:tblGrid>
                <a:gridCol w="8153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31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33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57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36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28600">
                <a:tc gridSpan="4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000FF"/>
                          </a:solidFill>
                          <a:latin typeface="Arial"/>
                          <a:ea typeface="Calibri"/>
                          <a:cs typeface="Arial"/>
                        </a:rPr>
                        <a:t>Dependent</a:t>
                      </a:r>
                      <a:endParaRPr lang="en-US" sz="11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u="sng" dirty="0">
                          <a:latin typeface="Arial"/>
                          <a:ea typeface="Calibri"/>
                          <a:cs typeface="Arial"/>
                        </a:rPr>
                        <a:t>Essn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  <a:latin typeface="Arial"/>
                          <a:ea typeface="Calibri"/>
                          <a:cs typeface="Arial"/>
                        </a:rPr>
                        <a:t>*</a:t>
                      </a:r>
                      <a:endParaRPr lang="en-US" sz="11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u="sng" dirty="0">
                          <a:latin typeface="Arial"/>
                          <a:ea typeface="Calibri"/>
                          <a:cs typeface="Arial"/>
                        </a:rPr>
                        <a:t>Dep_name</a:t>
                      </a:r>
                      <a:endParaRPr lang="en-US" sz="11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latin typeface="Arial"/>
                          <a:ea typeface="Calibri"/>
                          <a:cs typeface="Arial"/>
                        </a:rPr>
                        <a:t>Sex</a:t>
                      </a:r>
                      <a:endParaRPr lang="en-US" sz="11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latin typeface="Arial"/>
                          <a:ea typeface="Calibri"/>
                          <a:cs typeface="Arial"/>
                        </a:rPr>
                        <a:t>Bdate</a:t>
                      </a:r>
                      <a:endParaRPr lang="en-US" sz="11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latin typeface="Arial"/>
                          <a:ea typeface="Calibri"/>
                          <a:cs typeface="Arial"/>
                        </a:rPr>
                        <a:t>Relationship</a:t>
                      </a:r>
                      <a:endParaRPr lang="en-US" sz="11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38913" name="Group 1"/>
          <p:cNvGrpSpPr>
            <a:grpSpLocks/>
          </p:cNvGrpSpPr>
          <p:nvPr/>
        </p:nvGrpSpPr>
        <p:grpSpPr bwMode="auto">
          <a:xfrm>
            <a:off x="2895600" y="1905000"/>
            <a:ext cx="3019425" cy="177800"/>
            <a:chOff x="1738" y="2747"/>
            <a:chExt cx="4755" cy="280"/>
          </a:xfrm>
        </p:grpSpPr>
        <p:cxnSp>
          <p:nvCxnSpPr>
            <p:cNvPr id="38914" name="AutoShape 2"/>
            <p:cNvCxnSpPr>
              <a:cxnSpLocks noChangeShapeType="1"/>
            </p:cNvCxnSpPr>
            <p:nvPr/>
          </p:nvCxnSpPr>
          <p:spPr bwMode="auto">
            <a:xfrm>
              <a:off x="2853" y="2747"/>
              <a:ext cx="0" cy="280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38915" name="AutoShape 3"/>
            <p:cNvCxnSpPr>
              <a:cxnSpLocks noChangeShapeType="1"/>
            </p:cNvCxnSpPr>
            <p:nvPr/>
          </p:nvCxnSpPr>
          <p:spPr bwMode="auto">
            <a:xfrm flipH="1" flipV="1">
              <a:off x="4213" y="2747"/>
              <a:ext cx="13" cy="280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38916" name="AutoShape 4"/>
            <p:cNvCxnSpPr>
              <a:cxnSpLocks noChangeShapeType="1"/>
            </p:cNvCxnSpPr>
            <p:nvPr/>
          </p:nvCxnSpPr>
          <p:spPr bwMode="auto">
            <a:xfrm flipH="1" flipV="1">
              <a:off x="5067" y="2747"/>
              <a:ext cx="13" cy="280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38917" name="AutoShape 5"/>
            <p:cNvCxnSpPr>
              <a:cxnSpLocks noChangeShapeType="1"/>
            </p:cNvCxnSpPr>
            <p:nvPr/>
          </p:nvCxnSpPr>
          <p:spPr bwMode="auto">
            <a:xfrm flipH="1" flipV="1">
              <a:off x="6480" y="2747"/>
              <a:ext cx="13" cy="280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38918" name="AutoShape 6"/>
            <p:cNvCxnSpPr>
              <a:cxnSpLocks noChangeShapeType="1"/>
            </p:cNvCxnSpPr>
            <p:nvPr/>
          </p:nvCxnSpPr>
          <p:spPr bwMode="auto">
            <a:xfrm>
              <a:off x="1738" y="3027"/>
              <a:ext cx="4755" cy="0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38919" name="AutoShape 7"/>
            <p:cNvCxnSpPr>
              <a:cxnSpLocks noChangeShapeType="1"/>
            </p:cNvCxnSpPr>
            <p:nvPr/>
          </p:nvCxnSpPr>
          <p:spPr bwMode="auto">
            <a:xfrm>
              <a:off x="1738" y="2747"/>
              <a:ext cx="0" cy="280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</p:cxnSp>
      </p:grpSp>
      <p:sp>
        <p:nvSpPr>
          <p:cNvPr id="14" name="Rectangle 13"/>
          <p:cNvSpPr/>
          <p:nvPr/>
        </p:nvSpPr>
        <p:spPr>
          <a:xfrm>
            <a:off x="1828800" y="76200"/>
            <a:ext cx="5486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tabLst>
                <a:tab pos="1493838" algn="r"/>
              </a:tabLst>
            </a:pPr>
            <a:r>
              <a:rPr lang="en-US" dirty="0">
                <a:solidFill>
                  <a:schemeClr val="tx1"/>
                </a:solidFill>
              </a:rPr>
              <a:t>Course Project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6200" y="6248400"/>
            <a:ext cx="1676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1493838" algn="r"/>
              </a:tabLst>
            </a:pPr>
            <a:r>
              <a:rPr lang="en-US" dirty="0">
                <a:solidFill>
                  <a:schemeClr val="tx1"/>
                </a:solidFill>
              </a:rPr>
              <a:t>YUC	KSA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391400" y="6248400"/>
            <a:ext cx="1676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1493838" algn="r"/>
              </a:tabLst>
            </a:pPr>
            <a:r>
              <a:rPr lang="en-US" dirty="0">
                <a:solidFill>
                  <a:schemeClr val="tx1"/>
                </a:solidFill>
              </a:rPr>
              <a:t>Slide	</a:t>
            </a:r>
            <a:fld id="{D1D0D988-4C6E-4D2F-9D72-6DC5E81BB6D4}" type="slidenum">
              <a:rPr lang="en-US" smtClean="0">
                <a:solidFill>
                  <a:schemeClr val="tx1"/>
                </a:solidFill>
              </a:rPr>
              <a:t>26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05393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5029200" y="4724400"/>
            <a:ext cx="2743200" cy="457200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-463550" algn="ctr"/>
            <a:r>
              <a:rPr lang="en-US" sz="21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Loading data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5029200" y="4114800"/>
            <a:ext cx="2743200" cy="4572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indent="-463550" algn="ctr"/>
            <a:r>
              <a:rPr lang="en-US" sz="21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Normalization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5029200" y="5334000"/>
            <a:ext cx="2743200" cy="4572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Presentation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3200400" y="807720"/>
            <a:ext cx="2743200" cy="609600"/>
          </a:xfrm>
          <a:prstGeom prst="round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Overview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5029200" y="2057400"/>
            <a:ext cx="3048000" cy="9144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Phase II</a:t>
            </a:r>
          </a:p>
          <a:p>
            <a:pPr algn="ctr"/>
            <a:r>
              <a:rPr lang="en-US" sz="21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Logical DB Design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1066800" y="2057400"/>
            <a:ext cx="3048000" cy="9144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Phase I</a:t>
            </a:r>
          </a:p>
          <a:p>
            <a:pPr algn="ctr"/>
            <a:r>
              <a:rPr lang="en-US" sz="21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Conceptual DB Design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1371600" y="4724400"/>
            <a:ext cx="2743200" cy="4572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-463550" algn="ctr"/>
            <a:r>
              <a:rPr lang="en-US" sz="21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Entities &amp; attributes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1371600" y="4114800"/>
            <a:ext cx="2743200" cy="4572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Requirements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1371600" y="5334000"/>
            <a:ext cx="2743200" cy="4572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-463550" algn="ctr"/>
            <a:r>
              <a:rPr lang="en-US" sz="21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ERD</a:t>
            </a:r>
          </a:p>
        </p:txBody>
      </p:sp>
      <p:cxnSp>
        <p:nvCxnSpPr>
          <p:cNvPr id="18" name="Curved Connector 17"/>
          <p:cNvCxnSpPr>
            <a:stCxn id="12" idx="1"/>
            <a:endCxn id="14" idx="1"/>
          </p:cNvCxnSpPr>
          <p:nvPr/>
        </p:nvCxnSpPr>
        <p:spPr>
          <a:xfrm rot="10800000" flipH="1" flipV="1">
            <a:off x="1066800" y="2514600"/>
            <a:ext cx="304800" cy="1828800"/>
          </a:xfrm>
          <a:prstGeom prst="curvedConnector3">
            <a:avLst>
              <a:gd name="adj1" fmla="val -7500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/>
          <p:cNvCxnSpPr>
            <a:stCxn id="12" idx="1"/>
            <a:endCxn id="13" idx="1"/>
          </p:cNvCxnSpPr>
          <p:nvPr/>
        </p:nvCxnSpPr>
        <p:spPr>
          <a:xfrm rot="10800000" flipH="1" flipV="1">
            <a:off x="1066800" y="2514600"/>
            <a:ext cx="304800" cy="2438400"/>
          </a:xfrm>
          <a:prstGeom prst="curvedConnector3">
            <a:avLst>
              <a:gd name="adj1" fmla="val -160075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urved Connector 36"/>
          <p:cNvCxnSpPr>
            <a:stCxn id="12" idx="1"/>
            <a:endCxn id="15" idx="1"/>
          </p:cNvCxnSpPr>
          <p:nvPr/>
        </p:nvCxnSpPr>
        <p:spPr>
          <a:xfrm rot="10800000" flipH="1" flipV="1">
            <a:off x="1066800" y="2514600"/>
            <a:ext cx="304800" cy="3048000"/>
          </a:xfrm>
          <a:prstGeom prst="curvedConnector3">
            <a:avLst>
              <a:gd name="adj1" fmla="val -258582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urved Connector 40"/>
          <p:cNvCxnSpPr>
            <a:stCxn id="11" idx="3"/>
            <a:endCxn id="8" idx="3"/>
          </p:cNvCxnSpPr>
          <p:nvPr/>
        </p:nvCxnSpPr>
        <p:spPr>
          <a:xfrm flipH="1">
            <a:off x="7772400" y="2514600"/>
            <a:ext cx="304800" cy="3048000"/>
          </a:xfrm>
          <a:prstGeom prst="curvedConnector3">
            <a:avLst>
              <a:gd name="adj1" fmla="val -254105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urved Connector 42"/>
          <p:cNvCxnSpPr>
            <a:stCxn id="11" idx="3"/>
            <a:endCxn id="5" idx="3"/>
          </p:cNvCxnSpPr>
          <p:nvPr/>
        </p:nvCxnSpPr>
        <p:spPr>
          <a:xfrm flipH="1">
            <a:off x="7772400" y="2514600"/>
            <a:ext cx="304800" cy="2438400"/>
          </a:xfrm>
          <a:prstGeom prst="curvedConnector3">
            <a:avLst>
              <a:gd name="adj1" fmla="val -142164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urved Connector 44"/>
          <p:cNvCxnSpPr>
            <a:stCxn id="11" idx="3"/>
            <a:endCxn id="7" idx="3"/>
          </p:cNvCxnSpPr>
          <p:nvPr/>
        </p:nvCxnSpPr>
        <p:spPr>
          <a:xfrm flipH="1">
            <a:off x="7772400" y="2514600"/>
            <a:ext cx="304800" cy="1828800"/>
          </a:xfrm>
          <a:prstGeom prst="curvedConnector3">
            <a:avLst>
              <a:gd name="adj1" fmla="val -7500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urved Connector 50"/>
          <p:cNvCxnSpPr>
            <a:stCxn id="10" idx="2"/>
            <a:endCxn id="12" idx="0"/>
          </p:cNvCxnSpPr>
          <p:nvPr/>
        </p:nvCxnSpPr>
        <p:spPr>
          <a:xfrm rot="5400000">
            <a:off x="3261360" y="746760"/>
            <a:ext cx="640080" cy="1981200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urved Connector 52"/>
          <p:cNvCxnSpPr>
            <a:stCxn id="10" idx="2"/>
            <a:endCxn id="11" idx="0"/>
          </p:cNvCxnSpPr>
          <p:nvPr/>
        </p:nvCxnSpPr>
        <p:spPr>
          <a:xfrm rot="16200000" flipH="1">
            <a:off x="5242560" y="746760"/>
            <a:ext cx="640080" cy="1981200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1828800" y="76200"/>
            <a:ext cx="5486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tabLst>
                <a:tab pos="1493838" algn="r"/>
              </a:tabLst>
            </a:pPr>
            <a:r>
              <a:rPr lang="en-US" dirty="0">
                <a:solidFill>
                  <a:schemeClr val="tx1"/>
                </a:solidFill>
              </a:rPr>
              <a:t>Course Project</a:t>
            </a:r>
          </a:p>
        </p:txBody>
      </p:sp>
      <p:sp>
        <p:nvSpPr>
          <p:cNvPr id="25" name="Rectangle 24"/>
          <p:cNvSpPr/>
          <p:nvPr/>
        </p:nvSpPr>
        <p:spPr>
          <a:xfrm>
            <a:off x="76200" y="6248400"/>
            <a:ext cx="1676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1493838" algn="r"/>
              </a:tabLst>
            </a:pPr>
            <a:r>
              <a:rPr lang="en-US" dirty="0">
                <a:solidFill>
                  <a:schemeClr val="tx1"/>
                </a:solidFill>
              </a:rPr>
              <a:t>YUC	KSA</a:t>
            </a:r>
          </a:p>
        </p:txBody>
      </p:sp>
      <p:sp>
        <p:nvSpPr>
          <p:cNvPr id="26" name="Rectangle 25"/>
          <p:cNvSpPr/>
          <p:nvPr/>
        </p:nvSpPr>
        <p:spPr>
          <a:xfrm>
            <a:off x="7391400" y="6248400"/>
            <a:ext cx="1676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1493838" algn="r"/>
              </a:tabLst>
            </a:pPr>
            <a:r>
              <a:rPr lang="en-US" dirty="0">
                <a:solidFill>
                  <a:schemeClr val="tx1"/>
                </a:solidFill>
              </a:rPr>
              <a:t>Slide	</a:t>
            </a:r>
            <a:fld id="{D1D0D988-4C6E-4D2F-9D72-6DC5E81BB6D4}" type="slidenum">
              <a:rPr lang="en-US" smtClean="0">
                <a:solidFill>
                  <a:schemeClr val="tx1"/>
                </a:solidFill>
              </a:rPr>
              <a:t>27</a:t>
            </a:fld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685800"/>
            <a:ext cx="8534400" cy="54403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/>
              <a:t>Loading Data</a:t>
            </a:r>
            <a:endParaRPr lang="en-US" dirty="0"/>
          </a:p>
          <a:p>
            <a:pPr marL="395288" indent="0">
              <a:buNone/>
            </a:pPr>
            <a:r>
              <a:rPr lang="en-US" dirty="0"/>
              <a:t>The following tables have been created using Oracle, and tested to work for various database operations, such as querying and joining tables.</a:t>
            </a:r>
          </a:p>
          <a:p>
            <a:pPr marL="395288" indent="0">
              <a:buNone/>
            </a:pPr>
            <a:endParaRPr lang="en-US" dirty="0"/>
          </a:p>
          <a:p>
            <a:pPr marL="914400" indent="-463550"/>
            <a:r>
              <a:rPr lang="en-US" dirty="0"/>
              <a:t>Create 3 records per relation.</a:t>
            </a:r>
          </a:p>
        </p:txBody>
      </p:sp>
      <p:sp>
        <p:nvSpPr>
          <p:cNvPr id="7" name="Rectangle 6"/>
          <p:cNvSpPr/>
          <p:nvPr/>
        </p:nvSpPr>
        <p:spPr>
          <a:xfrm>
            <a:off x="1828800" y="76200"/>
            <a:ext cx="5486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tabLst>
                <a:tab pos="1493838" algn="r"/>
              </a:tabLst>
            </a:pPr>
            <a:r>
              <a:rPr lang="en-US" dirty="0">
                <a:solidFill>
                  <a:schemeClr val="tx1"/>
                </a:solidFill>
              </a:rPr>
              <a:t>Course Project</a:t>
            </a:r>
          </a:p>
        </p:txBody>
      </p:sp>
      <p:sp>
        <p:nvSpPr>
          <p:cNvPr id="8" name="Rectangle 7"/>
          <p:cNvSpPr/>
          <p:nvPr/>
        </p:nvSpPr>
        <p:spPr>
          <a:xfrm>
            <a:off x="76200" y="6248400"/>
            <a:ext cx="1676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1493838" algn="r"/>
              </a:tabLst>
            </a:pPr>
            <a:r>
              <a:rPr lang="en-US" dirty="0">
                <a:solidFill>
                  <a:schemeClr val="tx1"/>
                </a:solidFill>
              </a:rPr>
              <a:t>YUC	KSA</a:t>
            </a:r>
          </a:p>
        </p:txBody>
      </p:sp>
      <p:sp>
        <p:nvSpPr>
          <p:cNvPr id="9" name="Rectangle 8"/>
          <p:cNvSpPr/>
          <p:nvPr/>
        </p:nvSpPr>
        <p:spPr>
          <a:xfrm>
            <a:off x="7391400" y="6248400"/>
            <a:ext cx="1676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1493838" algn="r"/>
              </a:tabLst>
            </a:pPr>
            <a:r>
              <a:rPr lang="en-US" dirty="0">
                <a:solidFill>
                  <a:schemeClr val="tx1"/>
                </a:solidFill>
              </a:rPr>
              <a:t>Slide	</a:t>
            </a:r>
            <a:fld id="{D1D0D988-4C6E-4D2F-9D72-6DC5E81BB6D4}" type="slidenum">
              <a:rPr lang="en-US" smtClean="0">
                <a:solidFill>
                  <a:schemeClr val="tx1"/>
                </a:solidFill>
              </a:rPr>
              <a:t>28</a:t>
            </a:fld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685800"/>
            <a:ext cx="8534400" cy="54403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/>
              <a:t>Tables List</a:t>
            </a:r>
            <a:endParaRPr lang="en-US" dirty="0"/>
          </a:p>
          <a:p>
            <a:pPr marL="914400" lvl="0" indent="-463550"/>
            <a:r>
              <a:rPr lang="en-US" dirty="0"/>
              <a:t>Employee</a:t>
            </a:r>
          </a:p>
          <a:p>
            <a:pPr marL="914400" lvl="0" indent="-463550"/>
            <a:r>
              <a:rPr lang="en-US" dirty="0"/>
              <a:t>Department</a:t>
            </a:r>
          </a:p>
          <a:p>
            <a:pPr marL="914400" lvl="0" indent="-463550"/>
            <a:r>
              <a:rPr lang="en-US" dirty="0"/>
              <a:t>Project</a:t>
            </a:r>
          </a:p>
          <a:p>
            <a:pPr marL="914400" lvl="0" indent="-463550"/>
            <a:r>
              <a:rPr lang="en-US" dirty="0"/>
              <a:t>Dependent</a:t>
            </a:r>
          </a:p>
        </p:txBody>
      </p:sp>
      <p:sp>
        <p:nvSpPr>
          <p:cNvPr id="7" name="Rectangle 6"/>
          <p:cNvSpPr/>
          <p:nvPr/>
        </p:nvSpPr>
        <p:spPr>
          <a:xfrm>
            <a:off x="1828800" y="76200"/>
            <a:ext cx="5486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tabLst>
                <a:tab pos="1493838" algn="r"/>
              </a:tabLst>
            </a:pPr>
            <a:r>
              <a:rPr lang="en-US" dirty="0">
                <a:solidFill>
                  <a:schemeClr val="tx1"/>
                </a:solidFill>
              </a:rPr>
              <a:t>Course Project</a:t>
            </a:r>
          </a:p>
        </p:txBody>
      </p:sp>
      <p:sp>
        <p:nvSpPr>
          <p:cNvPr id="8" name="Rectangle 7"/>
          <p:cNvSpPr/>
          <p:nvPr/>
        </p:nvSpPr>
        <p:spPr>
          <a:xfrm>
            <a:off x="76200" y="6248400"/>
            <a:ext cx="1676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1493838" algn="r"/>
              </a:tabLst>
            </a:pPr>
            <a:r>
              <a:rPr lang="en-US" dirty="0">
                <a:solidFill>
                  <a:schemeClr val="tx1"/>
                </a:solidFill>
              </a:rPr>
              <a:t>YUC	KSA</a:t>
            </a:r>
          </a:p>
        </p:txBody>
      </p:sp>
      <p:sp>
        <p:nvSpPr>
          <p:cNvPr id="9" name="Rectangle 8"/>
          <p:cNvSpPr/>
          <p:nvPr/>
        </p:nvSpPr>
        <p:spPr>
          <a:xfrm>
            <a:off x="7391400" y="6248400"/>
            <a:ext cx="1676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1493838" algn="r"/>
              </a:tabLst>
            </a:pPr>
            <a:r>
              <a:rPr lang="en-US" dirty="0">
                <a:solidFill>
                  <a:schemeClr val="tx1"/>
                </a:solidFill>
              </a:rPr>
              <a:t>Slide	</a:t>
            </a:r>
            <a:fld id="{D1D0D988-4C6E-4D2F-9D72-6DC5E81BB6D4}" type="slidenum">
              <a:rPr lang="en-US" smtClean="0">
                <a:solidFill>
                  <a:schemeClr val="tx1"/>
                </a:solidFill>
              </a:rPr>
              <a:t>29</a:t>
            </a:fld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685800"/>
            <a:ext cx="8534400" cy="5440363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2800" b="1" dirty="0">
                <a:latin typeface="Arial" pitchFamily="34" charset="0"/>
                <a:cs typeface="Arial" pitchFamily="34" charset="0"/>
              </a:rPr>
              <a:t>Overview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Arial"/>
                <a:cs typeface="Arial"/>
              </a:rPr>
              <a:t>This system is concerned with online ordering of railway tickets to the passengers.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Arial"/>
                <a:cs typeface="Arial"/>
              </a:rPr>
              <a:t>In this project we are going to show how a reservation is done.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Arial"/>
                <a:cs typeface="Arial"/>
              </a:rPr>
              <a:t>Store and retrieve information about the transactions related to rail travel.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Arial"/>
                <a:cs typeface="Arial"/>
              </a:rPr>
              <a:t>Maintain records of passengers.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6200" y="6248400"/>
            <a:ext cx="1676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1493838" algn="r"/>
              </a:tabLst>
            </a:pPr>
            <a:r>
              <a:rPr lang="en-US" dirty="0">
                <a:solidFill>
                  <a:schemeClr val="tx1"/>
                </a:solidFill>
              </a:rPr>
              <a:t>YUC	KSA</a:t>
            </a:r>
          </a:p>
        </p:txBody>
      </p:sp>
      <p:sp>
        <p:nvSpPr>
          <p:cNvPr id="9" name="Rectangle 8"/>
          <p:cNvSpPr/>
          <p:nvPr/>
        </p:nvSpPr>
        <p:spPr>
          <a:xfrm>
            <a:off x="7391400" y="6248400"/>
            <a:ext cx="1676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1493838" algn="r"/>
              </a:tabLst>
            </a:pPr>
            <a:r>
              <a:rPr lang="en-US" dirty="0">
                <a:solidFill>
                  <a:schemeClr val="tx1"/>
                </a:solidFill>
              </a:rPr>
              <a:t>Slide	</a:t>
            </a:r>
            <a:fld id="{D1D0D988-4C6E-4D2F-9D72-6DC5E81BB6D4}" type="slidenum">
              <a:rPr lang="en-US" smtClean="0">
                <a:solidFill>
                  <a:schemeClr val="tx1"/>
                </a:solidFill>
              </a:rPr>
              <a:t>3</a:t>
            </a:fld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8413183"/>
              </p:ext>
            </p:extLst>
          </p:nvPr>
        </p:nvGraphicFramePr>
        <p:xfrm>
          <a:off x="304801" y="838200"/>
          <a:ext cx="8534401" cy="4419600"/>
        </p:xfrm>
        <a:graphic>
          <a:graphicData uri="http://schemas.openxmlformats.org/drawingml/2006/table">
            <a:tbl>
              <a:tblPr/>
              <a:tblGrid>
                <a:gridCol w="8302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76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95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04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3901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843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1475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5755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17356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4723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12821">
                <a:tc gridSpan="10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00FF"/>
                          </a:solidFill>
                          <a:latin typeface="Arial"/>
                          <a:ea typeface="Calibri"/>
                          <a:cs typeface="Arial"/>
                        </a:rPr>
                        <a:t>Employee</a:t>
                      </a:r>
                      <a:endParaRPr lang="en-US" sz="1600" b="1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005" marR="610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917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latin typeface="Arial"/>
                          <a:ea typeface="Calibri"/>
                          <a:cs typeface="Arial"/>
                        </a:rPr>
                        <a:t>Fname</a:t>
                      </a:r>
                      <a:endParaRPr lang="en-US" sz="1600" b="1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005" marR="6100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latin typeface="Arial"/>
                          <a:ea typeface="Calibri"/>
                          <a:cs typeface="Arial"/>
                        </a:rPr>
                        <a:t>Minit</a:t>
                      </a:r>
                      <a:endParaRPr lang="en-US" sz="1600" b="1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005" marR="6100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latin typeface="Arial"/>
                          <a:ea typeface="Calibri"/>
                          <a:cs typeface="Arial"/>
                        </a:rPr>
                        <a:t>Lname</a:t>
                      </a:r>
                      <a:endParaRPr lang="en-US" sz="1600" b="1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005" marR="6100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latin typeface="Arial"/>
                          <a:ea typeface="Calibri"/>
                          <a:cs typeface="Arial"/>
                        </a:rPr>
                        <a:t>Ssn</a:t>
                      </a:r>
                      <a:endParaRPr lang="en-US" sz="1600" b="1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005" marR="6100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latin typeface="Arial"/>
                          <a:ea typeface="Calibri"/>
                          <a:cs typeface="Arial"/>
                        </a:rPr>
                        <a:t>Bdate</a:t>
                      </a:r>
                      <a:endParaRPr lang="en-US" sz="1600" b="1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005" marR="6100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latin typeface="Arial"/>
                          <a:ea typeface="Calibri"/>
                          <a:cs typeface="Arial"/>
                        </a:rPr>
                        <a:t>Address</a:t>
                      </a:r>
                      <a:endParaRPr lang="en-US" sz="1600" b="1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005" marR="6100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latin typeface="Arial"/>
                          <a:ea typeface="Calibri"/>
                          <a:cs typeface="Arial"/>
                        </a:rPr>
                        <a:t>Sex</a:t>
                      </a:r>
                      <a:endParaRPr lang="en-US" sz="1600" b="1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005" marR="6100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latin typeface="Arial"/>
                          <a:ea typeface="Calibri"/>
                          <a:cs typeface="Arial"/>
                        </a:rPr>
                        <a:t>Salary</a:t>
                      </a:r>
                      <a:endParaRPr lang="en-US" sz="1600" b="1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005" marR="6100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latin typeface="Arial"/>
                          <a:ea typeface="Calibri"/>
                          <a:cs typeface="Arial"/>
                        </a:rPr>
                        <a:t>Super_ssn</a:t>
                      </a:r>
                      <a:endParaRPr lang="en-US" sz="1600" b="1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005" marR="6100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latin typeface="Arial"/>
                          <a:ea typeface="Calibri"/>
                          <a:cs typeface="Arial"/>
                        </a:rPr>
                        <a:t>Dno</a:t>
                      </a:r>
                      <a:endParaRPr lang="en-US" sz="1600" b="1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005" marR="6100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Arial"/>
                          <a:ea typeface="Calibri"/>
                          <a:cs typeface="Arial"/>
                        </a:rPr>
                        <a:t>John</a:t>
                      </a:r>
                      <a:endParaRPr lang="en-US" sz="1400" b="1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005" marR="6100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Arial"/>
                          <a:ea typeface="Calibri"/>
                          <a:cs typeface="Arial"/>
                        </a:rPr>
                        <a:t>B</a:t>
                      </a:r>
                      <a:endParaRPr lang="en-US" sz="1400" b="1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005" marR="6100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Arial"/>
                          <a:ea typeface="Calibri"/>
                          <a:cs typeface="Arial"/>
                        </a:rPr>
                        <a:t>Smith</a:t>
                      </a:r>
                      <a:endParaRPr lang="en-US" sz="1400" b="1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005" marR="6100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Arial"/>
                          <a:ea typeface="Calibri"/>
                          <a:cs typeface="Arial"/>
                        </a:rPr>
                        <a:t>123456789</a:t>
                      </a:r>
                      <a:endParaRPr lang="en-US" sz="1400" b="1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005" marR="6100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Arial"/>
                          <a:ea typeface="Calibri"/>
                          <a:cs typeface="Arial"/>
                        </a:rPr>
                        <a:t>1965-01-09</a:t>
                      </a:r>
                      <a:endParaRPr lang="en-US" sz="1400" b="1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005" marR="6100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Arial"/>
                          <a:ea typeface="Calibri"/>
                          <a:cs typeface="Arial"/>
                        </a:rPr>
                        <a:t>731 Fondren</a:t>
                      </a:r>
                      <a:endParaRPr lang="en-US" sz="1400" b="1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005" marR="6100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Arial"/>
                          <a:ea typeface="Calibri"/>
                          <a:cs typeface="Arial"/>
                        </a:rPr>
                        <a:t>M</a:t>
                      </a:r>
                      <a:endParaRPr lang="en-US" sz="1400" b="1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005" marR="6100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Arial"/>
                          <a:ea typeface="Calibri"/>
                          <a:cs typeface="Arial"/>
                        </a:rPr>
                        <a:t>30000</a:t>
                      </a:r>
                      <a:endParaRPr lang="en-US" sz="1400" b="1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005" marR="6100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Arial"/>
                          <a:ea typeface="Calibri"/>
                          <a:cs typeface="Arial"/>
                        </a:rPr>
                        <a:t>333445555</a:t>
                      </a:r>
                      <a:endParaRPr lang="en-US" sz="1400" b="1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005" marR="6100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Arial"/>
                          <a:ea typeface="Calibri"/>
                          <a:cs typeface="Arial"/>
                        </a:rPr>
                        <a:t>5</a:t>
                      </a:r>
                      <a:endParaRPr lang="en-US" sz="1400" b="1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005" marR="6100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Arial"/>
                          <a:ea typeface="Calibri"/>
                          <a:cs typeface="Arial"/>
                        </a:rPr>
                        <a:t>Franklin</a:t>
                      </a:r>
                      <a:endParaRPr lang="en-US" sz="1400" b="1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005" marR="6100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Arial"/>
                          <a:ea typeface="Calibri"/>
                          <a:cs typeface="Arial"/>
                        </a:rPr>
                        <a:t>T</a:t>
                      </a:r>
                      <a:endParaRPr lang="en-US" sz="1400" b="1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005" marR="6100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Arial"/>
                          <a:ea typeface="Calibri"/>
                          <a:cs typeface="Arial"/>
                        </a:rPr>
                        <a:t>Wong</a:t>
                      </a:r>
                      <a:endParaRPr lang="en-US" sz="1400" b="1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005" marR="6100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Arial"/>
                          <a:ea typeface="Calibri"/>
                          <a:cs typeface="Arial"/>
                        </a:rPr>
                        <a:t>333445555</a:t>
                      </a:r>
                      <a:endParaRPr lang="en-US" sz="1400" b="1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005" marR="6100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Arial"/>
                          <a:ea typeface="Calibri"/>
                          <a:cs typeface="Arial"/>
                        </a:rPr>
                        <a:t>1955-12-08</a:t>
                      </a:r>
                      <a:endParaRPr lang="en-US" sz="1400" b="1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005" marR="6100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Arial"/>
                          <a:ea typeface="Calibri"/>
                          <a:cs typeface="Arial"/>
                        </a:rPr>
                        <a:t>638 Voss</a:t>
                      </a:r>
                      <a:endParaRPr lang="en-US" sz="1400" b="1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005" marR="6100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Arial"/>
                          <a:ea typeface="Calibri"/>
                          <a:cs typeface="Arial"/>
                        </a:rPr>
                        <a:t>M</a:t>
                      </a:r>
                      <a:endParaRPr lang="en-US" sz="1400" b="1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005" marR="6100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Arial"/>
                          <a:ea typeface="Calibri"/>
                          <a:cs typeface="Arial"/>
                        </a:rPr>
                        <a:t>40000</a:t>
                      </a:r>
                      <a:endParaRPr lang="en-US" sz="1400" b="1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005" marR="6100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Arial"/>
                          <a:ea typeface="Calibri"/>
                          <a:cs typeface="Arial"/>
                        </a:rPr>
                        <a:t>888665555</a:t>
                      </a:r>
                      <a:endParaRPr lang="en-US" sz="1400" b="1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005" marR="6100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Arial"/>
                          <a:ea typeface="Calibri"/>
                          <a:cs typeface="Arial"/>
                        </a:rPr>
                        <a:t>5</a:t>
                      </a:r>
                      <a:endParaRPr lang="en-US" sz="1400" b="1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005" marR="6100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Arial"/>
                          <a:ea typeface="Calibri"/>
                          <a:cs typeface="Arial"/>
                        </a:rPr>
                        <a:t>Alicia</a:t>
                      </a:r>
                      <a:endParaRPr lang="en-US" sz="1400" b="1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005" marR="6100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Arial"/>
                          <a:ea typeface="Calibri"/>
                          <a:cs typeface="Arial"/>
                        </a:rPr>
                        <a:t>J</a:t>
                      </a:r>
                      <a:endParaRPr lang="en-US" sz="1400" b="1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005" marR="6100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Arial"/>
                          <a:ea typeface="Calibri"/>
                          <a:cs typeface="Arial"/>
                        </a:rPr>
                        <a:t>Zelaya</a:t>
                      </a:r>
                      <a:endParaRPr lang="en-US" sz="1400" b="1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005" marR="6100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Arial"/>
                          <a:ea typeface="Calibri"/>
                          <a:cs typeface="Arial"/>
                        </a:rPr>
                        <a:t>999887777</a:t>
                      </a:r>
                      <a:endParaRPr lang="en-US" sz="1400" b="1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005" marR="6100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Arial"/>
                          <a:ea typeface="Calibri"/>
                          <a:cs typeface="Arial"/>
                        </a:rPr>
                        <a:t>1968-01-19</a:t>
                      </a:r>
                      <a:endParaRPr lang="en-US" sz="1400" b="1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005" marR="6100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Arial"/>
                          <a:ea typeface="Calibri"/>
                          <a:cs typeface="Arial"/>
                        </a:rPr>
                        <a:t>3321 Castle</a:t>
                      </a:r>
                      <a:endParaRPr lang="en-US" sz="1400" b="1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005" marR="6100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Arial"/>
                          <a:ea typeface="Calibri"/>
                          <a:cs typeface="Arial"/>
                        </a:rPr>
                        <a:t>F</a:t>
                      </a:r>
                      <a:endParaRPr lang="en-US" sz="1400" b="1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005" marR="6100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Arial"/>
                          <a:ea typeface="Calibri"/>
                          <a:cs typeface="Arial"/>
                        </a:rPr>
                        <a:t>25000</a:t>
                      </a:r>
                      <a:endParaRPr lang="en-US" sz="1400" b="1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005" marR="6100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Arial"/>
                          <a:ea typeface="Calibri"/>
                          <a:cs typeface="Arial"/>
                        </a:rPr>
                        <a:t>987654321</a:t>
                      </a:r>
                      <a:endParaRPr lang="en-US" sz="1400" b="1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005" marR="6100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Arial"/>
                          <a:ea typeface="Calibri"/>
                          <a:cs typeface="Arial"/>
                        </a:rPr>
                        <a:t>4</a:t>
                      </a:r>
                      <a:endParaRPr lang="en-US" sz="1400" b="1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005" marR="6100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Arial"/>
                          <a:ea typeface="Calibri"/>
                          <a:cs typeface="Arial"/>
                        </a:rPr>
                        <a:t>Jennifer</a:t>
                      </a:r>
                      <a:endParaRPr lang="en-US" sz="1400" b="1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005" marR="6100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Arial"/>
                          <a:ea typeface="Calibri"/>
                          <a:cs typeface="Arial"/>
                        </a:rPr>
                        <a:t>S</a:t>
                      </a:r>
                      <a:endParaRPr lang="en-US" sz="1400" b="1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005" marR="6100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Arial"/>
                          <a:ea typeface="Calibri"/>
                          <a:cs typeface="Arial"/>
                        </a:rPr>
                        <a:t>Wallace</a:t>
                      </a:r>
                      <a:endParaRPr lang="en-US" sz="1400" b="1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005" marR="6100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Arial"/>
                          <a:ea typeface="Calibri"/>
                          <a:cs typeface="Arial"/>
                        </a:rPr>
                        <a:t>987654321</a:t>
                      </a:r>
                      <a:endParaRPr lang="en-US" sz="1400" b="1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005" marR="6100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Arial"/>
                          <a:ea typeface="Calibri"/>
                          <a:cs typeface="Arial"/>
                        </a:rPr>
                        <a:t>1941-06-20</a:t>
                      </a:r>
                      <a:endParaRPr lang="en-US" sz="1400" b="1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005" marR="6100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Arial"/>
                          <a:ea typeface="Calibri"/>
                          <a:cs typeface="Arial"/>
                        </a:rPr>
                        <a:t>291 Berry</a:t>
                      </a:r>
                      <a:endParaRPr lang="en-US" sz="1400" b="1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005" marR="6100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Arial"/>
                          <a:ea typeface="Calibri"/>
                          <a:cs typeface="Arial"/>
                        </a:rPr>
                        <a:t>F</a:t>
                      </a:r>
                      <a:endParaRPr lang="en-US" sz="1400" b="1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005" marR="6100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Arial"/>
                          <a:ea typeface="Calibri"/>
                          <a:cs typeface="Arial"/>
                        </a:rPr>
                        <a:t>43000</a:t>
                      </a:r>
                      <a:endParaRPr lang="en-US" sz="1400" b="1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005" marR="6100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Arial"/>
                          <a:ea typeface="Calibri"/>
                          <a:cs typeface="Arial"/>
                        </a:rPr>
                        <a:t>888665555</a:t>
                      </a:r>
                      <a:endParaRPr lang="en-US" sz="1400" b="1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005" marR="6100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Arial"/>
                          <a:ea typeface="Calibri"/>
                          <a:cs typeface="Arial"/>
                        </a:rPr>
                        <a:t>4</a:t>
                      </a:r>
                      <a:endParaRPr lang="en-US" sz="1400" b="1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005" marR="6100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Arial"/>
                          <a:ea typeface="Calibri"/>
                          <a:cs typeface="Arial"/>
                        </a:rPr>
                        <a:t>Ramesh</a:t>
                      </a:r>
                      <a:endParaRPr lang="en-US" sz="1400" b="1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005" marR="6100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Arial"/>
                          <a:ea typeface="Calibri"/>
                          <a:cs typeface="Arial"/>
                        </a:rPr>
                        <a:t>K</a:t>
                      </a:r>
                      <a:endParaRPr lang="en-US" sz="1400" b="1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005" marR="6100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Arial"/>
                          <a:ea typeface="Calibri"/>
                          <a:cs typeface="Arial"/>
                        </a:rPr>
                        <a:t>Narayan</a:t>
                      </a:r>
                      <a:endParaRPr lang="en-US" sz="1400" b="1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005" marR="6100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Arial"/>
                          <a:ea typeface="Calibri"/>
                          <a:cs typeface="Arial"/>
                        </a:rPr>
                        <a:t>66688444</a:t>
                      </a:r>
                      <a:endParaRPr lang="en-US" sz="1400" b="1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005" marR="6100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Arial"/>
                          <a:ea typeface="Calibri"/>
                          <a:cs typeface="Arial"/>
                        </a:rPr>
                        <a:t>1962-09-15</a:t>
                      </a:r>
                      <a:endParaRPr lang="en-US" sz="1400" b="1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005" marR="6100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Arial"/>
                          <a:ea typeface="Calibri"/>
                          <a:cs typeface="Arial"/>
                        </a:rPr>
                        <a:t>975 Fire Oak</a:t>
                      </a:r>
                      <a:endParaRPr lang="en-US" sz="1400" b="1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005" marR="6100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Arial"/>
                          <a:ea typeface="Calibri"/>
                          <a:cs typeface="Arial"/>
                        </a:rPr>
                        <a:t>M</a:t>
                      </a:r>
                      <a:endParaRPr lang="en-US" sz="1400" b="1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005" marR="6100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Arial"/>
                          <a:ea typeface="Calibri"/>
                          <a:cs typeface="Arial"/>
                        </a:rPr>
                        <a:t>38000</a:t>
                      </a:r>
                      <a:endParaRPr lang="en-US" sz="1400" b="1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005" marR="6100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Arial"/>
                          <a:ea typeface="Calibri"/>
                          <a:cs typeface="Arial"/>
                        </a:rPr>
                        <a:t>333445555</a:t>
                      </a:r>
                      <a:endParaRPr lang="en-US" sz="1400" b="1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005" marR="6100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Arial"/>
                          <a:ea typeface="Calibri"/>
                          <a:cs typeface="Arial"/>
                        </a:rPr>
                        <a:t>5</a:t>
                      </a:r>
                      <a:endParaRPr lang="en-US" sz="1400" b="1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005" marR="6100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Arial"/>
                          <a:ea typeface="Calibri"/>
                          <a:cs typeface="Arial"/>
                        </a:rPr>
                        <a:t>Joyce</a:t>
                      </a:r>
                      <a:endParaRPr lang="en-US" sz="1400" b="1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005" marR="6100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Arial"/>
                          <a:ea typeface="Calibri"/>
                          <a:cs typeface="Arial"/>
                        </a:rPr>
                        <a:t>A</a:t>
                      </a:r>
                      <a:endParaRPr lang="en-US" sz="1400" b="1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005" marR="6100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Arial"/>
                          <a:ea typeface="Calibri"/>
                          <a:cs typeface="Arial"/>
                        </a:rPr>
                        <a:t>English</a:t>
                      </a:r>
                      <a:endParaRPr lang="en-US" sz="1400" b="1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005" marR="6100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Arial"/>
                          <a:ea typeface="Calibri"/>
                          <a:cs typeface="Arial"/>
                        </a:rPr>
                        <a:t>453453453</a:t>
                      </a:r>
                      <a:endParaRPr lang="en-US" sz="1400" b="1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005" marR="6100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Arial"/>
                          <a:ea typeface="Calibri"/>
                          <a:cs typeface="Arial"/>
                        </a:rPr>
                        <a:t>1972-07-31</a:t>
                      </a:r>
                      <a:endParaRPr lang="en-US" sz="1400" b="1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005" marR="6100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Arial"/>
                          <a:ea typeface="Calibri"/>
                          <a:cs typeface="Arial"/>
                        </a:rPr>
                        <a:t>5631 Rice</a:t>
                      </a:r>
                      <a:endParaRPr lang="en-US" sz="1400" b="1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005" marR="6100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Arial"/>
                          <a:ea typeface="Calibri"/>
                          <a:cs typeface="Arial"/>
                        </a:rPr>
                        <a:t>F</a:t>
                      </a:r>
                      <a:endParaRPr lang="en-US" sz="1400" b="1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005" marR="6100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Arial"/>
                          <a:ea typeface="Calibri"/>
                          <a:cs typeface="Arial"/>
                        </a:rPr>
                        <a:t>25000</a:t>
                      </a:r>
                      <a:endParaRPr lang="en-US" sz="1400" b="1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005" marR="6100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Arial"/>
                          <a:ea typeface="Calibri"/>
                          <a:cs typeface="Arial"/>
                        </a:rPr>
                        <a:t>333445555</a:t>
                      </a:r>
                      <a:endParaRPr lang="en-US" sz="1400" b="1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005" marR="6100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Arial"/>
                          <a:ea typeface="Calibri"/>
                          <a:cs typeface="Arial"/>
                        </a:rPr>
                        <a:t>5</a:t>
                      </a:r>
                      <a:endParaRPr lang="en-US" sz="1400" b="1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005" marR="6100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Arial"/>
                          <a:ea typeface="Calibri"/>
                          <a:cs typeface="Arial"/>
                        </a:rPr>
                        <a:t>Ahmad</a:t>
                      </a:r>
                      <a:endParaRPr lang="en-US" sz="1400" b="1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005" marR="6100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Arial"/>
                          <a:ea typeface="Calibri"/>
                          <a:cs typeface="Arial"/>
                        </a:rPr>
                        <a:t>V</a:t>
                      </a:r>
                      <a:endParaRPr lang="en-US" sz="1400" b="1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005" marR="6100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Arial"/>
                          <a:ea typeface="Calibri"/>
                          <a:cs typeface="Arial"/>
                        </a:rPr>
                        <a:t>Jabbar</a:t>
                      </a:r>
                      <a:endParaRPr lang="en-US" sz="1400" b="1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005" marR="6100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Arial"/>
                          <a:ea typeface="Calibri"/>
                          <a:cs typeface="Arial"/>
                        </a:rPr>
                        <a:t>987987987</a:t>
                      </a:r>
                      <a:endParaRPr lang="en-US" sz="1400" b="1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005" marR="6100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Arial"/>
                          <a:ea typeface="Calibri"/>
                          <a:cs typeface="Arial"/>
                        </a:rPr>
                        <a:t>1969-03-29</a:t>
                      </a:r>
                      <a:endParaRPr lang="en-US" sz="1400" b="1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005" marR="6100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Arial"/>
                          <a:ea typeface="Calibri"/>
                          <a:cs typeface="Arial"/>
                        </a:rPr>
                        <a:t>980 Dallas</a:t>
                      </a:r>
                      <a:endParaRPr lang="en-US" sz="1400" b="1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005" marR="6100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Arial"/>
                          <a:ea typeface="Calibri"/>
                          <a:cs typeface="Arial"/>
                        </a:rPr>
                        <a:t>M</a:t>
                      </a:r>
                      <a:endParaRPr lang="en-US" sz="1400" b="1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005" marR="6100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Arial"/>
                          <a:ea typeface="Calibri"/>
                          <a:cs typeface="Arial"/>
                        </a:rPr>
                        <a:t>25000</a:t>
                      </a:r>
                      <a:endParaRPr lang="en-US" sz="1400" b="1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005" marR="6100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Arial"/>
                          <a:ea typeface="Calibri"/>
                          <a:cs typeface="Arial"/>
                        </a:rPr>
                        <a:t>987654321</a:t>
                      </a:r>
                      <a:endParaRPr lang="en-US" sz="1400" b="1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005" marR="6100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Arial"/>
                          <a:ea typeface="Calibri"/>
                          <a:cs typeface="Arial"/>
                        </a:rPr>
                        <a:t>4</a:t>
                      </a:r>
                      <a:endParaRPr lang="en-US" sz="1400" b="1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005" marR="6100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Arial"/>
                          <a:ea typeface="Calibri"/>
                          <a:cs typeface="Arial"/>
                        </a:rPr>
                        <a:t>James</a:t>
                      </a:r>
                      <a:endParaRPr lang="en-US" sz="1400" b="1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005" marR="6100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Arial"/>
                          <a:ea typeface="Calibri"/>
                          <a:cs typeface="Arial"/>
                        </a:rPr>
                        <a:t>E</a:t>
                      </a:r>
                      <a:endParaRPr lang="en-US" sz="1400" b="1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005" marR="6100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Arial"/>
                          <a:ea typeface="Calibri"/>
                          <a:cs typeface="Arial"/>
                        </a:rPr>
                        <a:t>Borg</a:t>
                      </a:r>
                      <a:endParaRPr lang="en-US" sz="1400" b="1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005" marR="6100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Arial"/>
                          <a:ea typeface="Calibri"/>
                          <a:cs typeface="Arial"/>
                        </a:rPr>
                        <a:t>888665555</a:t>
                      </a:r>
                      <a:endParaRPr lang="en-US" sz="1400" b="1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005" marR="6100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Arial"/>
                          <a:ea typeface="Calibri"/>
                          <a:cs typeface="Arial"/>
                        </a:rPr>
                        <a:t>1937-11-10</a:t>
                      </a:r>
                      <a:endParaRPr lang="en-US" sz="1400" b="1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005" marR="6100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Arial"/>
                          <a:ea typeface="Calibri"/>
                          <a:cs typeface="Arial"/>
                        </a:rPr>
                        <a:t>450 Stone</a:t>
                      </a:r>
                      <a:endParaRPr lang="en-US" sz="1400" b="1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005" marR="6100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Arial"/>
                          <a:ea typeface="Calibri"/>
                          <a:cs typeface="Arial"/>
                        </a:rPr>
                        <a:t>M</a:t>
                      </a:r>
                      <a:endParaRPr lang="en-US" sz="1400" b="1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005" marR="6100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Arial"/>
                          <a:ea typeface="Calibri"/>
                          <a:cs typeface="Arial"/>
                        </a:rPr>
                        <a:t>55000</a:t>
                      </a:r>
                      <a:endParaRPr lang="en-US" sz="1400" b="1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005" marR="6100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Arial"/>
                          <a:ea typeface="Calibri"/>
                          <a:cs typeface="Arial"/>
                        </a:rPr>
                        <a:t>Null</a:t>
                      </a:r>
                      <a:endParaRPr lang="en-US" sz="1400" b="1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005" marR="6100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Arial"/>
                          <a:ea typeface="Calibri"/>
                          <a:cs typeface="Arial"/>
                        </a:rPr>
                        <a:t>1</a:t>
                      </a:r>
                      <a:endParaRPr lang="en-US" sz="1400" b="1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005" marR="6100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1828800" y="76200"/>
            <a:ext cx="5486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tabLst>
                <a:tab pos="1493838" algn="r"/>
              </a:tabLst>
            </a:pPr>
            <a:r>
              <a:rPr lang="en-US" dirty="0">
                <a:solidFill>
                  <a:schemeClr val="tx1"/>
                </a:solidFill>
              </a:rPr>
              <a:t>Course Project</a:t>
            </a:r>
          </a:p>
        </p:txBody>
      </p:sp>
      <p:sp>
        <p:nvSpPr>
          <p:cNvPr id="9" name="Rectangle 8"/>
          <p:cNvSpPr/>
          <p:nvPr/>
        </p:nvSpPr>
        <p:spPr>
          <a:xfrm>
            <a:off x="76200" y="6248400"/>
            <a:ext cx="1676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1493838" algn="r"/>
              </a:tabLst>
            </a:pPr>
            <a:r>
              <a:rPr lang="en-US" dirty="0">
                <a:solidFill>
                  <a:schemeClr val="tx1"/>
                </a:solidFill>
              </a:rPr>
              <a:t>YUC	KSA</a:t>
            </a:r>
          </a:p>
        </p:txBody>
      </p:sp>
      <p:sp>
        <p:nvSpPr>
          <p:cNvPr id="10" name="Rectangle 9"/>
          <p:cNvSpPr/>
          <p:nvPr/>
        </p:nvSpPr>
        <p:spPr>
          <a:xfrm>
            <a:off x="7391400" y="6248400"/>
            <a:ext cx="1676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1493838" algn="r"/>
              </a:tabLst>
            </a:pPr>
            <a:r>
              <a:rPr lang="en-US" dirty="0">
                <a:solidFill>
                  <a:schemeClr val="tx1"/>
                </a:solidFill>
              </a:rPr>
              <a:t>Slide	</a:t>
            </a:r>
            <a:fld id="{D1D0D988-4C6E-4D2F-9D72-6DC5E81BB6D4}" type="slidenum">
              <a:rPr lang="en-US" smtClean="0">
                <a:solidFill>
                  <a:schemeClr val="tx1"/>
                </a:solidFill>
              </a:rPr>
              <a:t>30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6200" y="5648980"/>
            <a:ext cx="8991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Construct each relation on a separate slide.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14400" y="762000"/>
          <a:ext cx="7315200" cy="2819400"/>
        </p:xfrm>
        <a:graphic>
          <a:graphicData uri="http://schemas.openxmlformats.org/drawingml/2006/table">
            <a:tbl>
              <a:tblPr/>
              <a:tblGrid>
                <a:gridCol w="18397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178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3057">
                <a:tc gridSpan="4"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00FF"/>
                          </a:solidFill>
                          <a:latin typeface="Arial"/>
                          <a:ea typeface="Calibri"/>
                          <a:cs typeface="Arial"/>
                        </a:rPr>
                        <a:t>Department</a:t>
                      </a:r>
                      <a:endParaRPr lang="en-US" sz="1400" b="1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7543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8445" algn="ctr"/>
                        </a:tabLst>
                      </a:pPr>
                      <a:r>
                        <a:rPr lang="en-US" sz="1600" b="1" dirty="0">
                          <a:latin typeface="Arial"/>
                          <a:ea typeface="Calibri"/>
                          <a:cs typeface="Arial"/>
                        </a:rPr>
                        <a:t>Dname</a:t>
                      </a:r>
                      <a:endParaRPr lang="en-US" sz="1600" b="1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latin typeface="Arial"/>
                          <a:ea typeface="Calibri"/>
                          <a:cs typeface="Arial"/>
                        </a:rPr>
                        <a:t>Dno</a:t>
                      </a:r>
                      <a:endParaRPr lang="en-US" sz="1600" b="1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latin typeface="Arial"/>
                          <a:ea typeface="Calibri"/>
                          <a:cs typeface="Arial"/>
                        </a:rPr>
                        <a:t>Dmgr_ssn</a:t>
                      </a:r>
                      <a:endParaRPr lang="en-US" sz="1600" b="1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8445" algn="ctr"/>
                        </a:tabLst>
                      </a:pPr>
                      <a:r>
                        <a:rPr lang="en-US" sz="1600" b="1" dirty="0">
                          <a:latin typeface="Arial"/>
                          <a:ea typeface="Calibri"/>
                          <a:cs typeface="Arial"/>
                        </a:rPr>
                        <a:t>Mgr_start-date</a:t>
                      </a:r>
                      <a:endParaRPr lang="en-US" sz="1600" b="1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Arial"/>
                          <a:ea typeface="Calibri"/>
                          <a:cs typeface="Arial"/>
                        </a:rPr>
                        <a:t>Research</a:t>
                      </a:r>
                      <a:endParaRPr lang="en-US" sz="1400" b="1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Arial"/>
                          <a:ea typeface="Calibri"/>
                          <a:cs typeface="Arial"/>
                        </a:rPr>
                        <a:t>5</a:t>
                      </a:r>
                      <a:endParaRPr lang="en-US" sz="1400" b="1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Arial"/>
                          <a:ea typeface="Calibri"/>
                          <a:cs typeface="Arial"/>
                        </a:rPr>
                        <a:t>333445555</a:t>
                      </a:r>
                      <a:endParaRPr lang="en-US" sz="1400" b="1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Arial"/>
                          <a:ea typeface="Calibri"/>
                          <a:cs typeface="Arial"/>
                        </a:rPr>
                        <a:t>1988-05-22</a:t>
                      </a:r>
                      <a:endParaRPr lang="en-US" sz="1400" b="1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Arial"/>
                          <a:ea typeface="Calibri"/>
                          <a:cs typeface="Arial"/>
                        </a:rPr>
                        <a:t>Administration</a:t>
                      </a:r>
                      <a:endParaRPr lang="en-US" sz="1400" b="1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Arial"/>
                          <a:ea typeface="Calibri"/>
                          <a:cs typeface="Arial"/>
                        </a:rPr>
                        <a:t>4</a:t>
                      </a:r>
                      <a:endParaRPr lang="en-US" sz="1400" b="1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Arial"/>
                          <a:ea typeface="Calibri"/>
                          <a:cs typeface="Arial"/>
                        </a:rPr>
                        <a:t>987654321</a:t>
                      </a:r>
                      <a:endParaRPr lang="en-US" sz="1400" b="1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Arial"/>
                          <a:ea typeface="Calibri"/>
                          <a:cs typeface="Arial"/>
                        </a:rPr>
                        <a:t>1995-01-01</a:t>
                      </a:r>
                      <a:endParaRPr lang="en-US" sz="1400" b="1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Arial"/>
                          <a:ea typeface="Calibri"/>
                          <a:cs typeface="Arial"/>
                        </a:rPr>
                        <a:t>Headquarters</a:t>
                      </a:r>
                      <a:endParaRPr lang="en-US" sz="1400" b="1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Arial"/>
                          <a:ea typeface="Calibri"/>
                          <a:cs typeface="Arial"/>
                        </a:rPr>
                        <a:t>1</a:t>
                      </a:r>
                      <a:endParaRPr lang="en-US" sz="1400" b="1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Arial"/>
                          <a:ea typeface="Calibri"/>
                          <a:cs typeface="Arial"/>
                        </a:rPr>
                        <a:t>888665555</a:t>
                      </a:r>
                      <a:endParaRPr lang="en-US" sz="1400" b="1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Arial"/>
                          <a:ea typeface="Calibri"/>
                          <a:cs typeface="Arial"/>
                        </a:rPr>
                        <a:t>1981-06-19</a:t>
                      </a:r>
                      <a:endParaRPr lang="en-US" sz="1400" b="1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1828800" y="76200"/>
            <a:ext cx="5486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tabLst>
                <a:tab pos="1493838" algn="r"/>
              </a:tabLst>
            </a:pPr>
            <a:r>
              <a:rPr lang="en-US" dirty="0">
                <a:solidFill>
                  <a:schemeClr val="tx1"/>
                </a:solidFill>
              </a:rPr>
              <a:t>Course Project</a:t>
            </a:r>
          </a:p>
        </p:txBody>
      </p:sp>
      <p:sp>
        <p:nvSpPr>
          <p:cNvPr id="9" name="Rectangle 8"/>
          <p:cNvSpPr/>
          <p:nvPr/>
        </p:nvSpPr>
        <p:spPr>
          <a:xfrm>
            <a:off x="76200" y="6248400"/>
            <a:ext cx="1676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1493838" algn="r"/>
              </a:tabLst>
            </a:pPr>
            <a:r>
              <a:rPr lang="en-US" dirty="0">
                <a:solidFill>
                  <a:schemeClr val="tx1"/>
                </a:solidFill>
              </a:rPr>
              <a:t>YUC	KSA</a:t>
            </a:r>
          </a:p>
        </p:txBody>
      </p:sp>
      <p:sp>
        <p:nvSpPr>
          <p:cNvPr id="10" name="Rectangle 9"/>
          <p:cNvSpPr/>
          <p:nvPr/>
        </p:nvSpPr>
        <p:spPr>
          <a:xfrm>
            <a:off x="7391400" y="6248400"/>
            <a:ext cx="1676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1493838" algn="r"/>
              </a:tabLst>
            </a:pPr>
            <a:r>
              <a:rPr lang="en-US" dirty="0">
                <a:solidFill>
                  <a:schemeClr val="tx1"/>
                </a:solidFill>
              </a:rPr>
              <a:t>Slide	</a:t>
            </a:r>
            <a:fld id="{D1D0D988-4C6E-4D2F-9D72-6DC5E81BB6D4}" type="slidenum">
              <a:rPr lang="en-US" smtClean="0">
                <a:solidFill>
                  <a:schemeClr val="tx1"/>
                </a:solidFill>
              </a:rPr>
              <a:t>31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6200" y="5648980"/>
            <a:ext cx="8991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Construct each relation on a separate slide.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838202" y="685798"/>
          <a:ext cx="7315198" cy="4859384"/>
        </p:xfrm>
        <a:graphic>
          <a:graphicData uri="http://schemas.openxmlformats.org/drawingml/2006/table">
            <a:tbl>
              <a:tblPr/>
              <a:tblGrid>
                <a:gridCol w="19049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60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27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8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899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09602">
                <a:tc gridSpan="2"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00FF"/>
                          </a:solidFill>
                          <a:latin typeface="Arial"/>
                          <a:ea typeface="Calibri"/>
                          <a:cs typeface="Arial"/>
                        </a:rPr>
                        <a:t>Project</a:t>
                      </a:r>
                      <a:endParaRPr lang="en-US" sz="1400" b="1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1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1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8445" algn="ctr"/>
                        </a:tabLst>
                      </a:pPr>
                      <a:r>
                        <a:rPr lang="en-US" sz="1600" b="1" dirty="0">
                          <a:latin typeface="Arial"/>
                          <a:ea typeface="Calibri"/>
                          <a:cs typeface="Arial"/>
                        </a:rPr>
                        <a:t>Pname</a:t>
                      </a:r>
                      <a:endParaRPr lang="en-US" sz="1600" b="1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latin typeface="Arial"/>
                          <a:ea typeface="Calibri"/>
                          <a:cs typeface="Arial"/>
                        </a:rPr>
                        <a:t>Pnumber</a:t>
                      </a:r>
                      <a:endParaRPr lang="en-US" sz="1600" b="1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latin typeface="Arial"/>
                          <a:ea typeface="Calibri"/>
                          <a:cs typeface="Arial"/>
                        </a:rPr>
                        <a:t>Plocation</a:t>
                      </a:r>
                      <a:endParaRPr lang="en-US" sz="1600" b="1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8445" algn="ctr"/>
                        </a:tabLst>
                      </a:pPr>
                      <a:r>
                        <a:rPr lang="en-US" sz="1600" b="1" dirty="0" err="1">
                          <a:latin typeface="Arial"/>
                          <a:ea typeface="Calibri"/>
                          <a:cs typeface="Arial"/>
                        </a:rPr>
                        <a:t>Dnum</a:t>
                      </a:r>
                      <a:endParaRPr lang="en-US" sz="1600" b="1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7018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err="1">
                          <a:latin typeface="Arial"/>
                          <a:ea typeface="Calibri"/>
                          <a:cs typeface="Arial"/>
                        </a:rPr>
                        <a:t>ProductX</a:t>
                      </a:r>
                      <a:endParaRPr lang="en-US" sz="1400" b="1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Arial"/>
                          <a:ea typeface="Calibri"/>
                          <a:cs typeface="Arial"/>
                        </a:rPr>
                        <a:t>1</a:t>
                      </a:r>
                      <a:endParaRPr lang="en-US" sz="1400" b="1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Arial"/>
                          <a:ea typeface="Calibri"/>
                          <a:cs typeface="Arial"/>
                        </a:rPr>
                        <a:t>Bellaire</a:t>
                      </a:r>
                      <a:endParaRPr lang="en-US" sz="1400" b="1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Arial"/>
                          <a:ea typeface="Calibri"/>
                          <a:cs typeface="Arial"/>
                        </a:rPr>
                        <a:t>5</a:t>
                      </a:r>
                      <a:endParaRPr lang="en-US" sz="1400" b="1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2182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Arial"/>
                          <a:ea typeface="Calibri"/>
                          <a:cs typeface="Arial"/>
                        </a:rPr>
                        <a:t>ProductY</a:t>
                      </a:r>
                      <a:endParaRPr lang="en-US" sz="1400" b="1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Arial"/>
                          <a:ea typeface="Calibri"/>
                          <a:cs typeface="Arial"/>
                        </a:rPr>
                        <a:t>2</a:t>
                      </a:r>
                      <a:endParaRPr lang="en-US" sz="1400" b="1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Arial"/>
                          <a:ea typeface="Calibri"/>
                          <a:cs typeface="Arial"/>
                        </a:rPr>
                        <a:t>Sugarland</a:t>
                      </a:r>
                      <a:endParaRPr lang="en-US" sz="1400" b="1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Arial"/>
                          <a:ea typeface="Calibri"/>
                          <a:cs typeface="Arial"/>
                        </a:rPr>
                        <a:t>5</a:t>
                      </a:r>
                      <a:endParaRPr lang="en-US" sz="1400" b="1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7018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Arial"/>
                          <a:ea typeface="Calibri"/>
                          <a:cs typeface="Arial"/>
                        </a:rPr>
                        <a:t>ProductZ</a:t>
                      </a:r>
                      <a:endParaRPr lang="en-US" sz="1400" b="1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Arial"/>
                          <a:ea typeface="Calibri"/>
                          <a:cs typeface="Arial"/>
                        </a:rPr>
                        <a:t>3</a:t>
                      </a:r>
                      <a:endParaRPr lang="en-US" sz="1400" b="1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Arial"/>
                          <a:ea typeface="Calibri"/>
                          <a:cs typeface="Arial"/>
                        </a:rPr>
                        <a:t>Houston</a:t>
                      </a:r>
                      <a:endParaRPr lang="en-US" sz="1400" b="1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Arial"/>
                          <a:ea typeface="Calibri"/>
                          <a:cs typeface="Arial"/>
                        </a:rPr>
                        <a:t>5</a:t>
                      </a:r>
                      <a:endParaRPr lang="en-US" sz="1400" b="1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2182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Arial"/>
                          <a:ea typeface="Calibri"/>
                          <a:cs typeface="Arial"/>
                        </a:rPr>
                        <a:t>Computerization</a:t>
                      </a:r>
                      <a:endParaRPr lang="en-US" sz="1400" b="1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Arial"/>
                          <a:ea typeface="Calibri"/>
                          <a:cs typeface="Arial"/>
                        </a:rPr>
                        <a:t>10</a:t>
                      </a:r>
                      <a:endParaRPr lang="en-US" sz="1400" b="1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Arial"/>
                          <a:ea typeface="Calibri"/>
                          <a:cs typeface="Arial"/>
                        </a:rPr>
                        <a:t>Stafford</a:t>
                      </a:r>
                      <a:endParaRPr lang="en-US" sz="1400" b="1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Arial"/>
                          <a:ea typeface="Calibri"/>
                          <a:cs typeface="Arial"/>
                        </a:rPr>
                        <a:t>4</a:t>
                      </a:r>
                      <a:endParaRPr lang="en-US" sz="1400" b="1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4764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Arial"/>
                          <a:ea typeface="Calibri"/>
                          <a:cs typeface="Arial"/>
                        </a:rPr>
                        <a:t>Reorganization</a:t>
                      </a:r>
                      <a:endParaRPr lang="en-US" sz="1400" b="1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Arial"/>
                          <a:ea typeface="Calibri"/>
                          <a:cs typeface="Arial"/>
                        </a:rPr>
                        <a:t>20</a:t>
                      </a:r>
                      <a:endParaRPr lang="en-US" sz="1400" b="1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Arial"/>
                          <a:ea typeface="Calibri"/>
                          <a:cs typeface="Arial"/>
                        </a:rPr>
                        <a:t>Houston</a:t>
                      </a:r>
                      <a:endParaRPr lang="en-US" sz="1400" b="1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Arial"/>
                          <a:ea typeface="Calibri"/>
                          <a:cs typeface="Arial"/>
                        </a:rPr>
                        <a:t>1</a:t>
                      </a:r>
                      <a:endParaRPr lang="en-US" sz="1400" b="1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27018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Arial"/>
                          <a:ea typeface="Calibri"/>
                          <a:cs typeface="Arial"/>
                        </a:rPr>
                        <a:t>Newbenefits</a:t>
                      </a:r>
                      <a:endParaRPr lang="en-US" sz="1400" b="1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Arial"/>
                          <a:ea typeface="Calibri"/>
                          <a:cs typeface="Arial"/>
                        </a:rPr>
                        <a:t>30</a:t>
                      </a:r>
                      <a:endParaRPr lang="en-US" sz="1400" b="1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Arial"/>
                          <a:ea typeface="Calibri"/>
                          <a:cs typeface="Arial"/>
                        </a:rPr>
                        <a:t>Stafford</a:t>
                      </a:r>
                      <a:endParaRPr lang="en-US" sz="1400" b="1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Arial"/>
                          <a:ea typeface="Calibri"/>
                          <a:cs typeface="Arial"/>
                        </a:rPr>
                        <a:t>4</a:t>
                      </a:r>
                      <a:endParaRPr lang="en-US" sz="1400" b="1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1828800" y="76200"/>
            <a:ext cx="5486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tabLst>
                <a:tab pos="1493838" algn="r"/>
              </a:tabLst>
            </a:pPr>
            <a:r>
              <a:rPr lang="en-US" dirty="0">
                <a:solidFill>
                  <a:schemeClr val="tx1"/>
                </a:solidFill>
              </a:rPr>
              <a:t>Course Project</a:t>
            </a:r>
          </a:p>
        </p:txBody>
      </p:sp>
      <p:sp>
        <p:nvSpPr>
          <p:cNvPr id="9" name="Rectangle 8"/>
          <p:cNvSpPr/>
          <p:nvPr/>
        </p:nvSpPr>
        <p:spPr>
          <a:xfrm>
            <a:off x="76200" y="6248400"/>
            <a:ext cx="1676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1493838" algn="r"/>
              </a:tabLst>
            </a:pPr>
            <a:r>
              <a:rPr lang="en-US" dirty="0">
                <a:solidFill>
                  <a:schemeClr val="tx1"/>
                </a:solidFill>
              </a:rPr>
              <a:t>YUC	KSA</a:t>
            </a:r>
          </a:p>
        </p:txBody>
      </p:sp>
      <p:sp>
        <p:nvSpPr>
          <p:cNvPr id="10" name="Rectangle 9"/>
          <p:cNvSpPr/>
          <p:nvPr/>
        </p:nvSpPr>
        <p:spPr>
          <a:xfrm>
            <a:off x="7391400" y="6248400"/>
            <a:ext cx="1676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1493838" algn="r"/>
              </a:tabLst>
            </a:pPr>
            <a:r>
              <a:rPr lang="en-US" dirty="0">
                <a:solidFill>
                  <a:schemeClr val="tx1"/>
                </a:solidFill>
              </a:rPr>
              <a:t>Slide	</a:t>
            </a:r>
            <a:fld id="{D1D0D988-4C6E-4D2F-9D72-6DC5E81BB6D4}" type="slidenum">
              <a:rPr lang="en-US" smtClean="0">
                <a:solidFill>
                  <a:schemeClr val="tx1"/>
                </a:solidFill>
              </a:rPr>
              <a:t>32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6200" y="5648980"/>
            <a:ext cx="8991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Construct each relation on a separate slide.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1670987"/>
              </p:ext>
            </p:extLst>
          </p:nvPr>
        </p:nvGraphicFramePr>
        <p:xfrm>
          <a:off x="1360487" y="1295397"/>
          <a:ext cx="6259513" cy="4114803"/>
        </p:xfrm>
        <a:graphic>
          <a:graphicData uri="http://schemas.openxmlformats.org/drawingml/2006/table">
            <a:tbl>
              <a:tblPr/>
              <a:tblGrid>
                <a:gridCol w="12325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924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30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563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51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09600">
                <a:tc gridSpan="5"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FF"/>
                          </a:solidFill>
                          <a:latin typeface="+mn-lt"/>
                          <a:ea typeface="Calibri"/>
                          <a:cs typeface="Arial"/>
                        </a:rPr>
                        <a:t>Dependent</a:t>
                      </a:r>
                      <a:endParaRPr lang="en-US" sz="1800" b="1" dirty="0">
                        <a:latin typeface="+mn-lt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3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8445" algn="ctr"/>
                        </a:tabLst>
                      </a:pPr>
                      <a:r>
                        <a:rPr lang="en-US" sz="1800" b="1" dirty="0">
                          <a:latin typeface="+mn-lt"/>
                          <a:ea typeface="Calibri"/>
                          <a:cs typeface="Arial"/>
                        </a:rPr>
                        <a:t>Essn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+mn-lt"/>
                          <a:ea typeface="Calibri"/>
                          <a:cs typeface="Arial"/>
                        </a:rPr>
                        <a:t>Dependent_name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+mn-lt"/>
                          <a:ea typeface="Calibri"/>
                          <a:cs typeface="Arial"/>
                        </a:rPr>
                        <a:t>Sex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8445" algn="ctr"/>
                        </a:tabLst>
                      </a:pPr>
                      <a:r>
                        <a:rPr lang="en-US" sz="1800" b="1" dirty="0">
                          <a:latin typeface="+mn-lt"/>
                          <a:ea typeface="Calibri"/>
                          <a:cs typeface="Arial"/>
                        </a:rPr>
                        <a:t>Bdate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8445" algn="ctr"/>
                        </a:tabLst>
                      </a:pPr>
                      <a:r>
                        <a:rPr lang="en-US" sz="1800" b="1" dirty="0">
                          <a:latin typeface="+mn-lt"/>
                          <a:ea typeface="Calibri"/>
                          <a:cs typeface="Arial"/>
                        </a:rPr>
                        <a:t>Relationship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latin typeface="+mn-lt"/>
                          <a:ea typeface="Calibri"/>
                          <a:cs typeface="Arial"/>
                        </a:rPr>
                        <a:t>333445555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latin typeface="+mn-lt"/>
                          <a:ea typeface="Calibri"/>
                          <a:cs typeface="Arial"/>
                        </a:rPr>
                        <a:t>Alice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latin typeface="+mn-lt"/>
                          <a:ea typeface="Calibri"/>
                          <a:cs typeface="Arial"/>
                        </a:rPr>
                        <a:t>F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latin typeface="+mn-lt"/>
                          <a:ea typeface="Calibri"/>
                          <a:cs typeface="Arial"/>
                        </a:rPr>
                        <a:t>1986-04-05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latin typeface="+mn-lt"/>
                          <a:ea typeface="Calibri"/>
                          <a:cs typeface="Arial"/>
                        </a:rPr>
                        <a:t>Daughter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latin typeface="+mn-lt"/>
                          <a:ea typeface="Calibri"/>
                          <a:cs typeface="Arial"/>
                        </a:rPr>
                        <a:t>333445555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latin typeface="+mn-lt"/>
                          <a:ea typeface="Calibri"/>
                          <a:cs typeface="Arial"/>
                        </a:rPr>
                        <a:t>Theodore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latin typeface="+mn-lt"/>
                          <a:ea typeface="Calibri"/>
                          <a:cs typeface="Arial"/>
                        </a:rPr>
                        <a:t>M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latin typeface="+mn-lt"/>
                          <a:ea typeface="Calibri"/>
                          <a:cs typeface="Arial"/>
                        </a:rPr>
                        <a:t>1983-10-25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latin typeface="+mn-lt"/>
                          <a:ea typeface="Calibri"/>
                          <a:cs typeface="Arial"/>
                        </a:rPr>
                        <a:t>Son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latin typeface="+mn-lt"/>
                          <a:ea typeface="Calibri"/>
                          <a:cs typeface="Arial"/>
                        </a:rPr>
                        <a:t>333445555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latin typeface="+mn-lt"/>
                          <a:ea typeface="Calibri"/>
                          <a:cs typeface="Arial"/>
                        </a:rPr>
                        <a:t>Joy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latin typeface="+mn-lt"/>
                          <a:ea typeface="Calibri"/>
                          <a:cs typeface="Arial"/>
                        </a:rPr>
                        <a:t>F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latin typeface="+mn-lt"/>
                          <a:ea typeface="Calibri"/>
                          <a:cs typeface="Arial"/>
                        </a:rPr>
                        <a:t>1958-05-03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latin typeface="+mn-lt"/>
                          <a:ea typeface="Calibri"/>
                          <a:cs typeface="Arial"/>
                        </a:rPr>
                        <a:t>Spouse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latin typeface="+mn-lt"/>
                          <a:ea typeface="Calibri"/>
                          <a:cs typeface="Arial"/>
                        </a:rPr>
                        <a:t>987654321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latin typeface="+mn-lt"/>
                          <a:ea typeface="Calibri"/>
                          <a:cs typeface="Arial"/>
                        </a:rPr>
                        <a:t>Abner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latin typeface="+mn-lt"/>
                          <a:ea typeface="Calibri"/>
                          <a:cs typeface="Arial"/>
                        </a:rPr>
                        <a:t>M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latin typeface="+mn-lt"/>
                          <a:ea typeface="Calibri"/>
                          <a:cs typeface="Arial"/>
                        </a:rPr>
                        <a:t>1942-02-28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latin typeface="+mn-lt"/>
                          <a:ea typeface="Calibri"/>
                          <a:cs typeface="Arial"/>
                        </a:rPr>
                        <a:t>Spouse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latin typeface="+mn-lt"/>
                          <a:ea typeface="Calibri"/>
                          <a:cs typeface="Arial"/>
                        </a:rPr>
                        <a:t>123456789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latin typeface="+mn-lt"/>
                          <a:ea typeface="Calibri"/>
                          <a:cs typeface="Arial"/>
                        </a:rPr>
                        <a:t>Michael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latin typeface="+mn-lt"/>
                          <a:ea typeface="Calibri"/>
                          <a:cs typeface="Arial"/>
                        </a:rPr>
                        <a:t>M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latin typeface="+mn-lt"/>
                          <a:ea typeface="Calibri"/>
                          <a:cs typeface="Arial"/>
                        </a:rPr>
                        <a:t>1988-01-04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latin typeface="+mn-lt"/>
                          <a:ea typeface="Calibri"/>
                          <a:cs typeface="Arial"/>
                        </a:rPr>
                        <a:t>Son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latin typeface="+mn-lt"/>
                          <a:ea typeface="Calibri"/>
                          <a:cs typeface="Arial"/>
                        </a:rPr>
                        <a:t>123456789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latin typeface="+mn-lt"/>
                          <a:ea typeface="Calibri"/>
                          <a:cs typeface="Arial"/>
                        </a:rPr>
                        <a:t>Alice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latin typeface="+mn-lt"/>
                          <a:ea typeface="Calibri"/>
                          <a:cs typeface="Arial"/>
                        </a:rPr>
                        <a:t>F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latin typeface="+mn-lt"/>
                          <a:ea typeface="Calibri"/>
                          <a:cs typeface="Arial"/>
                        </a:rPr>
                        <a:t>1988-12-30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latin typeface="+mn-lt"/>
                          <a:ea typeface="Calibri"/>
                          <a:cs typeface="Arial"/>
                        </a:rPr>
                        <a:t>Daughter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latin typeface="+mn-lt"/>
                          <a:ea typeface="Calibri"/>
                          <a:cs typeface="Arial"/>
                        </a:rPr>
                        <a:t>123456789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latin typeface="+mn-lt"/>
                          <a:ea typeface="Calibri"/>
                          <a:cs typeface="Arial"/>
                        </a:rPr>
                        <a:t>Elizabeth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latin typeface="+mn-lt"/>
                          <a:ea typeface="Calibri"/>
                          <a:cs typeface="Arial"/>
                        </a:rPr>
                        <a:t>F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latin typeface="+mn-lt"/>
                          <a:ea typeface="Calibri"/>
                          <a:cs typeface="Arial"/>
                        </a:rPr>
                        <a:t>1967-05-05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latin typeface="+mn-lt"/>
                          <a:ea typeface="Calibri"/>
                          <a:cs typeface="Arial"/>
                        </a:rPr>
                        <a:t>Spouse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1828800" y="76200"/>
            <a:ext cx="5486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tabLst>
                <a:tab pos="1493838" algn="r"/>
              </a:tabLst>
            </a:pPr>
            <a:r>
              <a:rPr lang="en-US" dirty="0">
                <a:solidFill>
                  <a:schemeClr val="tx1"/>
                </a:solidFill>
              </a:rPr>
              <a:t>Course Project</a:t>
            </a:r>
          </a:p>
        </p:txBody>
      </p:sp>
      <p:sp>
        <p:nvSpPr>
          <p:cNvPr id="9" name="Rectangle 8"/>
          <p:cNvSpPr/>
          <p:nvPr/>
        </p:nvSpPr>
        <p:spPr>
          <a:xfrm>
            <a:off x="76200" y="6248400"/>
            <a:ext cx="1676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1493838" algn="r"/>
              </a:tabLst>
            </a:pPr>
            <a:r>
              <a:rPr lang="en-US" dirty="0">
                <a:solidFill>
                  <a:schemeClr val="tx1"/>
                </a:solidFill>
              </a:rPr>
              <a:t>YUC	KSA</a:t>
            </a:r>
          </a:p>
        </p:txBody>
      </p:sp>
      <p:sp>
        <p:nvSpPr>
          <p:cNvPr id="10" name="Rectangle 9"/>
          <p:cNvSpPr/>
          <p:nvPr/>
        </p:nvSpPr>
        <p:spPr>
          <a:xfrm>
            <a:off x="7391400" y="6248400"/>
            <a:ext cx="1676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1493838" algn="r"/>
              </a:tabLst>
            </a:pPr>
            <a:r>
              <a:rPr lang="en-US" dirty="0">
                <a:solidFill>
                  <a:schemeClr val="tx1"/>
                </a:solidFill>
              </a:rPr>
              <a:t>Slide	</a:t>
            </a:r>
            <a:fld id="{D1D0D988-4C6E-4D2F-9D72-6DC5E81BB6D4}" type="slidenum">
              <a:rPr lang="en-US" smtClean="0">
                <a:solidFill>
                  <a:schemeClr val="tx1"/>
                </a:solidFill>
              </a:rPr>
              <a:t>33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6200" y="5648980"/>
            <a:ext cx="8991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Construct each relation on a separate slide.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685800"/>
            <a:ext cx="8534400" cy="5440363"/>
          </a:xfrm>
        </p:spPr>
        <p:txBody>
          <a:bodyPr>
            <a:normAutofit/>
          </a:bodyPr>
          <a:lstStyle/>
          <a:p>
            <a:pPr marL="450850" indent="0">
              <a:lnSpc>
                <a:spcPct val="150000"/>
              </a:lnSpc>
              <a:buNone/>
            </a:pPr>
            <a:endParaRPr lang="en-US" dirty="0"/>
          </a:p>
          <a:p>
            <a:pPr marL="450850" indent="0">
              <a:lnSpc>
                <a:spcPct val="150000"/>
              </a:lnSpc>
              <a:buNone/>
            </a:pPr>
            <a:endParaRPr lang="en-US" dirty="0"/>
          </a:p>
          <a:p>
            <a:pPr marL="450850" indent="0">
              <a:lnSpc>
                <a:spcPct val="150000"/>
              </a:lnSpc>
              <a:buNone/>
            </a:pPr>
            <a:r>
              <a:rPr lang="en-US" dirty="0"/>
              <a:t>End of Project.</a:t>
            </a:r>
          </a:p>
          <a:p>
            <a:pPr marL="450850" indent="0">
              <a:lnSpc>
                <a:spcPct val="150000"/>
              </a:lnSpc>
              <a:buNone/>
            </a:pPr>
            <a:r>
              <a:rPr lang="en-US" dirty="0"/>
              <a:t>Project policies are next.</a:t>
            </a:r>
          </a:p>
        </p:txBody>
      </p:sp>
      <p:sp>
        <p:nvSpPr>
          <p:cNvPr id="7" name="Rectangle 6"/>
          <p:cNvSpPr/>
          <p:nvPr/>
        </p:nvSpPr>
        <p:spPr>
          <a:xfrm>
            <a:off x="1828800" y="76200"/>
            <a:ext cx="5486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tabLst>
                <a:tab pos="1493838" algn="r"/>
              </a:tabLst>
            </a:pPr>
            <a:r>
              <a:rPr lang="en-US" dirty="0">
                <a:solidFill>
                  <a:schemeClr val="tx1"/>
                </a:solidFill>
              </a:rPr>
              <a:t>Course Project</a:t>
            </a:r>
          </a:p>
        </p:txBody>
      </p:sp>
      <p:sp>
        <p:nvSpPr>
          <p:cNvPr id="8" name="Rectangle 7"/>
          <p:cNvSpPr/>
          <p:nvPr/>
        </p:nvSpPr>
        <p:spPr>
          <a:xfrm>
            <a:off x="76200" y="6248400"/>
            <a:ext cx="1676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1493838" algn="r"/>
              </a:tabLst>
            </a:pPr>
            <a:r>
              <a:rPr lang="en-US" dirty="0">
                <a:solidFill>
                  <a:schemeClr val="tx1"/>
                </a:solidFill>
              </a:rPr>
              <a:t>YUC	KSA</a:t>
            </a:r>
          </a:p>
        </p:txBody>
      </p:sp>
      <p:sp>
        <p:nvSpPr>
          <p:cNvPr id="9" name="Rectangle 8"/>
          <p:cNvSpPr/>
          <p:nvPr/>
        </p:nvSpPr>
        <p:spPr>
          <a:xfrm>
            <a:off x="7391400" y="6248400"/>
            <a:ext cx="1676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1493838" algn="r"/>
              </a:tabLst>
            </a:pPr>
            <a:r>
              <a:rPr lang="en-US" dirty="0">
                <a:solidFill>
                  <a:schemeClr val="tx1"/>
                </a:solidFill>
              </a:rPr>
              <a:t>Slide	</a:t>
            </a:r>
            <a:fld id="{D1D0D988-4C6E-4D2F-9D72-6DC5E81BB6D4}" type="slidenum">
              <a:rPr lang="en-US" smtClean="0">
                <a:solidFill>
                  <a:schemeClr val="tx1"/>
                </a:solidFill>
              </a:rPr>
              <a:t>34</a:t>
            </a:fld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685800"/>
            <a:ext cx="8991600" cy="54864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None/>
              <a:tabLst>
                <a:tab pos="2057400" algn="l"/>
                <a:tab pos="2743200" algn="l"/>
              </a:tabLst>
            </a:pPr>
            <a:r>
              <a:rPr lang="en-US" b="1" dirty="0">
                <a:latin typeface="+mn-lt"/>
              </a:rPr>
              <a:t>Assigned:	Wednesday, October, 2019</a:t>
            </a:r>
          </a:p>
          <a:p>
            <a:pPr>
              <a:lnSpc>
                <a:spcPct val="150000"/>
              </a:lnSpc>
              <a:buNone/>
              <a:tabLst>
                <a:tab pos="2057400" algn="l"/>
                <a:tab pos="2743200" algn="l"/>
              </a:tabLst>
            </a:pPr>
            <a:r>
              <a:rPr lang="en-US" b="1" dirty="0">
                <a:latin typeface="+mn-lt"/>
              </a:rPr>
              <a:t>Due:	</a:t>
            </a:r>
            <a:r>
              <a:rPr lang="en-US" b="1" dirty="0"/>
              <a:t> Wednesday</a:t>
            </a:r>
            <a:r>
              <a:rPr lang="en-US" b="1" dirty="0">
                <a:latin typeface="+mn-lt"/>
              </a:rPr>
              <a:t>, December, 2019</a:t>
            </a:r>
          </a:p>
          <a:p>
            <a:pPr marL="0" indent="0">
              <a:lnSpc>
                <a:spcPct val="150000"/>
              </a:lnSpc>
              <a:buNone/>
              <a:tabLst>
                <a:tab pos="2743200" algn="l"/>
              </a:tabLst>
            </a:pPr>
            <a:r>
              <a:rPr lang="en-US" dirty="0">
                <a:latin typeface="+mn-lt"/>
              </a:rPr>
              <a:t>No submissions are permitted after due date.</a:t>
            </a:r>
          </a:p>
          <a:p>
            <a:pPr marL="0" indent="0">
              <a:lnSpc>
                <a:spcPct val="150000"/>
              </a:lnSpc>
              <a:buNone/>
              <a:tabLst>
                <a:tab pos="2743200" algn="l"/>
              </a:tabLst>
            </a:pPr>
            <a:r>
              <a:rPr lang="en-US" dirty="0">
                <a:latin typeface="+mn-lt"/>
              </a:rPr>
              <a:t>5% deducted for </a:t>
            </a:r>
            <a:r>
              <a:rPr lang="en-US" u="sng" dirty="0">
                <a:latin typeface="+mn-lt"/>
              </a:rPr>
              <a:t>every calendar day</a:t>
            </a:r>
            <a:r>
              <a:rPr lang="en-US" dirty="0">
                <a:latin typeface="+mn-lt"/>
              </a:rPr>
              <a:t> past this date.  That is five points out of 100.  For example, if you are late two calendar days, 10 points are deducted.</a:t>
            </a:r>
          </a:p>
        </p:txBody>
      </p:sp>
      <p:sp>
        <p:nvSpPr>
          <p:cNvPr id="7" name="Rectangle 6"/>
          <p:cNvSpPr/>
          <p:nvPr/>
        </p:nvSpPr>
        <p:spPr>
          <a:xfrm>
            <a:off x="1828800" y="76200"/>
            <a:ext cx="5486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tabLst>
                <a:tab pos="1493838" algn="r"/>
              </a:tabLst>
            </a:pPr>
            <a:r>
              <a:rPr lang="en-US" dirty="0">
                <a:solidFill>
                  <a:schemeClr val="tx1"/>
                </a:solidFill>
              </a:rPr>
              <a:t>Important Dates</a:t>
            </a:r>
          </a:p>
        </p:txBody>
      </p:sp>
      <p:sp>
        <p:nvSpPr>
          <p:cNvPr id="8" name="Rectangle 7"/>
          <p:cNvSpPr/>
          <p:nvPr/>
        </p:nvSpPr>
        <p:spPr>
          <a:xfrm>
            <a:off x="76200" y="6248400"/>
            <a:ext cx="1676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1493838" algn="r"/>
              </a:tabLst>
            </a:pPr>
            <a:r>
              <a:rPr lang="en-US" dirty="0">
                <a:solidFill>
                  <a:schemeClr val="tx1"/>
                </a:solidFill>
              </a:rPr>
              <a:t>YUC	KSA</a:t>
            </a:r>
          </a:p>
        </p:txBody>
      </p:sp>
      <p:sp>
        <p:nvSpPr>
          <p:cNvPr id="9" name="Rectangle 8"/>
          <p:cNvSpPr/>
          <p:nvPr/>
        </p:nvSpPr>
        <p:spPr>
          <a:xfrm>
            <a:off x="7391400" y="6248400"/>
            <a:ext cx="1676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1493838" algn="r"/>
              </a:tabLst>
            </a:pPr>
            <a:r>
              <a:rPr lang="en-US" dirty="0">
                <a:solidFill>
                  <a:schemeClr val="tx1"/>
                </a:solidFill>
              </a:rPr>
              <a:t>Slide	</a:t>
            </a:r>
            <a:fld id="{D1D0D988-4C6E-4D2F-9D72-6DC5E81BB6D4}" type="slidenum">
              <a:rPr lang="en-US" smtClean="0">
                <a:solidFill>
                  <a:schemeClr val="tx1"/>
                </a:solidFill>
              </a:rPr>
              <a:t>35</a:t>
            </a:fld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685800"/>
            <a:ext cx="8991600" cy="544036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b="1" dirty="0"/>
              <a:t>Submission</a:t>
            </a:r>
            <a:endParaRPr lang="en-US" dirty="0"/>
          </a:p>
          <a:p>
            <a:pPr marL="463550" indent="0">
              <a:lnSpc>
                <a:spcPct val="150000"/>
              </a:lnSpc>
              <a:buNone/>
            </a:pPr>
            <a:r>
              <a:rPr lang="en-US" dirty="0"/>
              <a:t>Upload one PowerPoint file to YUC eLearning Moodle site.</a:t>
            </a:r>
            <a:endParaRPr lang="en-US" u="sng" dirty="0"/>
          </a:p>
          <a:p>
            <a:pPr marL="463550" indent="0">
              <a:lnSpc>
                <a:spcPct val="150000"/>
              </a:lnSpc>
              <a:buNone/>
            </a:pPr>
            <a:endParaRPr lang="en-US" u="sng" dirty="0"/>
          </a:p>
          <a:p>
            <a:pPr marL="463550" indent="-463550">
              <a:lnSpc>
                <a:spcPct val="150000"/>
              </a:lnSpc>
            </a:pPr>
            <a:r>
              <a:rPr lang="en-US" dirty="0"/>
              <a:t>You must use </a:t>
            </a:r>
            <a:r>
              <a:rPr lang="en-US" b="1" dirty="0"/>
              <a:t>PowerPoint</a:t>
            </a:r>
            <a:r>
              <a:rPr lang="en-US" dirty="0"/>
              <a:t>.</a:t>
            </a:r>
          </a:p>
          <a:p>
            <a:pPr marL="463550" indent="-463550">
              <a:lnSpc>
                <a:spcPct val="150000"/>
              </a:lnSpc>
            </a:pPr>
            <a:r>
              <a:rPr lang="en-US" dirty="0"/>
              <a:t>Printed files are unacceptable.</a:t>
            </a:r>
          </a:p>
        </p:txBody>
      </p:sp>
      <p:sp>
        <p:nvSpPr>
          <p:cNvPr id="7" name="Rectangle 6"/>
          <p:cNvSpPr/>
          <p:nvPr/>
        </p:nvSpPr>
        <p:spPr>
          <a:xfrm>
            <a:off x="1828800" y="76200"/>
            <a:ext cx="5486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tabLst>
                <a:tab pos="1493838" algn="r"/>
              </a:tabLst>
            </a:pPr>
            <a:r>
              <a:rPr lang="en-US" dirty="0">
                <a:solidFill>
                  <a:schemeClr val="tx1"/>
                </a:solidFill>
              </a:rPr>
              <a:t>Submission Method</a:t>
            </a:r>
          </a:p>
        </p:txBody>
      </p:sp>
      <p:sp>
        <p:nvSpPr>
          <p:cNvPr id="8" name="Rectangle 7"/>
          <p:cNvSpPr/>
          <p:nvPr/>
        </p:nvSpPr>
        <p:spPr>
          <a:xfrm>
            <a:off x="76200" y="6248400"/>
            <a:ext cx="1676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1493838" algn="r"/>
              </a:tabLst>
            </a:pPr>
            <a:r>
              <a:rPr lang="en-US" dirty="0">
                <a:solidFill>
                  <a:schemeClr val="tx1"/>
                </a:solidFill>
              </a:rPr>
              <a:t>YUC	KSA</a:t>
            </a:r>
          </a:p>
        </p:txBody>
      </p:sp>
      <p:sp>
        <p:nvSpPr>
          <p:cNvPr id="9" name="Rectangle 8"/>
          <p:cNvSpPr/>
          <p:nvPr/>
        </p:nvSpPr>
        <p:spPr>
          <a:xfrm>
            <a:off x="7391400" y="6248400"/>
            <a:ext cx="1676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1493838" algn="r"/>
              </a:tabLst>
            </a:pPr>
            <a:r>
              <a:rPr lang="en-US" dirty="0">
                <a:solidFill>
                  <a:schemeClr val="tx1"/>
                </a:solidFill>
              </a:rPr>
              <a:t>Slide	</a:t>
            </a:r>
            <a:fld id="{D1D0D988-4C6E-4D2F-9D72-6DC5E81BB6D4}" type="slidenum">
              <a:rPr lang="en-US" smtClean="0">
                <a:solidFill>
                  <a:schemeClr val="tx1"/>
                </a:solidFill>
              </a:rPr>
              <a:t>36</a:t>
            </a:fld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685800"/>
            <a:ext cx="8534400" cy="544036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b="1" dirty="0"/>
              <a:t>Options</a:t>
            </a:r>
            <a:endParaRPr lang="en-US" dirty="0"/>
          </a:p>
          <a:p>
            <a:pPr marL="920750" indent="-457200">
              <a:lnSpc>
                <a:spcPct val="150000"/>
              </a:lnSpc>
            </a:pPr>
            <a:r>
              <a:rPr lang="en-US" dirty="0"/>
              <a:t>Each student must submit his\their own project.</a:t>
            </a:r>
          </a:p>
        </p:txBody>
      </p:sp>
      <p:sp>
        <p:nvSpPr>
          <p:cNvPr id="7" name="Rectangle 6"/>
          <p:cNvSpPr/>
          <p:nvPr/>
        </p:nvSpPr>
        <p:spPr>
          <a:xfrm>
            <a:off x="1828800" y="76200"/>
            <a:ext cx="5486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tabLst>
                <a:tab pos="1493838" algn="r"/>
              </a:tabLst>
            </a:pPr>
            <a:r>
              <a:rPr lang="en-US" dirty="0">
                <a:solidFill>
                  <a:schemeClr val="tx1"/>
                </a:solidFill>
              </a:rPr>
              <a:t>Project Options</a:t>
            </a:r>
          </a:p>
        </p:txBody>
      </p:sp>
      <p:sp>
        <p:nvSpPr>
          <p:cNvPr id="8" name="Rectangle 7"/>
          <p:cNvSpPr/>
          <p:nvPr/>
        </p:nvSpPr>
        <p:spPr>
          <a:xfrm>
            <a:off x="76200" y="6248400"/>
            <a:ext cx="1676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1493838" algn="r"/>
              </a:tabLst>
            </a:pPr>
            <a:r>
              <a:rPr lang="en-US" dirty="0">
                <a:solidFill>
                  <a:schemeClr val="tx1"/>
                </a:solidFill>
              </a:rPr>
              <a:t>YUC	KSA</a:t>
            </a:r>
          </a:p>
        </p:txBody>
      </p:sp>
      <p:sp>
        <p:nvSpPr>
          <p:cNvPr id="9" name="Rectangle 8"/>
          <p:cNvSpPr/>
          <p:nvPr/>
        </p:nvSpPr>
        <p:spPr>
          <a:xfrm>
            <a:off x="7391400" y="6248400"/>
            <a:ext cx="1676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1493838" algn="r"/>
              </a:tabLst>
            </a:pPr>
            <a:r>
              <a:rPr lang="en-US" dirty="0">
                <a:solidFill>
                  <a:schemeClr val="tx1"/>
                </a:solidFill>
              </a:rPr>
              <a:t>Slide	</a:t>
            </a:r>
            <a:fld id="{D1D0D988-4C6E-4D2F-9D72-6DC5E81BB6D4}" type="slidenum">
              <a:rPr lang="en-US" smtClean="0">
                <a:solidFill>
                  <a:schemeClr val="tx1"/>
                </a:solidFill>
              </a:rPr>
              <a:t>37</a:t>
            </a:fld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685800"/>
            <a:ext cx="8534400" cy="544036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b="1" dirty="0">
                <a:solidFill>
                  <a:srgbClr val="FF0000"/>
                </a:solidFill>
              </a:rPr>
              <a:t>Disqualified</a:t>
            </a:r>
            <a:r>
              <a:rPr lang="en-US" b="1" dirty="0"/>
              <a:t> Topics</a:t>
            </a:r>
            <a:endParaRPr lang="en-US" dirty="0"/>
          </a:p>
          <a:p>
            <a:pPr marL="463550" indent="0">
              <a:lnSpc>
                <a:spcPct val="150000"/>
              </a:lnSpc>
              <a:buNone/>
            </a:pPr>
            <a:r>
              <a:rPr lang="en-US" dirty="0"/>
              <a:t>The following topics have been overused and may not be used again.</a:t>
            </a:r>
          </a:p>
          <a:p>
            <a:pPr marL="914400" indent="-450850">
              <a:lnSpc>
                <a:spcPct val="150000"/>
              </a:lnSpc>
            </a:pPr>
            <a:r>
              <a:rPr lang="en-US" dirty="0"/>
              <a:t>Education related databases (SIS, etc.)</a:t>
            </a:r>
          </a:p>
          <a:p>
            <a:pPr marL="914400" indent="-450850">
              <a:lnSpc>
                <a:spcPct val="150000"/>
              </a:lnSpc>
            </a:pPr>
            <a:r>
              <a:rPr lang="en-US" dirty="0"/>
              <a:t>Book related (warehouse, library, etc.)</a:t>
            </a:r>
          </a:p>
          <a:p>
            <a:pPr marL="914400" indent="-450850">
              <a:lnSpc>
                <a:spcPct val="150000"/>
              </a:lnSpc>
            </a:pPr>
            <a:r>
              <a:rPr lang="en-US" dirty="0"/>
              <a:t>Banks, warehouses, hospitals.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1" dirty="0">
                <a:solidFill>
                  <a:srgbClr val="FF0000"/>
                </a:solidFill>
              </a:rPr>
              <a:t>The above topics are not acceptable.</a:t>
            </a:r>
          </a:p>
        </p:txBody>
      </p:sp>
      <p:sp>
        <p:nvSpPr>
          <p:cNvPr id="7" name="Rectangle 6"/>
          <p:cNvSpPr/>
          <p:nvPr/>
        </p:nvSpPr>
        <p:spPr>
          <a:xfrm>
            <a:off x="1828800" y="76200"/>
            <a:ext cx="5486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tabLst>
                <a:tab pos="1493838" algn="r"/>
              </a:tabLst>
            </a:pPr>
            <a:r>
              <a:rPr lang="en-US" dirty="0">
                <a:solidFill>
                  <a:schemeClr val="tx1"/>
                </a:solidFill>
              </a:rPr>
              <a:t>Course Project</a:t>
            </a:r>
          </a:p>
        </p:txBody>
      </p:sp>
      <p:sp>
        <p:nvSpPr>
          <p:cNvPr id="8" name="Rectangle 7"/>
          <p:cNvSpPr/>
          <p:nvPr/>
        </p:nvSpPr>
        <p:spPr>
          <a:xfrm>
            <a:off x="76200" y="6248400"/>
            <a:ext cx="1676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1493838" algn="r"/>
              </a:tabLst>
            </a:pPr>
            <a:r>
              <a:rPr lang="en-US" dirty="0">
                <a:solidFill>
                  <a:schemeClr val="tx1"/>
                </a:solidFill>
              </a:rPr>
              <a:t>YUC	KSA</a:t>
            </a:r>
          </a:p>
        </p:txBody>
      </p:sp>
      <p:sp>
        <p:nvSpPr>
          <p:cNvPr id="9" name="Rectangle 8"/>
          <p:cNvSpPr/>
          <p:nvPr/>
        </p:nvSpPr>
        <p:spPr>
          <a:xfrm>
            <a:off x="7391400" y="6248400"/>
            <a:ext cx="1676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1493838" algn="r"/>
              </a:tabLst>
            </a:pPr>
            <a:r>
              <a:rPr lang="en-US" dirty="0">
                <a:solidFill>
                  <a:schemeClr val="tx1"/>
                </a:solidFill>
              </a:rPr>
              <a:t>Slide	</a:t>
            </a:r>
            <a:fld id="{D1D0D988-4C6E-4D2F-9D72-6DC5E81BB6D4}" type="slidenum">
              <a:rPr lang="en-US" smtClean="0">
                <a:solidFill>
                  <a:schemeClr val="tx1"/>
                </a:solidFill>
              </a:rPr>
              <a:t>38</a:t>
            </a:fld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685800"/>
            <a:ext cx="8839200" cy="54864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b="1" dirty="0">
                <a:latin typeface="+mn-lt"/>
              </a:rPr>
              <a:t>Professionalism</a:t>
            </a:r>
          </a:p>
          <a:p>
            <a:pPr marL="914400" indent="-463550">
              <a:lnSpc>
                <a:spcPct val="150000"/>
              </a:lnSpc>
              <a:buFont typeface="Calibri" pitchFamily="34" charset="0"/>
              <a:buChar char="●"/>
            </a:pPr>
            <a:r>
              <a:rPr lang="en-US" dirty="0">
                <a:latin typeface="+mn-lt"/>
              </a:rPr>
              <a:t>All text must be typed, not handwritten.</a:t>
            </a:r>
          </a:p>
          <a:p>
            <a:pPr marL="914400" indent="-463550">
              <a:lnSpc>
                <a:spcPct val="150000"/>
              </a:lnSpc>
              <a:buFont typeface="Calibri" pitchFamily="34" charset="0"/>
              <a:buChar char="●"/>
            </a:pPr>
            <a:r>
              <a:rPr lang="en-US" dirty="0">
                <a:latin typeface="+mn-lt"/>
              </a:rPr>
              <a:t>All </a:t>
            </a:r>
            <a:r>
              <a:rPr lang="en-US" u="sng" dirty="0">
                <a:latin typeface="+mn-lt"/>
              </a:rPr>
              <a:t>diagrams</a:t>
            </a:r>
            <a:r>
              <a:rPr lang="en-US" dirty="0">
                <a:latin typeface="+mn-lt"/>
              </a:rPr>
              <a:t> must be original using PowerPoint drawing tools, not an image.</a:t>
            </a:r>
          </a:p>
          <a:p>
            <a:pPr marL="914400" indent="-463550">
              <a:lnSpc>
                <a:spcPct val="150000"/>
              </a:lnSpc>
              <a:buFont typeface="Calibri" pitchFamily="34" charset="0"/>
              <a:buChar char="●"/>
            </a:pPr>
            <a:r>
              <a:rPr lang="en-US" dirty="0">
                <a:latin typeface="+mn-lt"/>
              </a:rPr>
              <a:t>Oracle </a:t>
            </a:r>
            <a:r>
              <a:rPr lang="en-US" u="sng" dirty="0">
                <a:latin typeface="+mn-lt"/>
              </a:rPr>
              <a:t>tables</a:t>
            </a:r>
            <a:r>
              <a:rPr lang="en-US" dirty="0">
                <a:latin typeface="+mn-lt"/>
              </a:rPr>
              <a:t> will be screen captured images.</a:t>
            </a:r>
          </a:p>
          <a:p>
            <a:pPr marL="914400" indent="-463550">
              <a:lnSpc>
                <a:spcPct val="150000"/>
              </a:lnSpc>
              <a:buFont typeface="Calibri" pitchFamily="34" charset="0"/>
              <a:buChar char="●"/>
            </a:pPr>
            <a:r>
              <a:rPr lang="en-US" dirty="0">
                <a:latin typeface="+mn-lt"/>
              </a:rPr>
              <a:t>Do not use a scanner.</a:t>
            </a:r>
          </a:p>
        </p:txBody>
      </p:sp>
      <p:sp>
        <p:nvSpPr>
          <p:cNvPr id="7" name="Rectangle 6"/>
          <p:cNvSpPr/>
          <p:nvPr/>
        </p:nvSpPr>
        <p:spPr>
          <a:xfrm>
            <a:off x="1828800" y="76200"/>
            <a:ext cx="5486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tabLst>
                <a:tab pos="1493838" algn="r"/>
              </a:tabLst>
            </a:pPr>
            <a:r>
              <a:rPr lang="en-US" dirty="0">
                <a:solidFill>
                  <a:schemeClr val="tx1"/>
                </a:solidFill>
              </a:rPr>
              <a:t>Course Project</a:t>
            </a:r>
          </a:p>
        </p:txBody>
      </p:sp>
      <p:sp>
        <p:nvSpPr>
          <p:cNvPr id="8" name="Rectangle 7"/>
          <p:cNvSpPr/>
          <p:nvPr/>
        </p:nvSpPr>
        <p:spPr>
          <a:xfrm>
            <a:off x="76200" y="6248400"/>
            <a:ext cx="1676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1493838" algn="r"/>
              </a:tabLst>
            </a:pPr>
            <a:r>
              <a:rPr lang="en-US" dirty="0">
                <a:solidFill>
                  <a:schemeClr val="tx1"/>
                </a:solidFill>
              </a:rPr>
              <a:t>YUC	KSA</a:t>
            </a:r>
          </a:p>
        </p:txBody>
      </p:sp>
      <p:sp>
        <p:nvSpPr>
          <p:cNvPr id="9" name="Rectangle 8"/>
          <p:cNvSpPr/>
          <p:nvPr/>
        </p:nvSpPr>
        <p:spPr>
          <a:xfrm>
            <a:off x="7391400" y="6248400"/>
            <a:ext cx="1676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1493838" algn="r"/>
              </a:tabLst>
            </a:pPr>
            <a:r>
              <a:rPr lang="en-US" dirty="0">
                <a:solidFill>
                  <a:schemeClr val="tx1"/>
                </a:solidFill>
              </a:rPr>
              <a:t>Slide	</a:t>
            </a:r>
            <a:fld id="{D1D0D988-4C6E-4D2F-9D72-6DC5E81BB6D4}" type="slidenum">
              <a:rPr lang="en-US" smtClean="0">
                <a:solidFill>
                  <a:schemeClr val="tx1"/>
                </a:solidFill>
              </a:rPr>
              <a:t>39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4198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5029200" y="4724400"/>
            <a:ext cx="2743200" cy="4572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Loading data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5029200" y="4114800"/>
            <a:ext cx="2743200" cy="4572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1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Normalization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5029200" y="5334000"/>
            <a:ext cx="2743200" cy="4572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Presentation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3200400" y="807720"/>
            <a:ext cx="2743200" cy="609600"/>
          </a:xfrm>
          <a:prstGeom prst="round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Overview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5029200" y="2286000"/>
            <a:ext cx="3048000" cy="9144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Phase II</a:t>
            </a:r>
          </a:p>
          <a:p>
            <a:pPr algn="ctr"/>
            <a:r>
              <a:rPr lang="en-US" sz="21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Logical DB Design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1051560" y="2316480"/>
            <a:ext cx="3048000" cy="9144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Phase I</a:t>
            </a:r>
          </a:p>
          <a:p>
            <a:pPr algn="ctr"/>
            <a:r>
              <a:rPr lang="en-US" sz="21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Conceptual DB Design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1371600" y="4724400"/>
            <a:ext cx="2743200" cy="4572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-463550" algn="ctr">
              <a:lnSpc>
                <a:spcPct val="150000"/>
              </a:lnSpc>
            </a:pPr>
            <a:r>
              <a:rPr lang="en-US" sz="21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Entities &amp; attributes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1371600" y="4114800"/>
            <a:ext cx="2743200" cy="457200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Requirements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1371600" y="5334000"/>
            <a:ext cx="2743200" cy="4572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ERD</a:t>
            </a:r>
          </a:p>
        </p:txBody>
      </p:sp>
      <p:cxnSp>
        <p:nvCxnSpPr>
          <p:cNvPr id="18" name="Curved Connector 17"/>
          <p:cNvCxnSpPr>
            <a:stCxn id="12" idx="1"/>
            <a:endCxn id="14" idx="1"/>
          </p:cNvCxnSpPr>
          <p:nvPr/>
        </p:nvCxnSpPr>
        <p:spPr>
          <a:xfrm rot="10800000" flipH="1" flipV="1">
            <a:off x="1051560" y="2773680"/>
            <a:ext cx="320040" cy="1569720"/>
          </a:xfrm>
          <a:prstGeom prst="curvedConnector3">
            <a:avLst>
              <a:gd name="adj1" fmla="val -71429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/>
          <p:cNvCxnSpPr>
            <a:stCxn id="12" idx="1"/>
            <a:endCxn id="13" idx="1"/>
          </p:cNvCxnSpPr>
          <p:nvPr/>
        </p:nvCxnSpPr>
        <p:spPr>
          <a:xfrm rot="10800000" flipH="1" flipV="1">
            <a:off x="1051560" y="2773680"/>
            <a:ext cx="320040" cy="2179320"/>
          </a:xfrm>
          <a:prstGeom prst="curvedConnector3">
            <a:avLst>
              <a:gd name="adj1" fmla="val -166667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urved Connector 36"/>
          <p:cNvCxnSpPr>
            <a:stCxn id="12" idx="1"/>
            <a:endCxn id="15" idx="1"/>
          </p:cNvCxnSpPr>
          <p:nvPr/>
        </p:nvCxnSpPr>
        <p:spPr>
          <a:xfrm rot="10800000" flipH="1" flipV="1">
            <a:off x="1051560" y="2773680"/>
            <a:ext cx="320040" cy="2788920"/>
          </a:xfrm>
          <a:prstGeom prst="curvedConnector3">
            <a:avLst>
              <a:gd name="adj1" fmla="val -271429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urved Connector 40"/>
          <p:cNvCxnSpPr>
            <a:stCxn id="11" idx="3"/>
            <a:endCxn id="8" idx="3"/>
          </p:cNvCxnSpPr>
          <p:nvPr/>
        </p:nvCxnSpPr>
        <p:spPr>
          <a:xfrm flipH="1">
            <a:off x="7772400" y="2743200"/>
            <a:ext cx="304800" cy="2819400"/>
          </a:xfrm>
          <a:prstGeom prst="curvedConnector3">
            <a:avLst>
              <a:gd name="adj1" fmla="val -29500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urved Connector 42"/>
          <p:cNvCxnSpPr>
            <a:stCxn id="11" idx="3"/>
            <a:endCxn id="5" idx="3"/>
          </p:cNvCxnSpPr>
          <p:nvPr/>
        </p:nvCxnSpPr>
        <p:spPr>
          <a:xfrm flipH="1">
            <a:off x="7772400" y="2743200"/>
            <a:ext cx="304800" cy="2209800"/>
          </a:xfrm>
          <a:prstGeom prst="curvedConnector3">
            <a:avLst>
              <a:gd name="adj1" fmla="val -16500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urved Connector 44"/>
          <p:cNvCxnSpPr>
            <a:stCxn id="11" idx="3"/>
            <a:endCxn id="7" idx="3"/>
          </p:cNvCxnSpPr>
          <p:nvPr/>
        </p:nvCxnSpPr>
        <p:spPr>
          <a:xfrm flipH="1">
            <a:off x="7772400" y="2743200"/>
            <a:ext cx="304800" cy="1600200"/>
          </a:xfrm>
          <a:prstGeom prst="curvedConnector3">
            <a:avLst>
              <a:gd name="adj1" fmla="val -7500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urved Connector 50"/>
          <p:cNvCxnSpPr>
            <a:stCxn id="10" idx="2"/>
            <a:endCxn id="12" idx="0"/>
          </p:cNvCxnSpPr>
          <p:nvPr/>
        </p:nvCxnSpPr>
        <p:spPr>
          <a:xfrm rot="5400000">
            <a:off x="3124200" y="868680"/>
            <a:ext cx="899160" cy="1996440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urved Connector 52"/>
          <p:cNvCxnSpPr>
            <a:stCxn id="10" idx="2"/>
            <a:endCxn id="11" idx="0"/>
          </p:cNvCxnSpPr>
          <p:nvPr/>
        </p:nvCxnSpPr>
        <p:spPr>
          <a:xfrm rot="16200000" flipH="1">
            <a:off x="5128260" y="861060"/>
            <a:ext cx="868680" cy="1981200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76200" y="6248400"/>
            <a:ext cx="1676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1493838" algn="r"/>
              </a:tabLst>
            </a:pPr>
            <a:r>
              <a:rPr lang="en-US" dirty="0">
                <a:solidFill>
                  <a:schemeClr val="tx1"/>
                </a:solidFill>
              </a:rPr>
              <a:t>YUC	KSA</a:t>
            </a:r>
          </a:p>
        </p:txBody>
      </p:sp>
      <p:sp>
        <p:nvSpPr>
          <p:cNvPr id="39" name="Rectangle 38"/>
          <p:cNvSpPr/>
          <p:nvPr/>
        </p:nvSpPr>
        <p:spPr>
          <a:xfrm>
            <a:off x="7391400" y="6248400"/>
            <a:ext cx="1676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1493838" algn="r"/>
              </a:tabLst>
            </a:pPr>
            <a:r>
              <a:rPr lang="en-US" dirty="0">
                <a:solidFill>
                  <a:schemeClr val="tx1"/>
                </a:solidFill>
              </a:rPr>
              <a:t>Slide	</a:t>
            </a:r>
            <a:fld id="{D1D0D988-4C6E-4D2F-9D72-6DC5E81BB6D4}" type="slidenum">
              <a:rPr lang="en-US" smtClean="0">
                <a:solidFill>
                  <a:schemeClr val="tx1"/>
                </a:solidFill>
              </a:rPr>
              <a:t>4</a:t>
            </a:fld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685800"/>
            <a:ext cx="8839200" cy="54864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b="1" dirty="0">
                <a:latin typeface="+mn-lt"/>
              </a:rPr>
              <a:t>Plagiarism</a:t>
            </a:r>
          </a:p>
          <a:p>
            <a:pPr marL="914400" indent="-463550">
              <a:lnSpc>
                <a:spcPct val="150000"/>
              </a:lnSpc>
              <a:buFont typeface="Calibri" pitchFamily="34" charset="0"/>
              <a:buChar char="●"/>
            </a:pPr>
            <a:r>
              <a:rPr lang="en-US" dirty="0">
                <a:latin typeface="+mn-lt"/>
              </a:rPr>
              <a:t>Do not submit work from previous terms, from the female campus, other instructors, or from the Internet, as this warrants a zero on the entire project.</a:t>
            </a:r>
          </a:p>
          <a:p>
            <a:pPr marL="914400" indent="-463550">
              <a:lnSpc>
                <a:spcPct val="150000"/>
              </a:lnSpc>
              <a:buFont typeface="Calibri" pitchFamily="34" charset="0"/>
              <a:buChar char="●"/>
            </a:pPr>
            <a:endParaRPr lang="en-US" dirty="0">
              <a:latin typeface="+mn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828800" y="76200"/>
            <a:ext cx="5486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tabLst>
                <a:tab pos="1493838" algn="r"/>
              </a:tabLst>
            </a:pPr>
            <a:r>
              <a:rPr lang="en-US" dirty="0">
                <a:solidFill>
                  <a:schemeClr val="tx1"/>
                </a:solidFill>
              </a:rPr>
              <a:t>Course Project</a:t>
            </a:r>
          </a:p>
        </p:txBody>
      </p:sp>
      <p:sp>
        <p:nvSpPr>
          <p:cNvPr id="8" name="Rectangle 7"/>
          <p:cNvSpPr/>
          <p:nvPr/>
        </p:nvSpPr>
        <p:spPr>
          <a:xfrm>
            <a:off x="76200" y="6248400"/>
            <a:ext cx="1676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1493838" algn="r"/>
              </a:tabLst>
            </a:pPr>
            <a:r>
              <a:rPr lang="en-US" dirty="0">
                <a:solidFill>
                  <a:schemeClr val="tx1"/>
                </a:solidFill>
              </a:rPr>
              <a:t>YUC	KSA</a:t>
            </a:r>
          </a:p>
        </p:txBody>
      </p:sp>
      <p:sp>
        <p:nvSpPr>
          <p:cNvPr id="9" name="Rectangle 8"/>
          <p:cNvSpPr/>
          <p:nvPr/>
        </p:nvSpPr>
        <p:spPr>
          <a:xfrm>
            <a:off x="7391400" y="6248400"/>
            <a:ext cx="1676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1493838" algn="r"/>
              </a:tabLst>
            </a:pPr>
            <a:r>
              <a:rPr lang="en-US" dirty="0">
                <a:solidFill>
                  <a:schemeClr val="tx1"/>
                </a:solidFill>
              </a:rPr>
              <a:t>Slide	</a:t>
            </a:r>
            <a:fld id="{D1D0D988-4C6E-4D2F-9D72-6DC5E81BB6D4}" type="slidenum">
              <a:rPr lang="en-US" smtClean="0">
                <a:solidFill>
                  <a:schemeClr val="tx1"/>
                </a:solidFill>
              </a:rPr>
              <a:t>40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132658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685800"/>
            <a:ext cx="8839200" cy="54864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b="1" dirty="0">
                <a:latin typeface="+mn-lt"/>
              </a:rPr>
              <a:t>Checklist</a:t>
            </a:r>
          </a:p>
          <a:p>
            <a:pPr marL="914400" indent="-463550">
              <a:buFont typeface="Calibri" pitchFamily="34" charset="0"/>
              <a:buChar char="●"/>
            </a:pPr>
            <a:r>
              <a:rPr lang="en-US" dirty="0">
                <a:latin typeface="+mn-lt"/>
              </a:rPr>
              <a:t>Write project title and your name on first slide.</a:t>
            </a:r>
          </a:p>
          <a:p>
            <a:pPr marL="914400" indent="-463550">
              <a:buFont typeface="Calibri" pitchFamily="34" charset="0"/>
              <a:buChar char="●"/>
            </a:pPr>
            <a:r>
              <a:rPr lang="en-US" dirty="0">
                <a:latin typeface="+mn-lt"/>
              </a:rPr>
              <a:t>Number slides</a:t>
            </a:r>
          </a:p>
          <a:p>
            <a:pPr marL="914400" indent="-463550">
              <a:buFont typeface="Calibri" pitchFamily="34" charset="0"/>
              <a:buChar char="●"/>
            </a:pPr>
            <a:r>
              <a:rPr lang="en-US" dirty="0">
                <a:latin typeface="+mn-lt"/>
              </a:rPr>
              <a:t>Use consistent format (same font, font size, etc.)</a:t>
            </a:r>
          </a:p>
          <a:p>
            <a:pPr marL="914400" indent="-463550">
              <a:buFont typeface="Calibri" pitchFamily="34" charset="0"/>
              <a:buChar char="●"/>
            </a:pPr>
            <a:r>
              <a:rPr lang="en-US" dirty="0">
                <a:latin typeface="+mn-lt"/>
              </a:rPr>
              <a:t>Save project file as your name</a:t>
            </a:r>
          </a:p>
        </p:txBody>
      </p:sp>
      <p:sp>
        <p:nvSpPr>
          <p:cNvPr id="7" name="Rectangle 6"/>
          <p:cNvSpPr/>
          <p:nvPr/>
        </p:nvSpPr>
        <p:spPr>
          <a:xfrm>
            <a:off x="1828800" y="76200"/>
            <a:ext cx="5486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tabLst>
                <a:tab pos="1493838" algn="r"/>
              </a:tabLst>
            </a:pPr>
            <a:r>
              <a:rPr lang="en-US" dirty="0">
                <a:solidFill>
                  <a:schemeClr val="tx1"/>
                </a:solidFill>
              </a:rPr>
              <a:t>Course Project</a:t>
            </a:r>
          </a:p>
        </p:txBody>
      </p:sp>
      <p:sp>
        <p:nvSpPr>
          <p:cNvPr id="8" name="Rectangle 7"/>
          <p:cNvSpPr/>
          <p:nvPr/>
        </p:nvSpPr>
        <p:spPr>
          <a:xfrm>
            <a:off x="76200" y="6248400"/>
            <a:ext cx="1676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1493838" algn="r"/>
              </a:tabLst>
            </a:pPr>
            <a:r>
              <a:rPr lang="en-US" dirty="0">
                <a:solidFill>
                  <a:schemeClr val="tx1"/>
                </a:solidFill>
              </a:rPr>
              <a:t>YUC	KSA</a:t>
            </a:r>
          </a:p>
        </p:txBody>
      </p:sp>
      <p:sp>
        <p:nvSpPr>
          <p:cNvPr id="9" name="Rectangle 8"/>
          <p:cNvSpPr/>
          <p:nvPr/>
        </p:nvSpPr>
        <p:spPr>
          <a:xfrm>
            <a:off x="7391400" y="6248400"/>
            <a:ext cx="1676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1493838" algn="r"/>
              </a:tabLst>
            </a:pPr>
            <a:r>
              <a:rPr lang="en-US" dirty="0">
                <a:solidFill>
                  <a:schemeClr val="tx1"/>
                </a:solidFill>
              </a:rPr>
              <a:t>Slide	</a:t>
            </a:r>
            <a:fld id="{D1D0D988-4C6E-4D2F-9D72-6DC5E81BB6D4}" type="slidenum">
              <a:rPr lang="en-US" dirty="0" smtClean="0">
                <a:solidFill>
                  <a:schemeClr val="tx1"/>
                </a:solidFill>
              </a:rPr>
              <a:t>41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186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685800"/>
            <a:ext cx="8534400" cy="5440363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b="1" dirty="0"/>
              <a:t>Requirements Collection and Analysis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dirty="0"/>
              <a:t>Overview</a:t>
            </a:r>
            <a:endParaRPr lang="en-US" dirty="0"/>
          </a:p>
          <a:p>
            <a:pPr marL="463550" indent="0">
              <a:lnSpc>
                <a:spcPct val="150000"/>
              </a:lnSpc>
              <a:buNone/>
            </a:pPr>
            <a:r>
              <a:rPr lang="en-US" dirty="0"/>
              <a:t>As database designers, we interviewed prospective database users to understand and document their </a:t>
            </a:r>
            <a:r>
              <a:rPr lang="en-US" b="1" dirty="0"/>
              <a:t>data requirements</a:t>
            </a:r>
            <a:r>
              <a:rPr lang="en-US" dirty="0"/>
              <a:t>.  The result of this step is a concisely written set of users’ requirements.  The COMPANY database keeps track of a company’s employees, departments, and projects.</a:t>
            </a:r>
          </a:p>
        </p:txBody>
      </p:sp>
      <p:sp>
        <p:nvSpPr>
          <p:cNvPr id="8" name="Rectangle 7"/>
          <p:cNvSpPr/>
          <p:nvPr/>
        </p:nvSpPr>
        <p:spPr>
          <a:xfrm>
            <a:off x="76200" y="6248400"/>
            <a:ext cx="1676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1493838" algn="r"/>
              </a:tabLst>
            </a:pPr>
            <a:r>
              <a:rPr lang="en-US" dirty="0">
                <a:solidFill>
                  <a:schemeClr val="tx1"/>
                </a:solidFill>
              </a:rPr>
              <a:t>YUC	KSA</a:t>
            </a:r>
          </a:p>
        </p:txBody>
      </p:sp>
      <p:sp>
        <p:nvSpPr>
          <p:cNvPr id="9" name="Rectangle 8"/>
          <p:cNvSpPr/>
          <p:nvPr/>
        </p:nvSpPr>
        <p:spPr>
          <a:xfrm>
            <a:off x="7391400" y="6248400"/>
            <a:ext cx="1676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1493838" algn="r"/>
              </a:tabLst>
            </a:pPr>
            <a:r>
              <a:rPr lang="en-US" dirty="0">
                <a:solidFill>
                  <a:schemeClr val="tx1"/>
                </a:solidFill>
              </a:rPr>
              <a:t>Slide	</a:t>
            </a:r>
            <a:fld id="{D1D0D988-4C6E-4D2F-9D72-6DC5E81BB6D4}" type="slidenum">
              <a:rPr lang="en-US" smtClean="0">
                <a:solidFill>
                  <a:schemeClr val="tx1"/>
                </a:solidFill>
              </a:rPr>
              <a:t>5</a:t>
            </a:fld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685800"/>
            <a:ext cx="8991600" cy="5486400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b="1" dirty="0">
                <a:latin typeface="+mn-lt"/>
              </a:rPr>
              <a:t>Requirements Collection and Analysis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b="1" dirty="0">
                <a:latin typeface="+mn-lt"/>
                <a:cs typeface="Arial"/>
              </a:rPr>
              <a:t>User Requirements (1/7)</a:t>
            </a:r>
            <a:endParaRPr lang="en-US" dirty="0">
              <a:latin typeface="+mn-lt"/>
            </a:endParaRPr>
          </a:p>
          <a:p>
            <a:pPr marL="463550" indent="-46355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atin typeface="+mn-lt"/>
                <a:cs typeface="Arial"/>
              </a:rPr>
              <a:t>In this part we are covering on how the employees are working in reservation section of railways.</a:t>
            </a:r>
            <a:endParaRPr lang="en-US" dirty="0">
              <a:latin typeface="+mn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6200" y="6248400"/>
            <a:ext cx="1676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1493838" algn="r"/>
              </a:tabLst>
            </a:pPr>
            <a:r>
              <a:rPr lang="en-US" dirty="0">
                <a:solidFill>
                  <a:schemeClr val="tx1"/>
                </a:solidFill>
              </a:rPr>
              <a:t>YUC	KSA</a:t>
            </a:r>
          </a:p>
        </p:txBody>
      </p:sp>
      <p:sp>
        <p:nvSpPr>
          <p:cNvPr id="9" name="Rectangle 8"/>
          <p:cNvSpPr/>
          <p:nvPr/>
        </p:nvSpPr>
        <p:spPr>
          <a:xfrm>
            <a:off x="7391400" y="6248400"/>
            <a:ext cx="1676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1493838" algn="r"/>
              </a:tabLst>
            </a:pPr>
            <a:r>
              <a:rPr lang="en-US" dirty="0">
                <a:solidFill>
                  <a:schemeClr val="tx1"/>
                </a:solidFill>
              </a:rPr>
              <a:t>Slide	</a:t>
            </a:r>
            <a:fld id="{D1D0D988-4C6E-4D2F-9D72-6DC5E81BB6D4}" type="slidenum">
              <a:rPr lang="en-US" smtClean="0">
                <a:solidFill>
                  <a:schemeClr val="tx1"/>
                </a:solidFill>
              </a:rPr>
              <a:t>6</a:t>
            </a:fld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685800"/>
            <a:ext cx="8991600" cy="5486400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b="1" dirty="0">
                <a:latin typeface="+mn-lt"/>
              </a:rPr>
              <a:t>Requirements Collection and Analysis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b="1" dirty="0">
                <a:latin typeface="+mn-lt"/>
                <a:cs typeface="Arial"/>
              </a:rPr>
              <a:t>User Requirements (2/7)</a:t>
            </a:r>
            <a:endParaRPr lang="en-US" dirty="0">
              <a:latin typeface="+mn-lt"/>
              <a:cs typeface="Arial"/>
            </a:endParaRPr>
          </a:p>
          <a:p>
            <a:pPr marL="463550" indent="-463550">
              <a:lnSpc>
                <a:spcPct val="150000"/>
              </a:lnSpc>
              <a:buFont typeface="+mj-lt"/>
              <a:buAutoNum type="arabicPeriod" startAt="2"/>
            </a:pPr>
            <a:r>
              <a:rPr lang="en-US" dirty="0">
                <a:latin typeface="+mn-lt"/>
                <a:cs typeface="Arial"/>
              </a:rPr>
              <a:t>Stations in our project has some attributes which will be used for telling some important details related to the railway database management.</a:t>
            </a:r>
            <a:endParaRPr lang="en-US" dirty="0">
              <a:latin typeface="+mn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6200" y="6248400"/>
            <a:ext cx="1676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1493838" algn="r"/>
              </a:tabLst>
            </a:pPr>
            <a:r>
              <a:rPr lang="en-US" dirty="0">
                <a:solidFill>
                  <a:schemeClr val="tx1"/>
                </a:solidFill>
              </a:rPr>
              <a:t>YUC	KSA</a:t>
            </a:r>
          </a:p>
        </p:txBody>
      </p:sp>
      <p:sp>
        <p:nvSpPr>
          <p:cNvPr id="9" name="Rectangle 8"/>
          <p:cNvSpPr/>
          <p:nvPr/>
        </p:nvSpPr>
        <p:spPr>
          <a:xfrm>
            <a:off x="7391400" y="6248400"/>
            <a:ext cx="1676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1493838" algn="r"/>
              </a:tabLst>
            </a:pPr>
            <a:r>
              <a:rPr lang="en-US" dirty="0">
                <a:solidFill>
                  <a:schemeClr val="tx1"/>
                </a:solidFill>
              </a:rPr>
              <a:t>Slide	</a:t>
            </a:r>
            <a:fld id="{D1D0D988-4C6E-4D2F-9D72-6DC5E81BB6D4}" type="slidenum">
              <a:rPr lang="en-US" smtClean="0">
                <a:solidFill>
                  <a:schemeClr val="tx1"/>
                </a:solidFill>
              </a:rPr>
              <a:t>7</a:t>
            </a:fld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685800"/>
            <a:ext cx="8991600" cy="5486400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b="1" dirty="0">
                <a:latin typeface="+mn-lt"/>
              </a:rPr>
              <a:t>Requirements Collection and Analysis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b="1" dirty="0">
                <a:latin typeface="+mn-lt"/>
                <a:cs typeface="Arial"/>
              </a:rPr>
              <a:t>User Requirements (3/7)</a:t>
            </a:r>
            <a:endParaRPr lang="en-US" dirty="0">
              <a:latin typeface="+mn-lt"/>
            </a:endParaRPr>
          </a:p>
          <a:p>
            <a:pPr marL="463550" indent="-463550">
              <a:lnSpc>
                <a:spcPct val="150000"/>
              </a:lnSpc>
              <a:buFont typeface="+mj-lt"/>
              <a:buAutoNum type="arabicPeriod" startAt="3"/>
            </a:pPr>
            <a:r>
              <a:rPr lang="en-US" dirty="0">
                <a:latin typeface="+mn-lt"/>
                <a:cs typeface="Arial"/>
              </a:rPr>
              <a:t>Train tables in this project are important since it is a main part of railway station. </a:t>
            </a:r>
            <a:endParaRPr lang="en-US" dirty="0">
              <a:latin typeface="+mn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828800" y="76200"/>
            <a:ext cx="5486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tabLst>
                <a:tab pos="1493838" algn="r"/>
              </a:tabLst>
            </a:pPr>
            <a:r>
              <a:rPr lang="en-US" dirty="0">
                <a:solidFill>
                  <a:schemeClr val="tx1"/>
                </a:solidFill>
              </a:rPr>
              <a:t>Course Project</a:t>
            </a:r>
          </a:p>
        </p:txBody>
      </p:sp>
      <p:sp>
        <p:nvSpPr>
          <p:cNvPr id="8" name="Rectangle 7"/>
          <p:cNvSpPr/>
          <p:nvPr/>
        </p:nvSpPr>
        <p:spPr>
          <a:xfrm>
            <a:off x="76200" y="6248400"/>
            <a:ext cx="1676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1493838" algn="r"/>
              </a:tabLst>
            </a:pPr>
            <a:r>
              <a:rPr lang="en-US" dirty="0">
                <a:solidFill>
                  <a:schemeClr val="tx1"/>
                </a:solidFill>
              </a:rPr>
              <a:t>YUC	KSA</a:t>
            </a:r>
          </a:p>
        </p:txBody>
      </p:sp>
      <p:sp>
        <p:nvSpPr>
          <p:cNvPr id="9" name="Rectangle 8"/>
          <p:cNvSpPr/>
          <p:nvPr/>
        </p:nvSpPr>
        <p:spPr>
          <a:xfrm>
            <a:off x="7391400" y="6248400"/>
            <a:ext cx="1676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1493838" algn="r"/>
              </a:tabLst>
            </a:pPr>
            <a:r>
              <a:rPr lang="en-US" dirty="0">
                <a:solidFill>
                  <a:schemeClr val="tx1"/>
                </a:solidFill>
              </a:rPr>
              <a:t>Slide	</a:t>
            </a:r>
            <a:fld id="{D1D0D988-4C6E-4D2F-9D72-6DC5E81BB6D4}" type="slidenum">
              <a:rPr lang="en-US" smtClean="0">
                <a:solidFill>
                  <a:schemeClr val="tx1"/>
                </a:solidFill>
              </a:rPr>
              <a:t>8</a:t>
            </a:fld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685800"/>
            <a:ext cx="8991600" cy="5486400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b="1" dirty="0">
                <a:latin typeface="+mn-lt"/>
              </a:rPr>
              <a:t>Requirements Collection and Analysis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b="1" dirty="0">
                <a:latin typeface="+mn-lt"/>
                <a:cs typeface="Arial"/>
              </a:rPr>
              <a:t>User Requirements (4/7)</a:t>
            </a:r>
            <a:endParaRPr lang="en-US" dirty="0">
              <a:latin typeface="+mn-lt"/>
            </a:endParaRPr>
          </a:p>
          <a:p>
            <a:pPr marL="463550" indent="-463550">
              <a:lnSpc>
                <a:spcPct val="150000"/>
              </a:lnSpc>
              <a:buFont typeface="+mj-lt"/>
              <a:buAutoNum type="arabicPeriod" startAt="4"/>
            </a:pPr>
            <a:r>
              <a:rPr lang="en-US" dirty="0">
                <a:latin typeface="+mn-lt"/>
                <a:cs typeface="Arial"/>
              </a:rPr>
              <a:t>We want to keep track of the passengers which are going to ride on a train and who is the employee who let them in and also the ticket will show the time of the travel and type of the class of the passenger.</a:t>
            </a:r>
          </a:p>
        </p:txBody>
      </p:sp>
      <p:sp>
        <p:nvSpPr>
          <p:cNvPr id="8" name="Rectangle 7"/>
          <p:cNvSpPr/>
          <p:nvPr/>
        </p:nvSpPr>
        <p:spPr>
          <a:xfrm>
            <a:off x="76200" y="6248400"/>
            <a:ext cx="1676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1493838" algn="r"/>
              </a:tabLst>
            </a:pPr>
            <a:r>
              <a:rPr lang="en-US" dirty="0">
                <a:solidFill>
                  <a:schemeClr val="tx1"/>
                </a:solidFill>
              </a:rPr>
              <a:t>YUC	KSA</a:t>
            </a:r>
          </a:p>
        </p:txBody>
      </p:sp>
      <p:sp>
        <p:nvSpPr>
          <p:cNvPr id="9" name="Rectangle 8"/>
          <p:cNvSpPr/>
          <p:nvPr/>
        </p:nvSpPr>
        <p:spPr>
          <a:xfrm>
            <a:off x="7391400" y="6248400"/>
            <a:ext cx="1676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1493838" algn="r"/>
              </a:tabLst>
            </a:pPr>
            <a:r>
              <a:rPr lang="en-US" dirty="0">
                <a:solidFill>
                  <a:schemeClr val="tx1"/>
                </a:solidFill>
              </a:rPr>
              <a:t>Slide	</a:t>
            </a:r>
            <a:fld id="{D1D0D988-4C6E-4D2F-9D72-6DC5E81BB6D4}" type="slidenum">
              <a:rPr lang="en-US" smtClean="0">
                <a:solidFill>
                  <a:schemeClr val="tx1"/>
                </a:solidFill>
              </a:rPr>
              <a:t>9</a:t>
            </a:fld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749</TotalTime>
  <Words>1173</Words>
  <Application>Microsoft Office PowerPoint</Application>
  <PresentationFormat>عرض على الشاشة (4:3)</PresentationFormat>
  <Paragraphs>463</Paragraphs>
  <Slides>41</Slides>
  <Notes>0</Notes>
  <HiddenSlides>0</HiddenSlides>
  <MMClips>0</MMClips>
  <ScaleCrop>false</ScaleCrop>
  <HeadingPairs>
    <vt:vector size="4" baseType="variant">
      <vt:variant>
        <vt:lpstr>نسق</vt:lpstr>
      </vt:variant>
      <vt:variant>
        <vt:i4>1</vt:i4>
      </vt:variant>
      <vt:variant>
        <vt:lpstr>عناوين الشرائح</vt:lpstr>
      </vt:variant>
      <vt:variant>
        <vt:i4>41</vt:i4>
      </vt:variant>
    </vt:vector>
  </HeadingPairs>
  <TitlesOfParts>
    <vt:vector size="42" baseType="lpstr">
      <vt:lpstr>Office Theme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YUC</dc:creator>
  <cp:lastModifiedBy>YUC</cp:lastModifiedBy>
  <cp:revision>570</cp:revision>
  <cp:lastPrinted>2012-06-28T13:31:45Z</cp:lastPrinted>
  <dcterms:created xsi:type="dcterms:W3CDTF">2011-11-14T19:21:51Z</dcterms:created>
  <dcterms:modified xsi:type="dcterms:W3CDTF">2022-05-05T05:41:48Z</dcterms:modified>
</cp:coreProperties>
</file>