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5" r:id="rId4"/>
    <p:sldId id="286" r:id="rId5"/>
    <p:sldId id="279" r:id="rId6"/>
    <p:sldId id="280" r:id="rId7"/>
    <p:sldId id="281" r:id="rId8"/>
    <p:sldId id="282" r:id="rId9"/>
    <p:sldId id="283" r:id="rId10"/>
    <p:sldId id="284" r:id="rId11"/>
    <p:sldId id="28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C3E907-0298-4E6D-854D-86A7E91ADFAF}">
          <p14:sldIdLst>
            <p14:sldId id="256"/>
            <p14:sldId id="297"/>
            <p14:sldId id="295"/>
            <p14:sldId id="286"/>
            <p14:sldId id="279"/>
            <p14:sldId id="280"/>
            <p14:sldId id="281"/>
            <p14:sldId id="282"/>
            <p14:sldId id="283"/>
            <p14:sldId id="284"/>
            <p14:sldId id="287"/>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1F5CA-4FD2-40C9-AA08-721DCB40D452}" v="35" dt="2023-09-26T03:03:50.109"/>
    <p1510:client id="{7286CB4A-698D-42AC-ACBA-C8F42F831FA7}" v="12" dt="2023-09-26T03:05:30.865"/>
    <p1510:client id="{B20B38DE-9842-4E50-834E-5CF81F3884D1}" v="1" dt="2023-09-26T02:48:39.816"/>
    <p1510:client id="{C5A66332-7E01-47FE-89D9-98CE94F75EEF}" v="350" dt="2023-09-26T02:31:12.948"/>
    <p1510:client id="{E442A6D4-725A-46CC-B1A1-0E0869ACC7DA}" v="3264" dt="2023-09-26T17:45:4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6E36-1BDA-811D-1F06-B45205724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2E3AC-8ACB-A40F-73E0-133136ED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59D83-784B-3999-85BE-E13BA2A533A8}"/>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CEF3374-15D8-D840-5BD0-3D9668AED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79EF-A472-88E2-2CBA-AF225596A2AB}"/>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4553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38E1-11F1-9954-0471-E42B0917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C30BC-9ED5-3CB8-A9F2-00B37079C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D80F-8F5D-F657-1BDB-DD5AB9E605FD}"/>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75D1891-33B8-F4B9-A968-2DE95640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10651-9741-3E1B-4327-EB413D06842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5594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15E1A-E56B-BD65-836E-99F815D80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67571-7C00-29DC-98FC-50D43E349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5D0C-D442-4BEC-D70D-40334DC535F5}"/>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1E8A64ED-172E-3BBA-65AB-6677DAF2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EA3F-0A23-3C6C-BB4C-BC95FF59FB35}"/>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08779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910E-B15C-3513-BE52-60C903090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D1DE-135A-BEF8-28A3-9DA4C483D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C652-FB1C-4067-2ACE-00B9586C7F1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4BCAB28-7365-E2E9-198C-C711A3CF7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E17F-5C6E-ECB7-596A-067020D6C8D8}"/>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0943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594-700B-6707-0990-450EAF0A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2882E-A061-1783-9748-E5E219630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18C4-87E7-9603-9B9D-421273895022}"/>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9E62E2C-440B-AF22-DA17-8BF06673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BF7C-33DF-38F2-25D9-244C00808B4F}"/>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898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01A3-0D15-D0EF-6B07-CF711B4B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0C07E-8F56-232C-A45F-766D3067F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47AEE-32E8-924C-546F-5E09AA0A0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74BC6-0EA2-664B-313D-1613401D115F}"/>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C7429DB-1791-E76A-E837-88A0A5A25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3E09-CA50-E54D-57FD-9283CB804DE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131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DEA4-2666-C806-5D32-4DE3AAE12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F40AF-C9C2-6D6F-C829-33FAE7B01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316EE-3FB6-2108-7674-DAB20B2D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0B96D-3672-CD97-DCD6-04CA53EFC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7C15-FE46-0787-394A-8CE5211AB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F3285-9E2D-5417-9852-9359FB3C5581}"/>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8" name="Footer Placeholder 7">
            <a:extLst>
              <a:ext uri="{FF2B5EF4-FFF2-40B4-BE49-F238E27FC236}">
                <a16:creationId xmlns:a16="http://schemas.microsoft.com/office/drawing/2014/main" id="{BB649914-F3BC-735D-606D-C2DAEC524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A428D-0D2E-5C13-3901-952BE5455AD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94361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C8A2-C89F-52BC-D377-55F63F81B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B55D1-A6F9-9544-7215-15933583BED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4" name="Footer Placeholder 3">
            <a:extLst>
              <a:ext uri="{FF2B5EF4-FFF2-40B4-BE49-F238E27FC236}">
                <a16:creationId xmlns:a16="http://schemas.microsoft.com/office/drawing/2014/main" id="{83771EB0-BB85-075B-F416-A56405DB3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41019-485A-45F9-EA61-9E94CC291CB3}"/>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8534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1BEE9-B45F-468D-5FA5-E2B1AE23B67C}"/>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3" name="Footer Placeholder 2">
            <a:extLst>
              <a:ext uri="{FF2B5EF4-FFF2-40B4-BE49-F238E27FC236}">
                <a16:creationId xmlns:a16="http://schemas.microsoft.com/office/drawing/2014/main" id="{F90BC5AF-C138-D8FE-56D9-18974CCF2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C0848-8D99-D33D-2ECE-BF41F57A9F84}"/>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03964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F3D-6E85-8777-8347-FAAD4D5A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281FCF-C652-6F0B-1BF6-0A5967DF0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C9D06-D5AD-208A-D363-63266ADD4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3EA9-D928-5A36-41F3-65D2B9758823}"/>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0678F18-1900-CAC9-AE90-0B4CD5C9A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1136B-345D-5092-4FCA-F679BA7416B6}"/>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635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3E2-5989-A676-A486-0A473F874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4C654-79FF-647A-B946-459A22DF7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D23DD-C35A-EF18-34CA-68B348CAD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C6F5A-F481-FD79-DE62-290958AC8044}"/>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4E6693BD-21A3-50F8-A19C-EA8DDEB65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6D7BA-0451-FF83-4117-DB2D0A6632E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6490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A6586-450E-1926-98A8-F2CFAE1EE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36BF0-62D4-45BC-9DEC-13397823D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C5AD4-98CA-03F7-2531-5630DF8C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C7FE8906-A480-6BC2-7F8E-38C2C2972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3572-6038-9361-F06C-57FB8B0B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F2816-021C-44C3-8063-F7E49357A34E}" type="slidenum">
              <a:rPr lang="en-US" smtClean="0"/>
              <a:t>‹#›</a:t>
            </a:fld>
            <a:endParaRPr lang="en-US"/>
          </a:p>
        </p:txBody>
      </p:sp>
    </p:spTree>
    <p:extLst>
      <p:ext uri="{BB962C8B-B14F-4D97-AF65-F5344CB8AC3E}">
        <p14:creationId xmlns:p14="http://schemas.microsoft.com/office/powerpoint/2010/main" val="9060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952228" y="743447"/>
            <a:ext cx="3973385" cy="3142340"/>
          </a:xfrm>
          <a:noFill/>
        </p:spPr>
        <p:txBody>
          <a:bodyPr>
            <a:normAutofit/>
          </a:bodyPr>
          <a:lstStyle/>
          <a:p>
            <a:pPr algn="l"/>
            <a:r>
              <a:rPr lang="en-US" sz="5200"/>
              <a:t>A Retrospective Look At </a:t>
            </a:r>
            <a:br>
              <a:rPr lang="en-US" sz="5200"/>
            </a:br>
            <a:r>
              <a:rPr lang="en-US" sz="5200"/>
              <a:t>Covid- 19</a:t>
            </a:r>
          </a:p>
        </p:txBody>
      </p:sp>
      <p:sp>
        <p:nvSpPr>
          <p:cNvPr id="3" name="Subtitle 2">
            <a:extLst>
              <a:ext uri="{FF2B5EF4-FFF2-40B4-BE49-F238E27FC236}">
                <a16:creationId xmlns:a16="http://schemas.microsoft.com/office/drawing/2014/main" id="{2B311421-0CD9-FA3E-8A22-235F4BF7FFBF}"/>
              </a:ext>
            </a:extLst>
          </p:cNvPr>
          <p:cNvSpPr>
            <a:spLocks noGrp="1"/>
          </p:cNvSpPr>
          <p:nvPr>
            <p:ph type="subTitle" idx="1"/>
          </p:nvPr>
        </p:nvSpPr>
        <p:spPr>
          <a:xfrm>
            <a:off x="952229" y="4629234"/>
            <a:ext cx="3378231" cy="1485319"/>
          </a:xfrm>
          <a:noFill/>
        </p:spPr>
        <p:txBody>
          <a:bodyPr>
            <a:normAutofit/>
          </a:bodyPr>
          <a:lstStyle/>
          <a:p>
            <a:pPr algn="l"/>
            <a:r>
              <a:rPr lang="en-US"/>
              <a:t>Murtatha Alwan, Damla Duman, Iman Malih, John Olton</a:t>
            </a:r>
          </a:p>
        </p:txBody>
      </p:sp>
    </p:spTree>
    <p:extLst>
      <p:ext uri="{BB962C8B-B14F-4D97-AF65-F5344CB8AC3E}">
        <p14:creationId xmlns:p14="http://schemas.microsoft.com/office/powerpoint/2010/main" val="28812706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362375" y="1754695"/>
            <a:ext cx="4564005" cy="4708981"/>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0.04,  showing that there is no correlation between the prevalence of diabetes in a country and the number of positive cases.</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diabetes prevalence increases, the amount of positive cases, actually, decreases.</a:t>
            </a:r>
            <a:endParaRPr lang="en-US" sz="2400" dirty="0">
              <a:solidFill>
                <a:schemeClr val="bg1"/>
              </a:solidFill>
              <a:ea typeface="Calibri"/>
              <a:cs typeface="Calibri"/>
            </a:endParaRPr>
          </a:p>
          <a:p>
            <a:pPr algn="ctr"/>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0ACB2A8C-7228-B323-D6F6-1B20A2782186}"/>
              </a:ext>
            </a:extLst>
          </p:cNvPr>
          <p:cNvPicPr>
            <a:picLocks noGrp="1" noChangeAspect="1"/>
          </p:cNvPicPr>
          <p:nvPr>
            <p:ph idx="1"/>
          </p:nvPr>
        </p:nvPicPr>
        <p:blipFill>
          <a:blip r:embed="rId4"/>
          <a:stretch>
            <a:fillRect/>
          </a:stretch>
        </p:blipFill>
        <p:spPr>
          <a:xfrm>
            <a:off x="-15842" y="1754695"/>
            <a:ext cx="5527224" cy="4486862"/>
          </a:xfrm>
          <a:prstGeom prst="rect">
            <a:avLst/>
          </a:prstGeom>
        </p:spPr>
      </p:pic>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0.039442408139996964</a:t>
            </a:r>
          </a:p>
        </p:txBody>
      </p:sp>
    </p:spTree>
    <p:extLst>
      <p:ext uri="{BB962C8B-B14F-4D97-AF65-F5344CB8AC3E}">
        <p14:creationId xmlns:p14="http://schemas.microsoft.com/office/powerpoint/2010/main" val="2393581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6417"/>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437666" y="1416772"/>
            <a:ext cx="4315777" cy="5447645"/>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0.0003,  showing that there is no correlation between the prevalence of diabetes in a country and COVID-19 deaths.</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there is no apparent trend or line of best fit, showing that there is no relationship between diabetes prevalence and COVID-19 deaths.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0.00031670623648438805</a:t>
            </a:r>
          </a:p>
        </p:txBody>
      </p:sp>
      <p:pic>
        <p:nvPicPr>
          <p:cNvPr id="7" name="Content Placeholder 6">
            <a:extLst>
              <a:ext uri="{FF2B5EF4-FFF2-40B4-BE49-F238E27FC236}">
                <a16:creationId xmlns:a16="http://schemas.microsoft.com/office/drawing/2014/main" id="{2C22260D-7395-85D8-F5A5-081D1F5821F5}"/>
              </a:ext>
            </a:extLst>
          </p:cNvPr>
          <p:cNvPicPr>
            <a:picLocks noGrp="1" noChangeAspect="1"/>
          </p:cNvPicPr>
          <p:nvPr>
            <p:ph idx="1"/>
          </p:nvPr>
        </p:nvPicPr>
        <p:blipFill>
          <a:blip r:embed="rId4"/>
          <a:stretch>
            <a:fillRect/>
          </a:stretch>
        </p:blipFill>
        <p:spPr>
          <a:xfrm>
            <a:off x="116984" y="1896813"/>
            <a:ext cx="5521451" cy="4453178"/>
          </a:xfrm>
          <a:prstGeom prst="rect">
            <a:avLst/>
          </a:prstGeom>
        </p:spPr>
      </p:pic>
    </p:spTree>
    <p:extLst>
      <p:ext uri="{BB962C8B-B14F-4D97-AF65-F5344CB8AC3E}">
        <p14:creationId xmlns:p14="http://schemas.microsoft.com/office/powerpoint/2010/main" val="15068360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1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3051" y="0"/>
            <a:ext cx="6179563" cy="983411"/>
          </a:xfrm>
          <a:noFill/>
        </p:spPr>
        <p:txBody>
          <a:bodyPr>
            <a:normAutofit/>
          </a:bodyPr>
          <a:lstStyle/>
          <a:p>
            <a:pPr algn="l"/>
            <a:r>
              <a:rPr lang="en-US" sz="5200" u="sng" dirty="0"/>
              <a:t>Conclusion</a:t>
            </a:r>
          </a:p>
        </p:txBody>
      </p:sp>
      <p:sp>
        <p:nvSpPr>
          <p:cNvPr id="3" name="TextBox 2">
            <a:extLst>
              <a:ext uri="{FF2B5EF4-FFF2-40B4-BE49-F238E27FC236}">
                <a16:creationId xmlns:a16="http://schemas.microsoft.com/office/drawing/2014/main" id="{0ADE8702-D69E-E514-F61A-7C16AF9DEA27}"/>
              </a:ext>
            </a:extLst>
          </p:cNvPr>
          <p:cNvSpPr txBox="1"/>
          <p:nvPr/>
        </p:nvSpPr>
        <p:spPr>
          <a:xfrm>
            <a:off x="-3051" y="865632"/>
            <a:ext cx="6637117" cy="683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1600" b="1" dirty="0">
                <a:ea typeface="Calibri"/>
                <a:cs typeface="Calibri"/>
              </a:rPr>
              <a:t>The vaccine seemed to have no positive or negative effect on COVID-19</a:t>
            </a:r>
            <a:endParaRPr lang="en-US" dirty="0"/>
          </a:p>
          <a:p>
            <a:pPr>
              <a:lnSpc>
                <a:spcPct val="90000"/>
              </a:lnSpc>
              <a:spcBef>
                <a:spcPts val="1000"/>
              </a:spcBef>
            </a:pPr>
            <a:r>
              <a:rPr lang="en-US" sz="1600" b="1" dirty="0">
                <a:ea typeface="Calibri"/>
                <a:cs typeface="Calibri"/>
              </a:rPr>
              <a:t>Positive rate of deaths</a:t>
            </a:r>
          </a:p>
          <a:p>
            <a:pPr marL="285750" indent="-285750">
              <a:lnSpc>
                <a:spcPct val="90000"/>
              </a:lnSpc>
              <a:spcBef>
                <a:spcPts val="1000"/>
              </a:spcBef>
              <a:buFont typeface="Arial,Sans-Serif"/>
              <a:buChar char="•"/>
            </a:pPr>
            <a:r>
              <a:rPr lang="en-US" sz="1600" b="1" dirty="0">
                <a:ea typeface="Calibri"/>
                <a:cs typeface="Calibri"/>
              </a:rPr>
              <a:t>Booster shots seemed to have no positive effect in protecting from COVID-19.</a:t>
            </a:r>
            <a:endParaRPr lang="en-US" sz="1600" dirty="0">
              <a:ea typeface="Calibri"/>
              <a:cs typeface="Calibri"/>
            </a:endParaRPr>
          </a:p>
          <a:p>
            <a:pPr>
              <a:lnSpc>
                <a:spcPct val="90000"/>
              </a:lnSpc>
              <a:spcBef>
                <a:spcPts val="1000"/>
              </a:spcBef>
            </a:pPr>
            <a:r>
              <a:rPr lang="en-US" sz="1600" b="1" dirty="0">
                <a:ea typeface="Calibri"/>
                <a:cs typeface="Calibri"/>
              </a:rPr>
              <a:t>In fact, the countries that took more booster shots had more positive cases and deaths.</a:t>
            </a:r>
          </a:p>
          <a:p>
            <a:pPr marL="285750" indent="-285750">
              <a:lnSpc>
                <a:spcPct val="90000"/>
              </a:lnSpc>
              <a:spcBef>
                <a:spcPts val="1000"/>
              </a:spcBef>
              <a:buFont typeface="Arial,Sans-Serif"/>
              <a:buChar char="•"/>
            </a:pPr>
            <a:r>
              <a:rPr lang="en-US" sz="1600" b="1" dirty="0">
                <a:ea typeface="Calibri"/>
                <a:cs typeface="Calibri"/>
              </a:rPr>
              <a:t>The country that had the most positive cases for their population is</a:t>
            </a:r>
          </a:p>
          <a:p>
            <a:pPr>
              <a:lnSpc>
                <a:spcPct val="90000"/>
              </a:lnSpc>
              <a:spcBef>
                <a:spcPts val="1000"/>
              </a:spcBef>
            </a:pPr>
            <a:r>
              <a:rPr lang="en-US" sz="1600" b="1" dirty="0">
                <a:ea typeface="Calibri"/>
                <a:cs typeface="Calibri"/>
              </a:rPr>
              <a:t>Denmark with %53.5 percent of its population contracting COVID-19.</a:t>
            </a:r>
          </a:p>
          <a:p>
            <a:pPr marL="285750" indent="-285750">
              <a:lnSpc>
                <a:spcPct val="90000"/>
              </a:lnSpc>
              <a:spcBef>
                <a:spcPts val="1000"/>
              </a:spcBef>
              <a:buFont typeface="Arial,Sans-Serif"/>
              <a:buChar char="•"/>
            </a:pPr>
            <a:r>
              <a:rPr lang="en-US" sz="1600" b="1" dirty="0">
                <a:ea typeface="Calibri"/>
                <a:cs typeface="Calibri"/>
              </a:rPr>
              <a:t>The country that had the most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Czechia with %0.39 percent of their population dying from COVID-19.</a:t>
            </a:r>
            <a:endParaRPr lang="en-US" sz="1600" dirty="0">
              <a:ea typeface="Calibri"/>
              <a:cs typeface="Calibri"/>
            </a:endParaRPr>
          </a:p>
          <a:p>
            <a:pPr marL="285750" indent="-285750">
              <a:lnSpc>
                <a:spcPct val="90000"/>
              </a:lnSpc>
              <a:spcBef>
                <a:spcPts val="1000"/>
              </a:spcBef>
              <a:buFont typeface="Arial,Sans-Serif"/>
              <a:buChar char="•"/>
            </a:pPr>
            <a:r>
              <a:rPr lang="en-US" sz="1600" b="1" dirty="0">
                <a:ea typeface="Calibri"/>
                <a:cs typeface="Calibri"/>
              </a:rPr>
              <a:t>The country that had the least positive cases for their population is</a:t>
            </a:r>
            <a:endParaRPr lang="en-US" sz="1600" dirty="0">
              <a:ea typeface="Calibri"/>
              <a:cs typeface="Calibri"/>
            </a:endParaRPr>
          </a:p>
          <a:p>
            <a:pPr>
              <a:lnSpc>
                <a:spcPct val="90000"/>
              </a:lnSpc>
              <a:spcBef>
                <a:spcPts val="1000"/>
              </a:spcBef>
            </a:pPr>
            <a:r>
              <a:rPr lang="en-US" sz="1600" b="1" dirty="0">
                <a:ea typeface="Calibri"/>
                <a:cs typeface="Calibri"/>
              </a:rPr>
              <a:t>South Africa with %6.66 percent of its population contracting COVID-19.</a:t>
            </a:r>
            <a:endParaRPr lang="en-US" dirty="0"/>
          </a:p>
          <a:p>
            <a:pPr marL="285750" indent="-285750">
              <a:lnSpc>
                <a:spcPct val="90000"/>
              </a:lnSpc>
              <a:spcBef>
                <a:spcPts val="1000"/>
              </a:spcBef>
              <a:buFont typeface="Arial,Sans-Serif"/>
              <a:buChar char="•"/>
            </a:pPr>
            <a:r>
              <a:rPr lang="en-US" sz="1600" b="1" dirty="0">
                <a:ea typeface="Calibri"/>
                <a:cs typeface="Calibri"/>
              </a:rPr>
              <a:t>The country that had the least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Japan with %0.025 percent of their population dying from COVID-19.</a:t>
            </a:r>
            <a:endParaRPr lang="en-US" dirty="0"/>
          </a:p>
          <a:p>
            <a:pPr marL="285750" indent="-285750">
              <a:lnSpc>
                <a:spcPct val="90000"/>
              </a:lnSpc>
              <a:spcBef>
                <a:spcPts val="1000"/>
              </a:spcBef>
              <a:buFont typeface="Arial,Sans-Serif"/>
              <a:buChar char="•"/>
            </a:pPr>
            <a:r>
              <a:rPr lang="en-US" sz="1600" b="1" dirty="0">
                <a:ea typeface="Calibri"/>
                <a:cs typeface="Calibri"/>
              </a:rPr>
              <a:t>The median age for covid-19 victims is 40.36 while the global median age is 30 years old.</a:t>
            </a:r>
          </a:p>
          <a:p>
            <a:pPr marL="285750" indent="-285750">
              <a:lnSpc>
                <a:spcPct val="90000"/>
              </a:lnSpc>
              <a:spcBef>
                <a:spcPts val="1000"/>
              </a:spcBef>
              <a:buFont typeface="Arial,Sans-Serif"/>
              <a:buChar char="•"/>
            </a:pPr>
            <a:r>
              <a:rPr lang="en-US" sz="1600" b="1" dirty="0">
                <a:ea typeface="Calibri"/>
                <a:cs typeface="Calibri"/>
              </a:rPr>
              <a:t>The GDP of countries is not linearly correlated with positive cases.</a:t>
            </a:r>
          </a:p>
          <a:p>
            <a:pPr marL="285750" indent="-285750">
              <a:lnSpc>
                <a:spcPct val="90000"/>
              </a:lnSpc>
              <a:spcBef>
                <a:spcPts val="1000"/>
              </a:spcBef>
              <a:buFont typeface="Arial,Sans-Serif"/>
              <a:buChar char="•"/>
            </a:pPr>
            <a:r>
              <a:rPr lang="en-US" sz="1600" b="1" dirty="0">
                <a:ea typeface="Calibri"/>
                <a:cs typeface="Calibri"/>
              </a:rPr>
              <a:t>There is no correlation between the prevalence of diabetes and the number of positive cases in a country.</a:t>
            </a:r>
          </a:p>
          <a:p>
            <a:pPr algn="ctr">
              <a:lnSpc>
                <a:spcPct val="90000"/>
              </a:lnSpc>
              <a:spcBef>
                <a:spcPts val="1000"/>
              </a:spcBef>
            </a:pPr>
            <a:endParaRPr lang="en-US" sz="24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848642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445863" y="9190"/>
            <a:ext cx="9743088" cy="684881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0" y="0"/>
            <a:ext cx="5279366" cy="1655763"/>
          </a:xfrm>
          <a:noFill/>
        </p:spPr>
        <p:txBody>
          <a:bodyPr>
            <a:normAutofit/>
          </a:bodyPr>
          <a:lstStyle/>
          <a:p>
            <a:pPr algn="l"/>
            <a:r>
              <a:rPr lang="en-US" sz="5200"/>
              <a:t>Questions</a:t>
            </a:r>
          </a:p>
        </p:txBody>
      </p:sp>
      <p:sp>
        <p:nvSpPr>
          <p:cNvPr id="5" name="Subtitle 4">
            <a:extLst>
              <a:ext uri="{FF2B5EF4-FFF2-40B4-BE49-F238E27FC236}">
                <a16:creationId xmlns:a16="http://schemas.microsoft.com/office/drawing/2014/main" id="{CF299E1E-26D0-E19A-7862-4BEFCB0148F6}"/>
              </a:ext>
            </a:extLst>
          </p:cNvPr>
          <p:cNvSpPr>
            <a:spLocks noGrp="1"/>
          </p:cNvSpPr>
          <p:nvPr>
            <p:ph type="subTitle" idx="1"/>
          </p:nvPr>
        </p:nvSpPr>
        <p:spPr>
          <a:xfrm>
            <a:off x="-3050" y="1755649"/>
            <a:ext cx="6330698" cy="3852672"/>
          </a:xfrm>
        </p:spPr>
        <p:txBody>
          <a:bodyPr vert="horz" lIns="91440" tIns="45720" rIns="91440" bIns="45720" rtlCol="0" anchor="t">
            <a:noAutofit/>
          </a:bodyPr>
          <a:lstStyle/>
          <a:p>
            <a:pPr algn="l"/>
            <a:r>
              <a:rPr lang="en-US" sz="1600" b="1" dirty="0">
                <a:ea typeface="+mn-lt"/>
                <a:cs typeface="+mn-lt"/>
              </a:rPr>
              <a:t>Main Query: How did different countries do during the pandemic, and what made these results different? Sub-Queries:</a:t>
            </a:r>
            <a:endParaRPr lang="en-US" sz="1600" b="1" dirty="0">
              <a:ea typeface="Calibri"/>
              <a:cs typeface="Calibri"/>
            </a:endParaRPr>
          </a:p>
          <a:p>
            <a:pPr marL="285750" indent="-285750" algn="l">
              <a:buFont typeface="Arial"/>
              <a:buChar char="•"/>
            </a:pPr>
            <a:r>
              <a:rPr lang="en-US" sz="1600" b="1" dirty="0">
                <a:ea typeface="+mn-lt"/>
                <a:cs typeface="+mn-lt"/>
              </a:rPr>
              <a:t>How effective was the vaccination?</a:t>
            </a:r>
            <a:endParaRPr lang="en-US" sz="1600" b="1" dirty="0">
              <a:ea typeface="Calibri"/>
              <a:cs typeface="Calibri"/>
            </a:endParaRPr>
          </a:p>
          <a:p>
            <a:pPr marL="285750" indent="-285750" algn="l">
              <a:buFont typeface="Arial"/>
              <a:buChar char="•"/>
            </a:pPr>
            <a:r>
              <a:rPr lang="en-US" sz="1600" b="1" dirty="0">
                <a:ea typeface="+mn-lt"/>
                <a:cs typeface="+mn-lt"/>
              </a:rPr>
              <a:t>Did booster shots have any effect on exposure rates or deaths?</a:t>
            </a:r>
            <a:endParaRPr lang="en-US" sz="1600" b="1" dirty="0">
              <a:ea typeface="Calibri"/>
              <a:cs typeface="Calibri"/>
            </a:endParaRPr>
          </a:p>
          <a:p>
            <a:pPr marL="285750" indent="-285750" algn="l">
              <a:buFont typeface="Arial"/>
              <a:buChar char="•"/>
            </a:pPr>
            <a:r>
              <a:rPr lang="en-US" sz="1600" b="1" dirty="0">
                <a:ea typeface="+mn-lt"/>
                <a:cs typeface="+mn-lt"/>
              </a:rPr>
              <a:t>Which countries had the most deaths or most positive tests per population?</a:t>
            </a:r>
            <a:endParaRPr lang="en-US" sz="1600" b="1" dirty="0">
              <a:ea typeface="Calibri"/>
              <a:cs typeface="Calibri"/>
            </a:endParaRPr>
          </a:p>
          <a:p>
            <a:pPr marL="285750" indent="-285750" algn="l">
              <a:buFont typeface="Arial"/>
              <a:buChar char="•"/>
            </a:pPr>
            <a:r>
              <a:rPr lang="en-US" sz="1600" b="1" dirty="0">
                <a:ea typeface="+mn-lt"/>
                <a:cs typeface="+mn-lt"/>
              </a:rPr>
              <a:t>Which countries had the lowest fatalities?</a:t>
            </a:r>
            <a:endParaRPr lang="en-US" sz="1600" b="1" dirty="0">
              <a:ea typeface="Calibri"/>
              <a:cs typeface="Calibri"/>
            </a:endParaRPr>
          </a:p>
          <a:p>
            <a:pPr marL="285750" indent="-285750" algn="l">
              <a:buFont typeface="Arial"/>
              <a:buChar char="•"/>
            </a:pPr>
            <a:r>
              <a:rPr lang="en-US" sz="1600" b="1" dirty="0">
                <a:ea typeface="+mn-lt"/>
                <a:cs typeface="+mn-lt"/>
              </a:rPr>
              <a:t>What is the median age for those who tested positive?</a:t>
            </a:r>
            <a:endParaRPr lang="en-US" sz="1600" b="1" dirty="0">
              <a:ea typeface="Calibri"/>
              <a:cs typeface="Calibri"/>
            </a:endParaRPr>
          </a:p>
          <a:p>
            <a:pPr marL="285750" indent="-285750" algn="l">
              <a:buFont typeface="Arial"/>
              <a:buChar char="•"/>
            </a:pPr>
            <a:r>
              <a:rPr lang="en-US" sz="1600" b="1" dirty="0">
                <a:ea typeface="+mn-lt"/>
                <a:cs typeface="+mn-lt"/>
              </a:rPr>
              <a:t>Is the GDP of countries correlated with their positive tests?</a:t>
            </a:r>
            <a:endParaRPr lang="en-US" sz="1600" b="1" dirty="0">
              <a:ea typeface="Calibri"/>
              <a:cs typeface="Calibri"/>
            </a:endParaRPr>
          </a:p>
          <a:p>
            <a:pPr marL="285750" indent="-285750" algn="l">
              <a:buFont typeface="Arial"/>
              <a:buChar char="•"/>
            </a:pPr>
            <a:r>
              <a:rPr lang="en-US" sz="1600" b="1" dirty="0">
                <a:ea typeface="+mn-lt"/>
                <a:cs typeface="+mn-lt"/>
              </a:rPr>
              <a:t>Is there a direct correlation between diabetes and COVID-19 deaths?</a:t>
            </a:r>
            <a:endParaRPr lang="en-US" sz="1600" b="1" dirty="0">
              <a:ea typeface="Calibri" panose="020F0502020204030204"/>
              <a:cs typeface="Calibri" panose="020F0502020204030204"/>
            </a:endParaRPr>
          </a:p>
          <a:p>
            <a:endParaRPr lang="en-US" dirty="0">
              <a:ea typeface="Calibri"/>
              <a:cs typeface="Calibri"/>
            </a:endParaRPr>
          </a:p>
        </p:txBody>
      </p:sp>
    </p:spTree>
    <p:extLst>
      <p:ext uri="{BB962C8B-B14F-4D97-AF65-F5344CB8AC3E}">
        <p14:creationId xmlns:p14="http://schemas.microsoft.com/office/powerpoint/2010/main" val="3110802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world with different colored circles">
            <a:extLst>
              <a:ext uri="{FF2B5EF4-FFF2-40B4-BE49-F238E27FC236}">
                <a16:creationId xmlns:a16="http://schemas.microsoft.com/office/drawing/2014/main" id="{F5ABA14F-106F-DFE9-FC28-FE1C842788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626" y="-11521"/>
            <a:ext cx="12106325" cy="6866412"/>
          </a:xfrm>
        </p:spPr>
      </p:pic>
    </p:spTree>
    <p:extLst>
      <p:ext uri="{BB962C8B-B14F-4D97-AF65-F5344CB8AC3E}">
        <p14:creationId xmlns:p14="http://schemas.microsoft.com/office/powerpoint/2010/main" val="178515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Positive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01566" y="1837383"/>
            <a:ext cx="4341511" cy="3785652"/>
          </a:xfrm>
          <a:prstGeom prst="rect">
            <a:avLst/>
          </a:prstGeom>
          <a:noFill/>
        </p:spPr>
        <p:txBody>
          <a:bodyPr wrap="square" lIns="91440" tIns="45720" rIns="91440" bIns="45720" rtlCol="0" anchor="t">
            <a:spAutoFit/>
          </a:bodyPr>
          <a:lstStyle/>
          <a:p>
            <a:r>
              <a:rPr lang="en-US" sz="2400" dirty="0">
                <a:solidFill>
                  <a:schemeClr val="bg1"/>
                </a:solidFill>
              </a:rPr>
              <a:t>.The r-squared  value is 0.07,  showing that there is no correlation between vaccinations and positive cases.</a:t>
            </a:r>
          </a:p>
          <a:p>
            <a:endParaRPr lang="en-US" sz="2400" dirty="0">
              <a:solidFill>
                <a:schemeClr val="bg1"/>
              </a:solidFill>
              <a:ea typeface="Calibri"/>
              <a:cs typeface="Calibri"/>
            </a:endParaRPr>
          </a:p>
          <a:p>
            <a:r>
              <a:rPr lang="en-US" sz="2400" dirty="0">
                <a:solidFill>
                  <a:schemeClr val="bg1"/>
                </a:solidFill>
                <a:ea typeface="Calibri"/>
                <a:cs typeface="Calibri"/>
              </a:rPr>
              <a:t>.looking at the graph, as the amount of people vaccinated in a country increase, the amount of positive cases in that country also increases. </a:t>
            </a:r>
          </a:p>
        </p:txBody>
      </p:sp>
      <p:sp>
        <p:nvSpPr>
          <p:cNvPr id="4" name="TextBox 3">
            <a:extLst>
              <a:ext uri="{FF2B5EF4-FFF2-40B4-BE49-F238E27FC236}">
                <a16:creationId xmlns:a16="http://schemas.microsoft.com/office/drawing/2014/main" id="{2ED140BA-0150-D324-9B50-685696D36C71}"/>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0.07459382788591065</a:t>
            </a:r>
          </a:p>
        </p:txBody>
      </p:sp>
      <p:pic>
        <p:nvPicPr>
          <p:cNvPr id="9" name="Content Placeholder 8">
            <a:extLst>
              <a:ext uri="{FF2B5EF4-FFF2-40B4-BE49-F238E27FC236}">
                <a16:creationId xmlns:a16="http://schemas.microsoft.com/office/drawing/2014/main" id="{C3DD0556-9182-41BD-0BBE-BE50DD0F5C43}"/>
              </a:ext>
            </a:extLst>
          </p:cNvPr>
          <p:cNvPicPr>
            <a:picLocks noGrp="1" noChangeAspect="1"/>
          </p:cNvPicPr>
          <p:nvPr>
            <p:ph idx="1"/>
          </p:nvPr>
        </p:nvPicPr>
        <p:blipFill>
          <a:blip r:embed="rId4"/>
          <a:stretch>
            <a:fillRect/>
          </a:stretch>
        </p:blipFill>
        <p:spPr>
          <a:xfrm>
            <a:off x="47650" y="1839316"/>
            <a:ext cx="5405701" cy="4348481"/>
          </a:xfrm>
          <a:prstGeom prst="rect">
            <a:avLst/>
          </a:prstGeom>
        </p:spPr>
      </p:pic>
    </p:spTree>
    <p:extLst>
      <p:ext uri="{BB962C8B-B14F-4D97-AF65-F5344CB8AC3E}">
        <p14:creationId xmlns:p14="http://schemas.microsoft.com/office/powerpoint/2010/main" val="1031330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528237" y="1083093"/>
            <a:ext cx="4194550" cy="4431983"/>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0.03,  showing that there is no correlation between vaccinations and deaths.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amount of people vaccinated in a country increases, the amount of COVID-19 deaths in that country slightly decreases. </a:t>
            </a:r>
            <a:endParaRPr lang="en-US" sz="2400" dirty="0">
              <a:solidFill>
                <a:schemeClr val="bg1"/>
              </a:solidFill>
              <a:ea typeface="Calibri"/>
              <a:cs typeface="Calibri"/>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8F81292-E38A-9AE1-60C0-65B80F6EA1FF}"/>
              </a:ext>
            </a:extLst>
          </p:cNvPr>
          <p:cNvPicPr>
            <a:picLocks noGrp="1" noChangeAspect="1"/>
          </p:cNvPicPr>
          <p:nvPr>
            <p:ph idx="1"/>
          </p:nvPr>
        </p:nvPicPr>
        <p:blipFill>
          <a:blip r:embed="rId4"/>
          <a:stretch>
            <a:fillRect/>
          </a:stretch>
        </p:blipFill>
        <p:spPr>
          <a:xfrm>
            <a:off x="39778" y="1975123"/>
            <a:ext cx="5377764" cy="4351787"/>
          </a:xfrm>
          <a:prstGeom prst="rect">
            <a:avLst/>
          </a:prstGeom>
        </p:spPr>
      </p:pic>
      <p:sp>
        <p:nvSpPr>
          <p:cNvPr id="4" name="TextBox 3">
            <a:extLst>
              <a:ext uri="{FF2B5EF4-FFF2-40B4-BE49-F238E27FC236}">
                <a16:creationId xmlns:a16="http://schemas.microsoft.com/office/drawing/2014/main" id="{ED994812-CEFC-F581-DF76-97A62B505E51}"/>
              </a:ext>
            </a:extLst>
          </p:cNvPr>
          <p:cNvSpPr txBox="1"/>
          <p:nvPr/>
        </p:nvSpPr>
        <p:spPr>
          <a:xfrm>
            <a:off x="6219645" y="0"/>
            <a:ext cx="5972355" cy="369332"/>
          </a:xfrm>
          <a:prstGeom prst="rect">
            <a:avLst/>
          </a:prstGeom>
          <a:solidFill>
            <a:schemeClr val="bg1"/>
          </a:solidFill>
        </p:spPr>
        <p:txBody>
          <a:bodyPr wrap="square" rtlCol="0">
            <a:spAutoFit/>
          </a:bodyPr>
          <a:lstStyle/>
          <a:p>
            <a:r>
              <a:rPr lang="en-US"/>
              <a:t>The r-squared is: 0.03257792304763469</a:t>
            </a:r>
          </a:p>
        </p:txBody>
      </p:sp>
    </p:spTree>
    <p:extLst>
      <p:ext uri="{BB962C8B-B14F-4D97-AF65-F5344CB8AC3E}">
        <p14:creationId xmlns:p14="http://schemas.microsoft.com/office/powerpoint/2010/main" val="32991777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2"/>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1"/>
            <a:ext cx="3822189" cy="1899912"/>
          </a:xfrm>
        </p:spPr>
        <p:txBody>
          <a:bodyPr vert="horz" lIns="91440" tIns="45720" rIns="91440" bIns="45720" rtlCol="0">
            <a:normAutofit/>
          </a:bodyPr>
          <a:lstStyle/>
          <a:p>
            <a:r>
              <a:rPr lang="en-US" sz="4000" dirty="0"/>
              <a:t>Boosters Vs </a:t>
            </a:r>
            <a:br>
              <a:rPr lang="en-US" sz="4000" dirty="0"/>
            </a:br>
            <a:r>
              <a:rPr lang="en-US" sz="4000" dirty="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118976" y="1074509"/>
            <a:ext cx="4875730" cy="5078313"/>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0.13,  showing that there is very little positive correlation between the amount of booster shots taken in a country and positive cases.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total amount of booster shots taken in a country increases, the amount of positive cases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E6669EA-DC6C-E0FA-D742-9042FC10D782}"/>
              </a:ext>
            </a:extLst>
          </p:cNvPr>
          <p:cNvPicPr>
            <a:picLocks noGrp="1" noChangeAspect="1"/>
          </p:cNvPicPr>
          <p:nvPr>
            <p:ph idx="1"/>
          </p:nvPr>
        </p:nvPicPr>
        <p:blipFill>
          <a:blip r:embed="rId4"/>
          <a:stretch>
            <a:fillRect/>
          </a:stretch>
        </p:blipFill>
        <p:spPr>
          <a:xfrm>
            <a:off x="32215" y="1519918"/>
            <a:ext cx="6193273" cy="5078312"/>
          </a:xfrm>
          <a:prstGeom prst="rect">
            <a:avLst/>
          </a:prstGeom>
        </p:spPr>
      </p:pic>
      <p:sp>
        <p:nvSpPr>
          <p:cNvPr id="4" name="TextBox 3">
            <a:extLst>
              <a:ext uri="{FF2B5EF4-FFF2-40B4-BE49-F238E27FC236}">
                <a16:creationId xmlns:a16="http://schemas.microsoft.com/office/drawing/2014/main" id="{681B33DB-B02A-633D-1A9A-6A26776D37B2}"/>
              </a:ext>
            </a:extLst>
          </p:cNvPr>
          <p:cNvSpPr txBox="1"/>
          <p:nvPr/>
        </p:nvSpPr>
        <p:spPr>
          <a:xfrm>
            <a:off x="6174394" y="0"/>
            <a:ext cx="6014556" cy="369332"/>
          </a:xfrm>
          <a:prstGeom prst="rect">
            <a:avLst/>
          </a:prstGeom>
          <a:solidFill>
            <a:schemeClr val="bg1"/>
          </a:solidFill>
        </p:spPr>
        <p:txBody>
          <a:bodyPr wrap="square" rtlCol="0">
            <a:spAutoFit/>
          </a:bodyPr>
          <a:lstStyle/>
          <a:p>
            <a:r>
              <a:rPr lang="en-US"/>
              <a:t>The r-squared is: 0.13329843189491056</a:t>
            </a:r>
          </a:p>
        </p:txBody>
      </p:sp>
    </p:spTree>
    <p:extLst>
      <p:ext uri="{BB962C8B-B14F-4D97-AF65-F5344CB8AC3E}">
        <p14:creationId xmlns:p14="http://schemas.microsoft.com/office/powerpoint/2010/main" val="32118925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76599" y="0"/>
            <a:ext cx="10012352"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dirty="0"/>
              <a:t>GDP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239519" y="603300"/>
            <a:ext cx="4483187" cy="6555641"/>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0.005,  showing that there is no correlation between a country's GDP and its amount of positive cases.</a:t>
            </a:r>
            <a:endParaRPr lang="en-US" sz="2400" dirty="0">
              <a:solidFill>
                <a:schemeClr val="bg1"/>
              </a:solidFill>
              <a:ea typeface="Calibri"/>
              <a:cs typeface="Calibri"/>
            </a:endParaRPr>
          </a:p>
          <a:p>
            <a:pPr marL="342900" indent="-342900" algn="ctr">
              <a:buFont typeface="Arial" panose="020B0604020202020204" pitchFamily="34" charset="0"/>
              <a:buChar char="•"/>
            </a:pPr>
            <a:endParaRPr lang="en-US" sz="2400" dirty="0">
              <a:solidFill>
                <a:schemeClr val="bg1"/>
              </a:solidFill>
              <a:ea typeface="Calibri"/>
              <a:cs typeface="Calibri"/>
            </a:endParaRPr>
          </a:p>
          <a:p>
            <a:pPr marL="342900" indent="-342900" algn="ctr">
              <a:buFont typeface="Arial" panose="020B0604020202020204" pitchFamily="34" charset="0"/>
              <a:buChar char="•"/>
            </a:pPr>
            <a:r>
              <a:rPr lang="en-US" sz="2400" dirty="0">
                <a:solidFill>
                  <a:schemeClr val="bg1"/>
                </a:solidFill>
              </a:rPr>
              <a:t>Looking at the graph, the slope almost looks like a parabola, where the data is at its lowest in the extremities and highest in the center. </a:t>
            </a:r>
            <a:endParaRPr lang="en-US" sz="2400" dirty="0">
              <a:solidFill>
                <a:schemeClr val="bg1"/>
              </a:solidFill>
              <a:ea typeface="Calibri"/>
              <a:cs typeface="Calibri"/>
            </a:endParaRPr>
          </a:p>
          <a:p>
            <a:pPr marL="342900" indent="-342900" algn="ctr">
              <a:buFont typeface="Arial" panose="020B0604020202020204" pitchFamily="34" charset="0"/>
              <a:buChar char="•"/>
            </a:pPr>
            <a:endParaRPr lang="en-US" sz="2400" dirty="0">
              <a:solidFill>
                <a:schemeClr val="bg1"/>
              </a:solidFill>
              <a:ea typeface="Calibri"/>
              <a:cs typeface="Calibri"/>
            </a:endParaRPr>
          </a:p>
          <a:p>
            <a:pPr marL="342900" indent="-342900" algn="ctr">
              <a:buFont typeface="Arial" panose="020B0604020202020204" pitchFamily="34" charset="0"/>
              <a:buChar char="•"/>
            </a:pPr>
            <a:r>
              <a:rPr lang="en-US" sz="2400" dirty="0">
                <a:solidFill>
                  <a:schemeClr val="bg1"/>
                </a:solidFill>
                <a:ea typeface="Calibri"/>
                <a:cs typeface="Calibri"/>
              </a:rPr>
              <a:t>Something of note, the countries with lower GDP may have poor recording of data.</a:t>
            </a:r>
          </a:p>
          <a:p>
            <a:endParaRPr lang="en-US" sz="2400" dirty="0">
              <a:solidFill>
                <a:schemeClr val="bg1"/>
              </a:solidFill>
              <a:ea typeface="Calibri"/>
              <a:cs typeface="Calibri"/>
            </a:endParaRPr>
          </a:p>
          <a:p>
            <a:endParaRPr lang="en-US" dirty="0">
              <a:solidFill>
                <a:schemeClr val="bg1"/>
              </a:solidFill>
              <a:ea typeface="Calibri"/>
              <a:cs typeface="Calibri"/>
            </a:endParaRPr>
          </a:p>
          <a:p>
            <a:endParaRPr lang="en-US" dirty="0">
              <a:solidFill>
                <a:schemeClr val="bg1"/>
              </a:solidFill>
              <a:ea typeface="Calibri"/>
              <a:cs typeface="Calibri"/>
            </a:endParaRPr>
          </a:p>
        </p:txBody>
      </p:sp>
      <p:pic>
        <p:nvPicPr>
          <p:cNvPr id="11" name="Content Placeholder 10">
            <a:extLst>
              <a:ext uri="{FF2B5EF4-FFF2-40B4-BE49-F238E27FC236}">
                <a16:creationId xmlns:a16="http://schemas.microsoft.com/office/drawing/2014/main" id="{D337D025-2452-5B95-737F-0EF9E6079621}"/>
              </a:ext>
            </a:extLst>
          </p:cNvPr>
          <p:cNvPicPr>
            <a:picLocks noGrp="1" noChangeAspect="1"/>
          </p:cNvPicPr>
          <p:nvPr>
            <p:ph idx="1"/>
          </p:nvPr>
        </p:nvPicPr>
        <p:blipFill>
          <a:blip r:embed="rId4"/>
          <a:stretch>
            <a:fillRect/>
          </a:stretch>
        </p:blipFill>
        <p:spPr>
          <a:xfrm>
            <a:off x="6890" y="1334530"/>
            <a:ext cx="5989271" cy="4799810"/>
          </a:xfrm>
          <a:prstGeom prst="rect">
            <a:avLst/>
          </a:prstGeom>
        </p:spPr>
      </p:pic>
      <p:sp>
        <p:nvSpPr>
          <p:cNvPr id="4" name="TextBox 3">
            <a:extLst>
              <a:ext uri="{FF2B5EF4-FFF2-40B4-BE49-F238E27FC236}">
                <a16:creationId xmlns:a16="http://schemas.microsoft.com/office/drawing/2014/main" id="{F92AA08A-FB21-B93A-AC08-5995BF0A4407}"/>
              </a:ext>
            </a:extLst>
          </p:cNvPr>
          <p:cNvSpPr txBox="1"/>
          <p:nvPr/>
        </p:nvSpPr>
        <p:spPr>
          <a:xfrm>
            <a:off x="6204986" y="0"/>
            <a:ext cx="5983965" cy="369332"/>
          </a:xfrm>
          <a:prstGeom prst="rect">
            <a:avLst/>
          </a:prstGeom>
          <a:solidFill>
            <a:schemeClr val="bg1"/>
          </a:solidFill>
        </p:spPr>
        <p:txBody>
          <a:bodyPr wrap="square" rtlCol="0">
            <a:spAutoFit/>
          </a:bodyPr>
          <a:lstStyle/>
          <a:p>
            <a:r>
              <a:rPr lang="en-US"/>
              <a:t>The r-squared is: 0.005118975966555018</a:t>
            </a:r>
          </a:p>
        </p:txBody>
      </p:sp>
    </p:spTree>
    <p:extLst>
      <p:ext uri="{BB962C8B-B14F-4D97-AF65-F5344CB8AC3E}">
        <p14:creationId xmlns:p14="http://schemas.microsoft.com/office/powerpoint/2010/main" val="20216516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454612" y="1041013"/>
            <a:ext cx="4413914" cy="5816977"/>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0.002,  showing that there is no correlation between the amount of COVID-19 hospitalizations in a country and its positive cases.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it is clear that there is no apparent trend or line of best fit. This means that there is possibly something else that correlates with hospitalizations, so what about GDP?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730B029B-E9B1-5294-738B-5C727F3FF6AF}"/>
              </a:ext>
            </a:extLst>
          </p:cNvPr>
          <p:cNvPicPr>
            <a:picLocks noGrp="1" noChangeAspect="1"/>
          </p:cNvPicPr>
          <p:nvPr>
            <p:ph idx="1"/>
          </p:nvPr>
        </p:nvPicPr>
        <p:blipFill>
          <a:blip r:embed="rId4"/>
          <a:stretch>
            <a:fillRect/>
          </a:stretch>
        </p:blipFill>
        <p:spPr>
          <a:xfrm>
            <a:off x="226325" y="1433383"/>
            <a:ext cx="5993319" cy="4833361"/>
          </a:xfrm>
          <a:prstGeom prst="rect">
            <a:avLst/>
          </a:prstGeom>
        </p:spPr>
      </p:pic>
      <p:sp>
        <p:nvSpPr>
          <p:cNvPr id="4" name="TextBox 3">
            <a:extLst>
              <a:ext uri="{FF2B5EF4-FFF2-40B4-BE49-F238E27FC236}">
                <a16:creationId xmlns:a16="http://schemas.microsoft.com/office/drawing/2014/main" id="{EB1942A3-5106-4B3A-C80D-3AF1072A6B86}"/>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0.002663234187759335</a:t>
            </a:r>
          </a:p>
        </p:txBody>
      </p:sp>
    </p:spTree>
    <p:extLst>
      <p:ext uri="{BB962C8B-B14F-4D97-AF65-F5344CB8AC3E}">
        <p14:creationId xmlns:p14="http://schemas.microsoft.com/office/powerpoint/2010/main" val="23358198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dirty="0"/>
              <a:t>Hospitalizations Vs GDP</a:t>
            </a:r>
          </a:p>
        </p:txBody>
      </p:sp>
      <p:sp>
        <p:nvSpPr>
          <p:cNvPr id="2" name="TextBox 1">
            <a:extLst>
              <a:ext uri="{FF2B5EF4-FFF2-40B4-BE49-F238E27FC236}">
                <a16:creationId xmlns:a16="http://schemas.microsoft.com/office/drawing/2014/main" id="{FCBC7F57-1437-A26A-807F-030E4B0B0006}"/>
              </a:ext>
            </a:extLst>
          </p:cNvPr>
          <p:cNvSpPr txBox="1"/>
          <p:nvPr/>
        </p:nvSpPr>
        <p:spPr>
          <a:xfrm>
            <a:off x="5874228" y="1678329"/>
            <a:ext cx="5659150" cy="4339650"/>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0.14,  showing that there is very little positive correlation between the GDP in a country and the amount of hospitalizations in that country.</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GDP in a country increases, the amount of hospitalizations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6033071-8F01-E4AA-2200-8532520EDA06}"/>
              </a:ext>
            </a:extLst>
          </p:cNvPr>
          <p:cNvPicPr>
            <a:picLocks noGrp="1" noChangeAspect="1"/>
          </p:cNvPicPr>
          <p:nvPr>
            <p:ph idx="1"/>
          </p:nvPr>
        </p:nvPicPr>
        <p:blipFill>
          <a:blip r:embed="rId4"/>
          <a:stretch>
            <a:fillRect/>
          </a:stretch>
        </p:blipFill>
        <p:spPr>
          <a:xfrm>
            <a:off x="11197" y="1443282"/>
            <a:ext cx="5863031" cy="4809744"/>
          </a:xfrm>
          <a:prstGeom prst="rect">
            <a:avLst/>
          </a:prstGeom>
        </p:spPr>
      </p:pic>
      <p:sp>
        <p:nvSpPr>
          <p:cNvPr id="9" name="TextBox 8">
            <a:extLst>
              <a:ext uri="{FF2B5EF4-FFF2-40B4-BE49-F238E27FC236}">
                <a16:creationId xmlns:a16="http://schemas.microsoft.com/office/drawing/2014/main" id="{BD8BEA53-855F-2E56-352E-8412726AA1E5}"/>
              </a:ext>
            </a:extLst>
          </p:cNvPr>
          <p:cNvSpPr txBox="1"/>
          <p:nvPr/>
        </p:nvSpPr>
        <p:spPr>
          <a:xfrm>
            <a:off x="6159588" y="0"/>
            <a:ext cx="6029363" cy="368224"/>
          </a:xfrm>
          <a:prstGeom prst="rect">
            <a:avLst/>
          </a:prstGeom>
          <a:solidFill>
            <a:schemeClr val="bg1"/>
          </a:solidFill>
        </p:spPr>
        <p:txBody>
          <a:bodyPr wrap="square" rtlCol="0">
            <a:spAutoFit/>
          </a:bodyPr>
          <a:lstStyle/>
          <a:p>
            <a:r>
              <a:rPr lang="en-US"/>
              <a:t>The r-squared is: 0.13751709510884047</a:t>
            </a:r>
          </a:p>
        </p:txBody>
      </p:sp>
    </p:spTree>
    <p:extLst>
      <p:ext uri="{BB962C8B-B14F-4D97-AF65-F5344CB8AC3E}">
        <p14:creationId xmlns:p14="http://schemas.microsoft.com/office/powerpoint/2010/main" val="42301648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805</Words>
  <Application>Microsoft Macintosh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Calibri Light</vt:lpstr>
      <vt:lpstr>Office Theme</vt:lpstr>
      <vt:lpstr>A Retrospective Look At  Covid- 19</vt:lpstr>
      <vt:lpstr>Questions</vt:lpstr>
      <vt:lpstr>PowerPoint Presentation</vt:lpstr>
      <vt:lpstr>Vaccinations Vs Positive Cases</vt:lpstr>
      <vt:lpstr>Vaccinations Vs Deaths</vt:lpstr>
      <vt:lpstr>Boosters Vs  Cases</vt:lpstr>
      <vt:lpstr>GDP Vs Cases</vt:lpstr>
      <vt:lpstr>Hospitalizations Vs Cases</vt:lpstr>
      <vt:lpstr>Hospitalizations Vs GDP</vt:lpstr>
      <vt:lpstr>Diabetes Vs  Cases</vt:lpstr>
      <vt:lpstr>Diabetes Vs  Deaths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Olton</dc:creator>
  <cp:lastModifiedBy>Iman Malih</cp:lastModifiedBy>
  <cp:revision>339</cp:revision>
  <dcterms:created xsi:type="dcterms:W3CDTF">2023-09-21T23:41:54Z</dcterms:created>
  <dcterms:modified xsi:type="dcterms:W3CDTF">2023-09-26T22:48:38Z</dcterms:modified>
</cp:coreProperties>
</file>