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7" r:id="rId3"/>
    <p:sldId id="295" r:id="rId4"/>
    <p:sldId id="286" r:id="rId5"/>
    <p:sldId id="279" r:id="rId6"/>
    <p:sldId id="280" r:id="rId7"/>
    <p:sldId id="281" r:id="rId8"/>
    <p:sldId id="282" r:id="rId9"/>
    <p:sldId id="283" r:id="rId10"/>
    <p:sldId id="284" r:id="rId11"/>
    <p:sldId id="287" r:id="rId12"/>
    <p:sldId id="29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AC3E907-0298-4E6D-854D-86A7E91ADFAF}">
          <p14:sldIdLst>
            <p14:sldId id="256"/>
            <p14:sldId id="297"/>
            <p14:sldId id="295"/>
            <p14:sldId id="286"/>
            <p14:sldId id="279"/>
            <p14:sldId id="280"/>
            <p14:sldId id="281"/>
            <p14:sldId id="282"/>
            <p14:sldId id="283"/>
            <p14:sldId id="284"/>
            <p14:sldId id="287"/>
            <p14:sldId id="2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01F5CA-4FD2-40C9-AA08-721DCB40D452}" v="35" dt="2023-09-26T03:03:50.109"/>
    <p1510:client id="{7286CB4A-698D-42AC-ACBA-C8F42F831FA7}" v="12" dt="2023-09-26T03:05:30.865"/>
    <p1510:client id="{B20B38DE-9842-4E50-834E-5CF81F3884D1}" v="1" dt="2023-09-26T02:48:39.816"/>
    <p1510:client id="{C5A66332-7E01-47FE-89D9-98CE94F75EEF}" v="350" dt="2023-09-26T02:31:12.948"/>
    <p1510:client id="{E442A6D4-725A-46CC-B1A1-0E0869ACC7DA}" v="3264" dt="2023-09-26T17:45:45.6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09"/>
  </p:normalViewPr>
  <p:slideViewPr>
    <p:cSldViewPr snapToGrid="0">
      <p:cViewPr varScale="1">
        <p:scale>
          <a:sx n="104" d="100"/>
          <a:sy n="104" d="100"/>
        </p:scale>
        <p:origin x="89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F6E36-1BDA-811D-1F06-B452057246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42E3AC-8ACB-A40F-73E0-133136EDF3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E59D83-784B-3999-85BE-E13BA2A533A8}"/>
              </a:ext>
            </a:extLst>
          </p:cNvPr>
          <p:cNvSpPr>
            <a:spLocks noGrp="1"/>
          </p:cNvSpPr>
          <p:nvPr>
            <p:ph type="dt" sz="half" idx="10"/>
          </p:nvPr>
        </p:nvSpPr>
        <p:spPr/>
        <p:txBody>
          <a:bodyPr/>
          <a:lstStyle/>
          <a:p>
            <a:fld id="{BCEC6587-7B53-4535-A78A-191FCA4C1A25}" type="datetimeFigureOut">
              <a:rPr lang="en-US" smtClean="0"/>
              <a:t>9/26/23</a:t>
            </a:fld>
            <a:endParaRPr lang="en-US"/>
          </a:p>
        </p:txBody>
      </p:sp>
      <p:sp>
        <p:nvSpPr>
          <p:cNvPr id="5" name="Footer Placeholder 4">
            <a:extLst>
              <a:ext uri="{FF2B5EF4-FFF2-40B4-BE49-F238E27FC236}">
                <a16:creationId xmlns:a16="http://schemas.microsoft.com/office/drawing/2014/main" id="{6CEF3374-15D8-D840-5BD0-3D9668AED8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8D79EF-A472-88E2-2CBA-AF225596A2AB}"/>
              </a:ext>
            </a:extLst>
          </p:cNvPr>
          <p:cNvSpPr>
            <a:spLocks noGrp="1"/>
          </p:cNvSpPr>
          <p:nvPr>
            <p:ph type="sldNum" sz="quarter" idx="12"/>
          </p:nvPr>
        </p:nvSpPr>
        <p:spPr/>
        <p:txBody>
          <a:bodyPr/>
          <a:lstStyle/>
          <a:p>
            <a:fld id="{C2CF2816-021C-44C3-8063-F7E49357A34E}" type="slidenum">
              <a:rPr lang="en-US" smtClean="0"/>
              <a:t>‹#›</a:t>
            </a:fld>
            <a:endParaRPr lang="en-US"/>
          </a:p>
        </p:txBody>
      </p:sp>
    </p:spTree>
    <p:extLst>
      <p:ext uri="{BB962C8B-B14F-4D97-AF65-F5344CB8AC3E}">
        <p14:creationId xmlns:p14="http://schemas.microsoft.com/office/powerpoint/2010/main" val="2455325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E38E1-11F1-9954-0471-E42B09178D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FC30BC-9ED5-3CB8-A9F2-00B37079C4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85D80F-8F5D-F657-1BDB-DD5AB9E605FD}"/>
              </a:ext>
            </a:extLst>
          </p:cNvPr>
          <p:cNvSpPr>
            <a:spLocks noGrp="1"/>
          </p:cNvSpPr>
          <p:nvPr>
            <p:ph type="dt" sz="half" idx="10"/>
          </p:nvPr>
        </p:nvSpPr>
        <p:spPr/>
        <p:txBody>
          <a:bodyPr/>
          <a:lstStyle/>
          <a:p>
            <a:fld id="{BCEC6587-7B53-4535-A78A-191FCA4C1A25}" type="datetimeFigureOut">
              <a:rPr lang="en-US" smtClean="0"/>
              <a:t>9/26/23</a:t>
            </a:fld>
            <a:endParaRPr lang="en-US"/>
          </a:p>
        </p:txBody>
      </p:sp>
      <p:sp>
        <p:nvSpPr>
          <p:cNvPr id="5" name="Footer Placeholder 4">
            <a:extLst>
              <a:ext uri="{FF2B5EF4-FFF2-40B4-BE49-F238E27FC236}">
                <a16:creationId xmlns:a16="http://schemas.microsoft.com/office/drawing/2014/main" id="{375D1891-33B8-F4B9-A968-2DE956406A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210651-9741-3E1B-4327-EB413D068422}"/>
              </a:ext>
            </a:extLst>
          </p:cNvPr>
          <p:cNvSpPr>
            <a:spLocks noGrp="1"/>
          </p:cNvSpPr>
          <p:nvPr>
            <p:ph type="sldNum" sz="quarter" idx="12"/>
          </p:nvPr>
        </p:nvSpPr>
        <p:spPr/>
        <p:txBody>
          <a:bodyPr/>
          <a:lstStyle/>
          <a:p>
            <a:fld id="{C2CF2816-021C-44C3-8063-F7E49357A34E}" type="slidenum">
              <a:rPr lang="en-US" smtClean="0"/>
              <a:t>‹#›</a:t>
            </a:fld>
            <a:endParaRPr lang="en-US"/>
          </a:p>
        </p:txBody>
      </p:sp>
    </p:spTree>
    <p:extLst>
      <p:ext uri="{BB962C8B-B14F-4D97-AF65-F5344CB8AC3E}">
        <p14:creationId xmlns:p14="http://schemas.microsoft.com/office/powerpoint/2010/main" val="1559409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015E1A-E56B-BD65-836E-99F815D808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D67571-7C00-29DC-98FC-50D43E3490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815D0C-D442-4BEC-D70D-40334DC535F5}"/>
              </a:ext>
            </a:extLst>
          </p:cNvPr>
          <p:cNvSpPr>
            <a:spLocks noGrp="1"/>
          </p:cNvSpPr>
          <p:nvPr>
            <p:ph type="dt" sz="half" idx="10"/>
          </p:nvPr>
        </p:nvSpPr>
        <p:spPr/>
        <p:txBody>
          <a:bodyPr/>
          <a:lstStyle/>
          <a:p>
            <a:fld id="{BCEC6587-7B53-4535-A78A-191FCA4C1A25}" type="datetimeFigureOut">
              <a:rPr lang="en-US" smtClean="0"/>
              <a:t>9/26/23</a:t>
            </a:fld>
            <a:endParaRPr lang="en-US"/>
          </a:p>
        </p:txBody>
      </p:sp>
      <p:sp>
        <p:nvSpPr>
          <p:cNvPr id="5" name="Footer Placeholder 4">
            <a:extLst>
              <a:ext uri="{FF2B5EF4-FFF2-40B4-BE49-F238E27FC236}">
                <a16:creationId xmlns:a16="http://schemas.microsoft.com/office/drawing/2014/main" id="{1E8A64ED-172E-3BBA-65AB-6677DAF2AA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9AEA3F-0A23-3C6C-BB4C-BC95FF59FB35}"/>
              </a:ext>
            </a:extLst>
          </p:cNvPr>
          <p:cNvSpPr>
            <a:spLocks noGrp="1"/>
          </p:cNvSpPr>
          <p:nvPr>
            <p:ph type="sldNum" sz="quarter" idx="12"/>
          </p:nvPr>
        </p:nvSpPr>
        <p:spPr/>
        <p:txBody>
          <a:bodyPr/>
          <a:lstStyle/>
          <a:p>
            <a:fld id="{C2CF2816-021C-44C3-8063-F7E49357A34E}" type="slidenum">
              <a:rPr lang="en-US" smtClean="0"/>
              <a:t>‹#›</a:t>
            </a:fld>
            <a:endParaRPr lang="en-US"/>
          </a:p>
        </p:txBody>
      </p:sp>
    </p:spTree>
    <p:extLst>
      <p:ext uri="{BB962C8B-B14F-4D97-AF65-F5344CB8AC3E}">
        <p14:creationId xmlns:p14="http://schemas.microsoft.com/office/powerpoint/2010/main" val="1087797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8910E-B15C-3513-BE52-60C9030906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71D1DE-135A-BEF8-28A3-9DA4C483D5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AC652-FB1C-4067-2ACE-00B9586C7F16}"/>
              </a:ext>
            </a:extLst>
          </p:cNvPr>
          <p:cNvSpPr>
            <a:spLocks noGrp="1"/>
          </p:cNvSpPr>
          <p:nvPr>
            <p:ph type="dt" sz="half" idx="10"/>
          </p:nvPr>
        </p:nvSpPr>
        <p:spPr/>
        <p:txBody>
          <a:bodyPr/>
          <a:lstStyle/>
          <a:p>
            <a:fld id="{BCEC6587-7B53-4535-A78A-191FCA4C1A25}" type="datetimeFigureOut">
              <a:rPr lang="en-US" smtClean="0"/>
              <a:t>9/26/23</a:t>
            </a:fld>
            <a:endParaRPr lang="en-US"/>
          </a:p>
        </p:txBody>
      </p:sp>
      <p:sp>
        <p:nvSpPr>
          <p:cNvPr id="5" name="Footer Placeholder 4">
            <a:extLst>
              <a:ext uri="{FF2B5EF4-FFF2-40B4-BE49-F238E27FC236}">
                <a16:creationId xmlns:a16="http://schemas.microsoft.com/office/drawing/2014/main" id="{64BCAB28-7365-E2E9-198C-C711A3CF7F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A6E17F-5C6E-ECB7-596A-067020D6C8D8}"/>
              </a:ext>
            </a:extLst>
          </p:cNvPr>
          <p:cNvSpPr>
            <a:spLocks noGrp="1"/>
          </p:cNvSpPr>
          <p:nvPr>
            <p:ph type="sldNum" sz="quarter" idx="12"/>
          </p:nvPr>
        </p:nvSpPr>
        <p:spPr/>
        <p:txBody>
          <a:bodyPr/>
          <a:lstStyle/>
          <a:p>
            <a:fld id="{C2CF2816-021C-44C3-8063-F7E49357A34E}" type="slidenum">
              <a:rPr lang="en-US" smtClean="0"/>
              <a:t>‹#›</a:t>
            </a:fld>
            <a:endParaRPr lang="en-US"/>
          </a:p>
        </p:txBody>
      </p:sp>
    </p:spTree>
    <p:extLst>
      <p:ext uri="{BB962C8B-B14F-4D97-AF65-F5344CB8AC3E}">
        <p14:creationId xmlns:p14="http://schemas.microsoft.com/office/powerpoint/2010/main" val="3509437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03594-700B-6707-0990-450EAF0AD6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C2882E-A061-1783-9748-E5E2196306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CA18C4-87E7-9603-9B9D-421273895022}"/>
              </a:ext>
            </a:extLst>
          </p:cNvPr>
          <p:cNvSpPr>
            <a:spLocks noGrp="1"/>
          </p:cNvSpPr>
          <p:nvPr>
            <p:ph type="dt" sz="half" idx="10"/>
          </p:nvPr>
        </p:nvSpPr>
        <p:spPr/>
        <p:txBody>
          <a:bodyPr/>
          <a:lstStyle/>
          <a:p>
            <a:fld id="{BCEC6587-7B53-4535-A78A-191FCA4C1A25}" type="datetimeFigureOut">
              <a:rPr lang="en-US" smtClean="0"/>
              <a:t>9/26/23</a:t>
            </a:fld>
            <a:endParaRPr lang="en-US"/>
          </a:p>
        </p:txBody>
      </p:sp>
      <p:sp>
        <p:nvSpPr>
          <p:cNvPr id="5" name="Footer Placeholder 4">
            <a:extLst>
              <a:ext uri="{FF2B5EF4-FFF2-40B4-BE49-F238E27FC236}">
                <a16:creationId xmlns:a16="http://schemas.microsoft.com/office/drawing/2014/main" id="{39E62E2C-440B-AF22-DA17-8BF0667305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0BBF7C-33DF-38F2-25D9-244C00808B4F}"/>
              </a:ext>
            </a:extLst>
          </p:cNvPr>
          <p:cNvSpPr>
            <a:spLocks noGrp="1"/>
          </p:cNvSpPr>
          <p:nvPr>
            <p:ph type="sldNum" sz="quarter" idx="12"/>
          </p:nvPr>
        </p:nvSpPr>
        <p:spPr/>
        <p:txBody>
          <a:bodyPr/>
          <a:lstStyle/>
          <a:p>
            <a:fld id="{C2CF2816-021C-44C3-8063-F7E49357A34E}" type="slidenum">
              <a:rPr lang="en-US" smtClean="0"/>
              <a:t>‹#›</a:t>
            </a:fld>
            <a:endParaRPr lang="en-US"/>
          </a:p>
        </p:txBody>
      </p:sp>
    </p:spTree>
    <p:extLst>
      <p:ext uri="{BB962C8B-B14F-4D97-AF65-F5344CB8AC3E}">
        <p14:creationId xmlns:p14="http://schemas.microsoft.com/office/powerpoint/2010/main" val="1289831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401A3-0D15-D0EF-6B07-CF711B4BBB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C0C07E-8F56-232C-A45F-766D3067F8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447AEE-32E8-924C-546F-5E09AA0A03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074BC6-0EA2-664B-313D-1613401D115F}"/>
              </a:ext>
            </a:extLst>
          </p:cNvPr>
          <p:cNvSpPr>
            <a:spLocks noGrp="1"/>
          </p:cNvSpPr>
          <p:nvPr>
            <p:ph type="dt" sz="half" idx="10"/>
          </p:nvPr>
        </p:nvSpPr>
        <p:spPr/>
        <p:txBody>
          <a:bodyPr/>
          <a:lstStyle/>
          <a:p>
            <a:fld id="{BCEC6587-7B53-4535-A78A-191FCA4C1A25}" type="datetimeFigureOut">
              <a:rPr lang="en-US" smtClean="0"/>
              <a:t>9/26/23</a:t>
            </a:fld>
            <a:endParaRPr lang="en-US"/>
          </a:p>
        </p:txBody>
      </p:sp>
      <p:sp>
        <p:nvSpPr>
          <p:cNvPr id="6" name="Footer Placeholder 5">
            <a:extLst>
              <a:ext uri="{FF2B5EF4-FFF2-40B4-BE49-F238E27FC236}">
                <a16:creationId xmlns:a16="http://schemas.microsoft.com/office/drawing/2014/main" id="{EC7429DB-1791-E76A-E837-88A0A5A254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A43E09-CA50-E54D-57FD-9283CB804DE0}"/>
              </a:ext>
            </a:extLst>
          </p:cNvPr>
          <p:cNvSpPr>
            <a:spLocks noGrp="1"/>
          </p:cNvSpPr>
          <p:nvPr>
            <p:ph type="sldNum" sz="quarter" idx="12"/>
          </p:nvPr>
        </p:nvSpPr>
        <p:spPr/>
        <p:txBody>
          <a:bodyPr/>
          <a:lstStyle/>
          <a:p>
            <a:fld id="{C2CF2816-021C-44C3-8063-F7E49357A34E}" type="slidenum">
              <a:rPr lang="en-US" smtClean="0"/>
              <a:t>‹#›</a:t>
            </a:fld>
            <a:endParaRPr lang="en-US"/>
          </a:p>
        </p:txBody>
      </p:sp>
    </p:spTree>
    <p:extLst>
      <p:ext uri="{BB962C8B-B14F-4D97-AF65-F5344CB8AC3E}">
        <p14:creationId xmlns:p14="http://schemas.microsoft.com/office/powerpoint/2010/main" val="3513116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FDEA4-2666-C806-5D32-4DE3AAE121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AF40AF-C9C2-6D6F-C829-33FAE7B01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9316EE-3FB6-2108-7674-DAB20B2D66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C0B96D-3672-CD97-DCD6-04CA53EFCC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E17C15-FE46-0787-394A-8CE5211ABD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0F3285-9E2D-5417-9852-9359FB3C5581}"/>
              </a:ext>
            </a:extLst>
          </p:cNvPr>
          <p:cNvSpPr>
            <a:spLocks noGrp="1"/>
          </p:cNvSpPr>
          <p:nvPr>
            <p:ph type="dt" sz="half" idx="10"/>
          </p:nvPr>
        </p:nvSpPr>
        <p:spPr/>
        <p:txBody>
          <a:bodyPr/>
          <a:lstStyle/>
          <a:p>
            <a:fld id="{BCEC6587-7B53-4535-A78A-191FCA4C1A25}" type="datetimeFigureOut">
              <a:rPr lang="en-US" smtClean="0"/>
              <a:t>9/26/23</a:t>
            </a:fld>
            <a:endParaRPr lang="en-US"/>
          </a:p>
        </p:txBody>
      </p:sp>
      <p:sp>
        <p:nvSpPr>
          <p:cNvPr id="8" name="Footer Placeholder 7">
            <a:extLst>
              <a:ext uri="{FF2B5EF4-FFF2-40B4-BE49-F238E27FC236}">
                <a16:creationId xmlns:a16="http://schemas.microsoft.com/office/drawing/2014/main" id="{BB649914-F3BC-735D-606D-C2DAEC5249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FA428D-0D2E-5C13-3901-952BE5455AD0}"/>
              </a:ext>
            </a:extLst>
          </p:cNvPr>
          <p:cNvSpPr>
            <a:spLocks noGrp="1"/>
          </p:cNvSpPr>
          <p:nvPr>
            <p:ph type="sldNum" sz="quarter" idx="12"/>
          </p:nvPr>
        </p:nvSpPr>
        <p:spPr/>
        <p:txBody>
          <a:bodyPr/>
          <a:lstStyle/>
          <a:p>
            <a:fld id="{C2CF2816-021C-44C3-8063-F7E49357A34E}" type="slidenum">
              <a:rPr lang="en-US" smtClean="0"/>
              <a:t>‹#›</a:t>
            </a:fld>
            <a:endParaRPr lang="en-US"/>
          </a:p>
        </p:txBody>
      </p:sp>
    </p:spTree>
    <p:extLst>
      <p:ext uri="{BB962C8B-B14F-4D97-AF65-F5344CB8AC3E}">
        <p14:creationId xmlns:p14="http://schemas.microsoft.com/office/powerpoint/2010/main" val="3943610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CC8A2-C89F-52BC-D377-55F63F81B0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FB55D1-A6F9-9544-7215-15933583BED6}"/>
              </a:ext>
            </a:extLst>
          </p:cNvPr>
          <p:cNvSpPr>
            <a:spLocks noGrp="1"/>
          </p:cNvSpPr>
          <p:nvPr>
            <p:ph type="dt" sz="half" idx="10"/>
          </p:nvPr>
        </p:nvSpPr>
        <p:spPr/>
        <p:txBody>
          <a:bodyPr/>
          <a:lstStyle/>
          <a:p>
            <a:fld id="{BCEC6587-7B53-4535-A78A-191FCA4C1A25}" type="datetimeFigureOut">
              <a:rPr lang="en-US" smtClean="0"/>
              <a:t>9/26/23</a:t>
            </a:fld>
            <a:endParaRPr lang="en-US"/>
          </a:p>
        </p:txBody>
      </p:sp>
      <p:sp>
        <p:nvSpPr>
          <p:cNvPr id="4" name="Footer Placeholder 3">
            <a:extLst>
              <a:ext uri="{FF2B5EF4-FFF2-40B4-BE49-F238E27FC236}">
                <a16:creationId xmlns:a16="http://schemas.microsoft.com/office/drawing/2014/main" id="{83771EB0-BB85-075B-F416-A56405DB32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F41019-485A-45F9-EA61-9E94CC291CB3}"/>
              </a:ext>
            </a:extLst>
          </p:cNvPr>
          <p:cNvSpPr>
            <a:spLocks noGrp="1"/>
          </p:cNvSpPr>
          <p:nvPr>
            <p:ph type="sldNum" sz="quarter" idx="12"/>
          </p:nvPr>
        </p:nvSpPr>
        <p:spPr/>
        <p:txBody>
          <a:bodyPr/>
          <a:lstStyle/>
          <a:p>
            <a:fld id="{C2CF2816-021C-44C3-8063-F7E49357A34E}" type="slidenum">
              <a:rPr lang="en-US" smtClean="0"/>
              <a:t>‹#›</a:t>
            </a:fld>
            <a:endParaRPr lang="en-US"/>
          </a:p>
        </p:txBody>
      </p:sp>
    </p:spTree>
    <p:extLst>
      <p:ext uri="{BB962C8B-B14F-4D97-AF65-F5344CB8AC3E}">
        <p14:creationId xmlns:p14="http://schemas.microsoft.com/office/powerpoint/2010/main" val="1853419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D1BEE9-B45F-468D-5FA5-E2B1AE23B67C}"/>
              </a:ext>
            </a:extLst>
          </p:cNvPr>
          <p:cNvSpPr>
            <a:spLocks noGrp="1"/>
          </p:cNvSpPr>
          <p:nvPr>
            <p:ph type="dt" sz="half" idx="10"/>
          </p:nvPr>
        </p:nvSpPr>
        <p:spPr/>
        <p:txBody>
          <a:bodyPr/>
          <a:lstStyle/>
          <a:p>
            <a:fld id="{BCEC6587-7B53-4535-A78A-191FCA4C1A25}" type="datetimeFigureOut">
              <a:rPr lang="en-US" smtClean="0"/>
              <a:t>9/26/23</a:t>
            </a:fld>
            <a:endParaRPr lang="en-US"/>
          </a:p>
        </p:txBody>
      </p:sp>
      <p:sp>
        <p:nvSpPr>
          <p:cNvPr id="3" name="Footer Placeholder 2">
            <a:extLst>
              <a:ext uri="{FF2B5EF4-FFF2-40B4-BE49-F238E27FC236}">
                <a16:creationId xmlns:a16="http://schemas.microsoft.com/office/drawing/2014/main" id="{F90BC5AF-C138-D8FE-56D9-18974CCF27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1C0848-8D99-D33D-2ECE-BF41F57A9F84}"/>
              </a:ext>
            </a:extLst>
          </p:cNvPr>
          <p:cNvSpPr>
            <a:spLocks noGrp="1"/>
          </p:cNvSpPr>
          <p:nvPr>
            <p:ph type="sldNum" sz="quarter" idx="12"/>
          </p:nvPr>
        </p:nvSpPr>
        <p:spPr/>
        <p:txBody>
          <a:bodyPr/>
          <a:lstStyle/>
          <a:p>
            <a:fld id="{C2CF2816-021C-44C3-8063-F7E49357A34E}" type="slidenum">
              <a:rPr lang="en-US" smtClean="0"/>
              <a:t>‹#›</a:t>
            </a:fld>
            <a:endParaRPr lang="en-US"/>
          </a:p>
        </p:txBody>
      </p:sp>
    </p:spTree>
    <p:extLst>
      <p:ext uri="{BB962C8B-B14F-4D97-AF65-F5344CB8AC3E}">
        <p14:creationId xmlns:p14="http://schemas.microsoft.com/office/powerpoint/2010/main" val="2039647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C5F3D-6E85-8777-8347-FAAD4D5ACE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281FCF-C652-6F0B-1BF6-0A5967DF00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6C9D06-D5AD-208A-D363-63266ADD46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4C3EA9-D928-5A36-41F3-65D2B9758823}"/>
              </a:ext>
            </a:extLst>
          </p:cNvPr>
          <p:cNvSpPr>
            <a:spLocks noGrp="1"/>
          </p:cNvSpPr>
          <p:nvPr>
            <p:ph type="dt" sz="half" idx="10"/>
          </p:nvPr>
        </p:nvSpPr>
        <p:spPr/>
        <p:txBody>
          <a:bodyPr/>
          <a:lstStyle/>
          <a:p>
            <a:fld id="{BCEC6587-7B53-4535-A78A-191FCA4C1A25}" type="datetimeFigureOut">
              <a:rPr lang="en-US" smtClean="0"/>
              <a:t>9/26/23</a:t>
            </a:fld>
            <a:endParaRPr lang="en-US"/>
          </a:p>
        </p:txBody>
      </p:sp>
      <p:sp>
        <p:nvSpPr>
          <p:cNvPr id="6" name="Footer Placeholder 5">
            <a:extLst>
              <a:ext uri="{FF2B5EF4-FFF2-40B4-BE49-F238E27FC236}">
                <a16:creationId xmlns:a16="http://schemas.microsoft.com/office/drawing/2014/main" id="{E0678F18-1900-CAC9-AE90-0B4CD5C9A9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E1136B-345D-5092-4FCA-F679BA7416B6}"/>
              </a:ext>
            </a:extLst>
          </p:cNvPr>
          <p:cNvSpPr>
            <a:spLocks noGrp="1"/>
          </p:cNvSpPr>
          <p:nvPr>
            <p:ph type="sldNum" sz="quarter" idx="12"/>
          </p:nvPr>
        </p:nvSpPr>
        <p:spPr/>
        <p:txBody>
          <a:bodyPr/>
          <a:lstStyle/>
          <a:p>
            <a:fld id="{C2CF2816-021C-44C3-8063-F7E49357A34E}" type="slidenum">
              <a:rPr lang="en-US" smtClean="0"/>
              <a:t>‹#›</a:t>
            </a:fld>
            <a:endParaRPr lang="en-US"/>
          </a:p>
        </p:txBody>
      </p:sp>
    </p:spTree>
    <p:extLst>
      <p:ext uri="{BB962C8B-B14F-4D97-AF65-F5344CB8AC3E}">
        <p14:creationId xmlns:p14="http://schemas.microsoft.com/office/powerpoint/2010/main" val="1263576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A43E2-5989-A676-A486-0A473F874B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74C654-79FF-647A-B946-459A22DF76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7D23DD-C35A-EF18-34CA-68B348CADC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CC6F5A-F481-FD79-DE62-290958AC8044}"/>
              </a:ext>
            </a:extLst>
          </p:cNvPr>
          <p:cNvSpPr>
            <a:spLocks noGrp="1"/>
          </p:cNvSpPr>
          <p:nvPr>
            <p:ph type="dt" sz="half" idx="10"/>
          </p:nvPr>
        </p:nvSpPr>
        <p:spPr/>
        <p:txBody>
          <a:bodyPr/>
          <a:lstStyle/>
          <a:p>
            <a:fld id="{BCEC6587-7B53-4535-A78A-191FCA4C1A25}" type="datetimeFigureOut">
              <a:rPr lang="en-US" smtClean="0"/>
              <a:t>9/26/23</a:t>
            </a:fld>
            <a:endParaRPr lang="en-US"/>
          </a:p>
        </p:txBody>
      </p:sp>
      <p:sp>
        <p:nvSpPr>
          <p:cNvPr id="6" name="Footer Placeholder 5">
            <a:extLst>
              <a:ext uri="{FF2B5EF4-FFF2-40B4-BE49-F238E27FC236}">
                <a16:creationId xmlns:a16="http://schemas.microsoft.com/office/drawing/2014/main" id="{4E6693BD-21A3-50F8-A19C-EA8DDEB650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A6D7BA-0451-FF83-4117-DB2D0A6632E2}"/>
              </a:ext>
            </a:extLst>
          </p:cNvPr>
          <p:cNvSpPr>
            <a:spLocks noGrp="1"/>
          </p:cNvSpPr>
          <p:nvPr>
            <p:ph type="sldNum" sz="quarter" idx="12"/>
          </p:nvPr>
        </p:nvSpPr>
        <p:spPr/>
        <p:txBody>
          <a:bodyPr/>
          <a:lstStyle/>
          <a:p>
            <a:fld id="{C2CF2816-021C-44C3-8063-F7E49357A34E}" type="slidenum">
              <a:rPr lang="en-US" smtClean="0"/>
              <a:t>‹#›</a:t>
            </a:fld>
            <a:endParaRPr lang="en-US"/>
          </a:p>
        </p:txBody>
      </p:sp>
    </p:spTree>
    <p:extLst>
      <p:ext uri="{BB962C8B-B14F-4D97-AF65-F5344CB8AC3E}">
        <p14:creationId xmlns:p14="http://schemas.microsoft.com/office/powerpoint/2010/main" val="2649087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2A6586-450E-1926-98A8-F2CFAE1EEF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136BF0-62D4-45BC-9DEC-13397823DF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AC5AD4-98CA-03F7-2531-5630DF8C06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EC6587-7B53-4535-A78A-191FCA4C1A25}" type="datetimeFigureOut">
              <a:rPr lang="en-US" smtClean="0"/>
              <a:t>9/26/23</a:t>
            </a:fld>
            <a:endParaRPr lang="en-US"/>
          </a:p>
        </p:txBody>
      </p:sp>
      <p:sp>
        <p:nvSpPr>
          <p:cNvPr id="5" name="Footer Placeholder 4">
            <a:extLst>
              <a:ext uri="{FF2B5EF4-FFF2-40B4-BE49-F238E27FC236}">
                <a16:creationId xmlns:a16="http://schemas.microsoft.com/office/drawing/2014/main" id="{C7FE8906-A480-6BC2-7F8E-38C2C29727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943572-6038-9361-F06C-57FB8B0B7C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CF2816-021C-44C3-8063-F7E49357A34E}" type="slidenum">
              <a:rPr lang="en-US" smtClean="0"/>
              <a:t>‹#›</a:t>
            </a:fld>
            <a:endParaRPr lang="en-US"/>
          </a:p>
        </p:txBody>
      </p:sp>
    </p:spTree>
    <p:extLst>
      <p:ext uri="{BB962C8B-B14F-4D97-AF65-F5344CB8AC3E}">
        <p14:creationId xmlns:p14="http://schemas.microsoft.com/office/powerpoint/2010/main" val="906024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ublicdomainpictures.net/en/view-image.php?image=323495&amp;picture=covid-19-concept"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publicdomainpictures.net/en/view-image.php?image=323495&amp;picture=covid-19-concept"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hyperlink" Target="https://www.publicdomainpictures.net/en/view-image.php?image=323495&amp;picture=covid-19-concept"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hyperlink" Target="https://www.publicdomainpictures.net/en/view-image.php?image=323495&amp;picture=covid-19-concept"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publicdomainpictures.net/en/view-image.php?image=323495&amp;picture=covid-19-concept"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publicdomainpictures.net/en/view-image.php?image=323495&amp;picture=covid-19-concept"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hyperlink" Target="https://www.publicdomainpictures.net/en/view-image.php?image=323495&amp;picture=covid-19-concept"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www.publicdomainpictures.net/en/view-image.php?image=323495&amp;picture=covid-19-concept"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www.publicdomainpictures.net/en/view-image.php?image=323495&amp;picture=covid-19-concept"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www.publicdomainpictures.net/en/view-image.php?image=323495&amp;picture=covid-19-concept"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https://www.publicdomainpictures.net/en/view-image.php?image=323495&amp;picture=covid-19-concept"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hyperlink" Target="https://www.publicdomainpictures.net/en/view-image.php?image=323495&amp;picture=covid-19-concept"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4" name="Rectangle 106">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up of a virus&#10;&#10;Description automatically generated">
            <a:extLst>
              <a:ext uri="{FF2B5EF4-FFF2-40B4-BE49-F238E27FC236}">
                <a16:creationId xmlns:a16="http://schemas.microsoft.com/office/drawing/2014/main" id="{D0981770-0FBC-F1ED-38F0-801837E8F50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688"/>
          <a:stretch/>
        </p:blipFill>
        <p:spPr>
          <a:xfrm>
            <a:off x="2522358" y="0"/>
            <a:ext cx="9669642" cy="6857990"/>
          </a:xfrm>
          <a:prstGeom prst="rect">
            <a:avLst/>
          </a:prstGeom>
        </p:spPr>
      </p:pic>
      <p:sp>
        <p:nvSpPr>
          <p:cNvPr id="115" name="Rectangle 108">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AFA903-55EA-ADD7-EE1E-4EAACFECE24F}"/>
              </a:ext>
            </a:extLst>
          </p:cNvPr>
          <p:cNvSpPr>
            <a:spLocks noGrp="1"/>
          </p:cNvSpPr>
          <p:nvPr>
            <p:ph type="ctrTitle"/>
          </p:nvPr>
        </p:nvSpPr>
        <p:spPr>
          <a:xfrm>
            <a:off x="952228" y="743447"/>
            <a:ext cx="3973385" cy="3142340"/>
          </a:xfrm>
          <a:noFill/>
        </p:spPr>
        <p:txBody>
          <a:bodyPr>
            <a:normAutofit/>
          </a:bodyPr>
          <a:lstStyle/>
          <a:p>
            <a:pPr algn="l"/>
            <a:r>
              <a:rPr lang="en-US" sz="5200"/>
              <a:t>A Retrospective Look At </a:t>
            </a:r>
            <a:br>
              <a:rPr lang="en-US" sz="5200"/>
            </a:br>
            <a:r>
              <a:rPr lang="en-US" sz="5200"/>
              <a:t>Covid- 19</a:t>
            </a:r>
          </a:p>
        </p:txBody>
      </p:sp>
      <p:sp>
        <p:nvSpPr>
          <p:cNvPr id="3" name="Subtitle 2">
            <a:extLst>
              <a:ext uri="{FF2B5EF4-FFF2-40B4-BE49-F238E27FC236}">
                <a16:creationId xmlns:a16="http://schemas.microsoft.com/office/drawing/2014/main" id="{2B311421-0CD9-FA3E-8A22-235F4BF7FFBF}"/>
              </a:ext>
            </a:extLst>
          </p:cNvPr>
          <p:cNvSpPr>
            <a:spLocks noGrp="1"/>
          </p:cNvSpPr>
          <p:nvPr>
            <p:ph type="subTitle" idx="1"/>
          </p:nvPr>
        </p:nvSpPr>
        <p:spPr>
          <a:xfrm>
            <a:off x="952229" y="4629234"/>
            <a:ext cx="3378231" cy="1485319"/>
          </a:xfrm>
          <a:noFill/>
        </p:spPr>
        <p:txBody>
          <a:bodyPr>
            <a:normAutofit/>
          </a:bodyPr>
          <a:lstStyle/>
          <a:p>
            <a:pPr algn="l"/>
            <a:r>
              <a:rPr lang="en-US"/>
              <a:t>Murtatha Alwan, Damla Duman, Iman Malih, John Olton</a:t>
            </a:r>
          </a:p>
        </p:txBody>
      </p:sp>
    </p:spTree>
    <p:extLst>
      <p:ext uri="{BB962C8B-B14F-4D97-AF65-F5344CB8AC3E}">
        <p14:creationId xmlns:p14="http://schemas.microsoft.com/office/powerpoint/2010/main" val="288127060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75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descr="A close-up of a virus&#10;&#10;Description automatically generated">
            <a:extLst>
              <a:ext uri="{FF2B5EF4-FFF2-40B4-BE49-F238E27FC236}">
                <a16:creationId xmlns:a16="http://schemas.microsoft.com/office/drawing/2014/main" id="{080A9F4B-9919-4E2C-05A1-623614C7CA7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688"/>
          <a:stretch/>
        </p:blipFill>
        <p:spPr>
          <a:xfrm>
            <a:off x="2185971" y="-3099"/>
            <a:ext cx="10002980" cy="6857990"/>
          </a:xfrm>
          <a:prstGeom prst="rect">
            <a:avLst/>
          </a:prstGeom>
        </p:spPr>
      </p:pic>
      <p:sp>
        <p:nvSpPr>
          <p:cNvPr id="55" name="Rectangle 5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82BC8CC2-B5DF-5EB0-6F2B-642F1D8FCEE0}"/>
              </a:ext>
            </a:extLst>
          </p:cNvPr>
          <p:cNvSpPr>
            <a:spLocks noGrp="1"/>
          </p:cNvSpPr>
          <p:nvPr>
            <p:ph type="title"/>
          </p:nvPr>
        </p:nvSpPr>
        <p:spPr>
          <a:xfrm>
            <a:off x="838200" y="-3099"/>
            <a:ext cx="3822189" cy="1899912"/>
          </a:xfrm>
        </p:spPr>
        <p:txBody>
          <a:bodyPr vert="horz" lIns="91440" tIns="45720" rIns="91440" bIns="45720" rtlCol="0">
            <a:normAutofit/>
          </a:bodyPr>
          <a:lstStyle/>
          <a:p>
            <a:r>
              <a:rPr lang="en-US" sz="4000"/>
              <a:t>Diabetes Vs </a:t>
            </a:r>
            <a:br>
              <a:rPr lang="en-US" sz="4000"/>
            </a:br>
            <a:r>
              <a:rPr lang="en-US" sz="4000"/>
              <a:t>Cases</a:t>
            </a:r>
          </a:p>
        </p:txBody>
      </p:sp>
      <p:sp>
        <p:nvSpPr>
          <p:cNvPr id="2" name="TextBox 1">
            <a:extLst>
              <a:ext uri="{FF2B5EF4-FFF2-40B4-BE49-F238E27FC236}">
                <a16:creationId xmlns:a16="http://schemas.microsoft.com/office/drawing/2014/main" id="{FCBC7F57-1437-A26A-807F-030E4B0B0006}"/>
              </a:ext>
            </a:extLst>
          </p:cNvPr>
          <p:cNvSpPr txBox="1"/>
          <p:nvPr/>
        </p:nvSpPr>
        <p:spPr>
          <a:xfrm>
            <a:off x="6362375" y="1754695"/>
            <a:ext cx="4564005" cy="4708981"/>
          </a:xfrm>
          <a:prstGeom prst="rect">
            <a:avLst/>
          </a:prstGeom>
          <a:noFill/>
        </p:spPr>
        <p:txBody>
          <a:bodyPr wrap="square" lIns="91440" tIns="45720" rIns="91440" bIns="45720" rtlCol="0" anchor="t">
            <a:spAutoFit/>
          </a:bodyPr>
          <a:lstStyle/>
          <a:p>
            <a:pPr marL="342900" indent="-342900" algn="ctr">
              <a:buFont typeface="Arial" panose="020B0604020202020204" pitchFamily="34" charset="0"/>
              <a:buChar char="•"/>
            </a:pPr>
            <a:r>
              <a:rPr lang="en-US" sz="2400" dirty="0">
                <a:solidFill>
                  <a:schemeClr val="bg1"/>
                </a:solidFill>
              </a:rPr>
              <a:t>The r-squared value is 0.04,  showing that there is no correlation between the prevalence of diabetes in a country and the number of positive cases.</a:t>
            </a:r>
          </a:p>
          <a:p>
            <a:pPr algn="ctr"/>
            <a:endParaRPr lang="en-US" sz="2400" dirty="0">
              <a:solidFill>
                <a:schemeClr val="bg1"/>
              </a:solidFill>
            </a:endParaRPr>
          </a:p>
          <a:p>
            <a:pPr marL="342900" indent="-342900" algn="ctr">
              <a:buFont typeface="Arial" panose="020B0604020202020204" pitchFamily="34" charset="0"/>
              <a:buChar char="•"/>
            </a:pPr>
            <a:r>
              <a:rPr lang="en-US" sz="2400" dirty="0">
                <a:solidFill>
                  <a:schemeClr val="bg1"/>
                </a:solidFill>
              </a:rPr>
              <a:t>Looking at the graph, as diabetes prevalence increases, the amount of positive cases, actually, decreases.</a:t>
            </a:r>
            <a:endParaRPr lang="en-US" sz="2400" dirty="0">
              <a:solidFill>
                <a:schemeClr val="bg1"/>
              </a:solidFill>
              <a:ea typeface="Calibri"/>
              <a:cs typeface="Calibri"/>
            </a:endParaRPr>
          </a:p>
          <a:p>
            <a:pPr algn="ctr"/>
            <a:endParaRPr lang="en-US" dirty="0">
              <a:solidFill>
                <a:schemeClr val="bg1"/>
              </a:solidFill>
            </a:endParaRPr>
          </a:p>
          <a:p>
            <a:endParaRPr lang="en-US" dirty="0">
              <a:solidFill>
                <a:schemeClr val="bg1"/>
              </a:solidFill>
              <a:ea typeface="Calibri"/>
              <a:cs typeface="Calibri"/>
            </a:endParaRPr>
          </a:p>
        </p:txBody>
      </p:sp>
      <p:pic>
        <p:nvPicPr>
          <p:cNvPr id="8" name="Content Placeholder 7">
            <a:extLst>
              <a:ext uri="{FF2B5EF4-FFF2-40B4-BE49-F238E27FC236}">
                <a16:creationId xmlns:a16="http://schemas.microsoft.com/office/drawing/2014/main" id="{0ACB2A8C-7228-B323-D6F6-1B20A2782186}"/>
              </a:ext>
            </a:extLst>
          </p:cNvPr>
          <p:cNvPicPr>
            <a:picLocks noGrp="1" noChangeAspect="1"/>
          </p:cNvPicPr>
          <p:nvPr>
            <p:ph idx="1"/>
          </p:nvPr>
        </p:nvPicPr>
        <p:blipFill>
          <a:blip r:embed="rId4"/>
          <a:stretch>
            <a:fillRect/>
          </a:stretch>
        </p:blipFill>
        <p:spPr>
          <a:xfrm>
            <a:off x="-15842" y="1754695"/>
            <a:ext cx="5527224" cy="4486862"/>
          </a:xfrm>
          <a:prstGeom prst="rect">
            <a:avLst/>
          </a:prstGeom>
        </p:spPr>
      </p:pic>
      <p:sp>
        <p:nvSpPr>
          <p:cNvPr id="10" name="TextBox 9">
            <a:extLst>
              <a:ext uri="{FF2B5EF4-FFF2-40B4-BE49-F238E27FC236}">
                <a16:creationId xmlns:a16="http://schemas.microsoft.com/office/drawing/2014/main" id="{33E70420-5B55-7CD7-DDCF-62E52D72002E}"/>
              </a:ext>
            </a:extLst>
          </p:cNvPr>
          <p:cNvSpPr txBox="1"/>
          <p:nvPr/>
        </p:nvSpPr>
        <p:spPr>
          <a:xfrm>
            <a:off x="6099049" y="-3099"/>
            <a:ext cx="6092951" cy="368224"/>
          </a:xfrm>
          <a:prstGeom prst="rect">
            <a:avLst/>
          </a:prstGeom>
          <a:solidFill>
            <a:schemeClr val="bg1"/>
          </a:solidFill>
        </p:spPr>
        <p:txBody>
          <a:bodyPr wrap="square" rtlCol="0">
            <a:spAutoFit/>
          </a:bodyPr>
          <a:lstStyle/>
          <a:p>
            <a:r>
              <a:rPr lang="en-US"/>
              <a:t>The r-squared is: 0.039442408139996964</a:t>
            </a:r>
          </a:p>
        </p:txBody>
      </p:sp>
    </p:spTree>
    <p:extLst>
      <p:ext uri="{BB962C8B-B14F-4D97-AF65-F5344CB8AC3E}">
        <p14:creationId xmlns:p14="http://schemas.microsoft.com/office/powerpoint/2010/main" val="239358148"/>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descr="A close-up of a virus&#10;&#10;Description automatically generated">
            <a:extLst>
              <a:ext uri="{FF2B5EF4-FFF2-40B4-BE49-F238E27FC236}">
                <a16:creationId xmlns:a16="http://schemas.microsoft.com/office/drawing/2014/main" id="{080A9F4B-9919-4E2C-05A1-623614C7CA7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688"/>
          <a:stretch/>
        </p:blipFill>
        <p:spPr>
          <a:xfrm>
            <a:off x="2185971" y="-6417"/>
            <a:ext cx="10002980" cy="6857990"/>
          </a:xfrm>
          <a:prstGeom prst="rect">
            <a:avLst/>
          </a:prstGeom>
        </p:spPr>
      </p:pic>
      <p:sp>
        <p:nvSpPr>
          <p:cNvPr id="55" name="Rectangle 5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82BC8CC2-B5DF-5EB0-6F2B-642F1D8FCEE0}"/>
              </a:ext>
            </a:extLst>
          </p:cNvPr>
          <p:cNvSpPr>
            <a:spLocks noGrp="1"/>
          </p:cNvSpPr>
          <p:nvPr>
            <p:ph type="title"/>
          </p:nvPr>
        </p:nvSpPr>
        <p:spPr>
          <a:xfrm>
            <a:off x="838200" y="-3099"/>
            <a:ext cx="3822189" cy="1899912"/>
          </a:xfrm>
        </p:spPr>
        <p:txBody>
          <a:bodyPr vert="horz" lIns="91440" tIns="45720" rIns="91440" bIns="45720" rtlCol="0">
            <a:normAutofit/>
          </a:bodyPr>
          <a:lstStyle/>
          <a:p>
            <a:r>
              <a:rPr lang="en-US" sz="4000"/>
              <a:t>Diabetes Vs </a:t>
            </a:r>
            <a:br>
              <a:rPr lang="en-US" sz="4000"/>
            </a:br>
            <a:r>
              <a:rPr lang="en-US" sz="4000"/>
              <a:t>Deaths</a:t>
            </a:r>
          </a:p>
        </p:txBody>
      </p:sp>
      <p:sp>
        <p:nvSpPr>
          <p:cNvPr id="2" name="TextBox 1">
            <a:extLst>
              <a:ext uri="{FF2B5EF4-FFF2-40B4-BE49-F238E27FC236}">
                <a16:creationId xmlns:a16="http://schemas.microsoft.com/office/drawing/2014/main" id="{FCBC7F57-1437-A26A-807F-030E4B0B0006}"/>
              </a:ext>
            </a:extLst>
          </p:cNvPr>
          <p:cNvSpPr txBox="1"/>
          <p:nvPr/>
        </p:nvSpPr>
        <p:spPr>
          <a:xfrm>
            <a:off x="6437666" y="1416772"/>
            <a:ext cx="4315777" cy="5447645"/>
          </a:xfrm>
          <a:prstGeom prst="rect">
            <a:avLst/>
          </a:prstGeom>
          <a:noFill/>
        </p:spPr>
        <p:txBody>
          <a:bodyPr wrap="square" lIns="91440" tIns="45720" rIns="91440" bIns="45720" rtlCol="0" anchor="t">
            <a:spAutoFit/>
          </a:bodyPr>
          <a:lstStyle/>
          <a:p>
            <a:pPr marL="342900" indent="-342900" algn="ctr">
              <a:buFont typeface="Arial" panose="020B0604020202020204" pitchFamily="34" charset="0"/>
              <a:buChar char="•"/>
            </a:pPr>
            <a:r>
              <a:rPr lang="en-US" sz="2400" dirty="0">
                <a:solidFill>
                  <a:schemeClr val="bg1"/>
                </a:solidFill>
              </a:rPr>
              <a:t>The r-squared value is 0.0003,  showing that there is no correlation between the prevalence of diabetes in a country and COVID-19 deaths.</a:t>
            </a:r>
          </a:p>
          <a:p>
            <a:pPr algn="ctr"/>
            <a:endParaRPr lang="en-US" sz="2400" dirty="0">
              <a:solidFill>
                <a:schemeClr val="bg1"/>
              </a:solidFill>
            </a:endParaRPr>
          </a:p>
          <a:p>
            <a:pPr marL="342900" indent="-342900" algn="ctr">
              <a:buFont typeface="Arial" panose="020B0604020202020204" pitchFamily="34" charset="0"/>
              <a:buChar char="•"/>
            </a:pPr>
            <a:r>
              <a:rPr lang="en-US" sz="2400" dirty="0">
                <a:solidFill>
                  <a:schemeClr val="bg1"/>
                </a:solidFill>
              </a:rPr>
              <a:t>Looking at the graph, there is no apparent trend or line of best fit, showing that there is no relationship between diabetes prevalence and COVID-19 deaths. </a:t>
            </a:r>
            <a:endParaRPr lang="en-US" sz="2400" dirty="0">
              <a:solidFill>
                <a:schemeClr val="bg1"/>
              </a:solidFill>
              <a:ea typeface="Calibri"/>
              <a:cs typeface="Calibri"/>
            </a:endParaRPr>
          </a:p>
          <a:p>
            <a:endParaRPr lang="en-US" dirty="0">
              <a:solidFill>
                <a:schemeClr val="bg1"/>
              </a:solidFill>
            </a:endParaRPr>
          </a:p>
          <a:p>
            <a:endParaRPr lang="en-US" dirty="0">
              <a:solidFill>
                <a:schemeClr val="bg1"/>
              </a:solidFill>
              <a:ea typeface="Calibri"/>
              <a:cs typeface="Calibri"/>
            </a:endParaRPr>
          </a:p>
        </p:txBody>
      </p:sp>
      <p:sp>
        <p:nvSpPr>
          <p:cNvPr id="10" name="TextBox 9">
            <a:extLst>
              <a:ext uri="{FF2B5EF4-FFF2-40B4-BE49-F238E27FC236}">
                <a16:creationId xmlns:a16="http://schemas.microsoft.com/office/drawing/2014/main" id="{33E70420-5B55-7CD7-DDCF-62E52D72002E}"/>
              </a:ext>
            </a:extLst>
          </p:cNvPr>
          <p:cNvSpPr txBox="1"/>
          <p:nvPr/>
        </p:nvSpPr>
        <p:spPr>
          <a:xfrm>
            <a:off x="6099049" y="-3099"/>
            <a:ext cx="6092951" cy="368224"/>
          </a:xfrm>
          <a:prstGeom prst="rect">
            <a:avLst/>
          </a:prstGeom>
          <a:solidFill>
            <a:schemeClr val="bg1"/>
          </a:solidFill>
        </p:spPr>
        <p:txBody>
          <a:bodyPr wrap="square" rtlCol="0">
            <a:spAutoFit/>
          </a:bodyPr>
          <a:lstStyle/>
          <a:p>
            <a:r>
              <a:rPr lang="en-US"/>
              <a:t>The r-squared is: 0.00031670623648438805</a:t>
            </a:r>
          </a:p>
        </p:txBody>
      </p:sp>
      <p:pic>
        <p:nvPicPr>
          <p:cNvPr id="7" name="Content Placeholder 6">
            <a:extLst>
              <a:ext uri="{FF2B5EF4-FFF2-40B4-BE49-F238E27FC236}">
                <a16:creationId xmlns:a16="http://schemas.microsoft.com/office/drawing/2014/main" id="{2C22260D-7395-85D8-F5A5-081D1F5821F5}"/>
              </a:ext>
            </a:extLst>
          </p:cNvPr>
          <p:cNvPicPr>
            <a:picLocks noGrp="1" noChangeAspect="1"/>
          </p:cNvPicPr>
          <p:nvPr>
            <p:ph idx="1"/>
          </p:nvPr>
        </p:nvPicPr>
        <p:blipFill>
          <a:blip r:embed="rId4"/>
          <a:stretch>
            <a:fillRect/>
          </a:stretch>
        </p:blipFill>
        <p:spPr>
          <a:xfrm>
            <a:off x="116984" y="1896813"/>
            <a:ext cx="5521451" cy="4453178"/>
          </a:xfrm>
          <a:prstGeom prst="rect">
            <a:avLst/>
          </a:prstGeom>
        </p:spPr>
      </p:pic>
    </p:spTree>
    <p:extLst>
      <p:ext uri="{BB962C8B-B14F-4D97-AF65-F5344CB8AC3E}">
        <p14:creationId xmlns:p14="http://schemas.microsoft.com/office/powerpoint/2010/main" val="150683608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4" name="Rectangle 106">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up of a virus&#10;&#10;Description automatically generated">
            <a:extLst>
              <a:ext uri="{FF2B5EF4-FFF2-40B4-BE49-F238E27FC236}">
                <a16:creationId xmlns:a16="http://schemas.microsoft.com/office/drawing/2014/main" id="{D0981770-0FBC-F1ED-38F0-801837E8F50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688"/>
          <a:stretch/>
        </p:blipFill>
        <p:spPr>
          <a:xfrm>
            <a:off x="2522358" y="10"/>
            <a:ext cx="9669642" cy="6857990"/>
          </a:xfrm>
          <a:prstGeom prst="rect">
            <a:avLst/>
          </a:prstGeom>
        </p:spPr>
      </p:pic>
      <p:sp>
        <p:nvSpPr>
          <p:cNvPr id="115" name="Rectangle 108">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AFA903-55EA-ADD7-EE1E-4EAACFECE24F}"/>
              </a:ext>
            </a:extLst>
          </p:cNvPr>
          <p:cNvSpPr>
            <a:spLocks noGrp="1"/>
          </p:cNvSpPr>
          <p:nvPr>
            <p:ph type="ctrTitle"/>
          </p:nvPr>
        </p:nvSpPr>
        <p:spPr>
          <a:xfrm>
            <a:off x="-3051" y="0"/>
            <a:ext cx="6179563" cy="983411"/>
          </a:xfrm>
          <a:noFill/>
        </p:spPr>
        <p:txBody>
          <a:bodyPr>
            <a:normAutofit/>
          </a:bodyPr>
          <a:lstStyle/>
          <a:p>
            <a:pPr algn="l"/>
            <a:r>
              <a:rPr lang="en-US" sz="5200" u="sng" dirty="0"/>
              <a:t>Conclusion</a:t>
            </a:r>
          </a:p>
        </p:txBody>
      </p:sp>
      <p:sp>
        <p:nvSpPr>
          <p:cNvPr id="3" name="TextBox 2">
            <a:extLst>
              <a:ext uri="{FF2B5EF4-FFF2-40B4-BE49-F238E27FC236}">
                <a16:creationId xmlns:a16="http://schemas.microsoft.com/office/drawing/2014/main" id="{0ADE8702-D69E-E514-F61A-7C16AF9DEA27}"/>
              </a:ext>
            </a:extLst>
          </p:cNvPr>
          <p:cNvSpPr txBox="1"/>
          <p:nvPr/>
        </p:nvSpPr>
        <p:spPr>
          <a:xfrm>
            <a:off x="-3051" y="865632"/>
            <a:ext cx="6637117" cy="68357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Sans-Serif"/>
              <a:buChar char="•"/>
            </a:pPr>
            <a:r>
              <a:rPr lang="en-US" sz="1600" b="1" dirty="0">
                <a:ea typeface="Calibri"/>
                <a:cs typeface="Calibri"/>
              </a:rPr>
              <a:t>The vaccine seemed to have no positive or negative effect on COVID-19</a:t>
            </a:r>
            <a:endParaRPr lang="en-US" dirty="0"/>
          </a:p>
          <a:p>
            <a:pPr>
              <a:lnSpc>
                <a:spcPct val="90000"/>
              </a:lnSpc>
              <a:spcBef>
                <a:spcPts val="1000"/>
              </a:spcBef>
            </a:pPr>
            <a:r>
              <a:rPr lang="en-US" sz="1600" b="1" dirty="0">
                <a:ea typeface="Calibri"/>
                <a:cs typeface="Calibri"/>
              </a:rPr>
              <a:t>Positive rate of deaths</a:t>
            </a:r>
          </a:p>
          <a:p>
            <a:pPr marL="285750" indent="-285750">
              <a:lnSpc>
                <a:spcPct val="90000"/>
              </a:lnSpc>
              <a:spcBef>
                <a:spcPts val="1000"/>
              </a:spcBef>
              <a:buFont typeface="Arial,Sans-Serif"/>
              <a:buChar char="•"/>
            </a:pPr>
            <a:r>
              <a:rPr lang="en-US" sz="1600" b="1" dirty="0">
                <a:ea typeface="Calibri"/>
                <a:cs typeface="Calibri"/>
              </a:rPr>
              <a:t>Booster shots seemed to have no positive effect in protecting from COVID-19.</a:t>
            </a:r>
            <a:endParaRPr lang="en-US" sz="1600" dirty="0">
              <a:ea typeface="Calibri"/>
              <a:cs typeface="Calibri"/>
            </a:endParaRPr>
          </a:p>
          <a:p>
            <a:pPr>
              <a:lnSpc>
                <a:spcPct val="90000"/>
              </a:lnSpc>
              <a:spcBef>
                <a:spcPts val="1000"/>
              </a:spcBef>
            </a:pPr>
            <a:r>
              <a:rPr lang="en-US" sz="1600" b="1" dirty="0">
                <a:ea typeface="Calibri"/>
                <a:cs typeface="Calibri"/>
              </a:rPr>
              <a:t>In fact, the countries that took more booster shots had more positive cases and deaths.</a:t>
            </a:r>
          </a:p>
          <a:p>
            <a:pPr marL="285750" indent="-285750">
              <a:lnSpc>
                <a:spcPct val="90000"/>
              </a:lnSpc>
              <a:spcBef>
                <a:spcPts val="1000"/>
              </a:spcBef>
              <a:buFont typeface="Arial,Sans-Serif"/>
              <a:buChar char="•"/>
            </a:pPr>
            <a:r>
              <a:rPr lang="en-US" sz="1600" b="1" dirty="0">
                <a:ea typeface="Calibri"/>
                <a:cs typeface="Calibri"/>
              </a:rPr>
              <a:t>The country that had the most positive cases for their population is</a:t>
            </a:r>
          </a:p>
          <a:p>
            <a:pPr>
              <a:lnSpc>
                <a:spcPct val="90000"/>
              </a:lnSpc>
              <a:spcBef>
                <a:spcPts val="1000"/>
              </a:spcBef>
            </a:pPr>
            <a:r>
              <a:rPr lang="en-US" sz="1600" b="1" dirty="0">
                <a:ea typeface="Calibri"/>
                <a:cs typeface="Calibri"/>
              </a:rPr>
              <a:t>Denmark with %53.5 percent of its population contracting COVID-19.</a:t>
            </a:r>
          </a:p>
          <a:p>
            <a:pPr marL="285750" indent="-285750">
              <a:lnSpc>
                <a:spcPct val="90000"/>
              </a:lnSpc>
              <a:spcBef>
                <a:spcPts val="1000"/>
              </a:spcBef>
              <a:buFont typeface="Arial,Sans-Serif"/>
              <a:buChar char="•"/>
            </a:pPr>
            <a:r>
              <a:rPr lang="en-US" sz="1600" b="1" dirty="0">
                <a:ea typeface="Calibri"/>
                <a:cs typeface="Calibri"/>
              </a:rPr>
              <a:t>The country that had the most COVID-19 deaths for their population is</a:t>
            </a:r>
            <a:endParaRPr lang="en-US" sz="1600" dirty="0">
              <a:ea typeface="Calibri"/>
              <a:cs typeface="Calibri"/>
            </a:endParaRPr>
          </a:p>
          <a:p>
            <a:pPr>
              <a:lnSpc>
                <a:spcPct val="90000"/>
              </a:lnSpc>
              <a:spcBef>
                <a:spcPts val="1000"/>
              </a:spcBef>
            </a:pPr>
            <a:r>
              <a:rPr lang="en-US" sz="1600" b="1" dirty="0">
                <a:ea typeface="Calibri"/>
                <a:cs typeface="Calibri"/>
              </a:rPr>
              <a:t>Czechia with %0.39 percent of their population dying from COVID-19.</a:t>
            </a:r>
            <a:endParaRPr lang="en-US" sz="1600" dirty="0">
              <a:ea typeface="Calibri"/>
              <a:cs typeface="Calibri"/>
            </a:endParaRPr>
          </a:p>
          <a:p>
            <a:pPr marL="285750" indent="-285750">
              <a:lnSpc>
                <a:spcPct val="90000"/>
              </a:lnSpc>
              <a:spcBef>
                <a:spcPts val="1000"/>
              </a:spcBef>
              <a:buFont typeface="Arial,Sans-Serif"/>
              <a:buChar char="•"/>
            </a:pPr>
            <a:r>
              <a:rPr lang="en-US" sz="1600" b="1" dirty="0">
                <a:ea typeface="Calibri"/>
                <a:cs typeface="Calibri"/>
              </a:rPr>
              <a:t>The country that had the least positive cases for their population is</a:t>
            </a:r>
            <a:endParaRPr lang="en-US" sz="1600" dirty="0">
              <a:ea typeface="Calibri"/>
              <a:cs typeface="Calibri"/>
            </a:endParaRPr>
          </a:p>
          <a:p>
            <a:pPr>
              <a:lnSpc>
                <a:spcPct val="90000"/>
              </a:lnSpc>
              <a:spcBef>
                <a:spcPts val="1000"/>
              </a:spcBef>
            </a:pPr>
            <a:r>
              <a:rPr lang="en-US" sz="1600" b="1" dirty="0">
                <a:ea typeface="Calibri"/>
                <a:cs typeface="Calibri"/>
              </a:rPr>
              <a:t>South Africa with %6.66 percent of its population contracting COVID-19.</a:t>
            </a:r>
            <a:endParaRPr lang="en-US" dirty="0"/>
          </a:p>
          <a:p>
            <a:pPr marL="285750" indent="-285750">
              <a:lnSpc>
                <a:spcPct val="90000"/>
              </a:lnSpc>
              <a:spcBef>
                <a:spcPts val="1000"/>
              </a:spcBef>
              <a:buFont typeface="Arial,Sans-Serif"/>
              <a:buChar char="•"/>
            </a:pPr>
            <a:r>
              <a:rPr lang="en-US" sz="1600" b="1" dirty="0">
                <a:ea typeface="Calibri"/>
                <a:cs typeface="Calibri"/>
              </a:rPr>
              <a:t>The country that had the least COVID-19 deaths for their population is</a:t>
            </a:r>
            <a:endParaRPr lang="en-US" sz="1600" dirty="0">
              <a:ea typeface="Calibri"/>
              <a:cs typeface="Calibri"/>
            </a:endParaRPr>
          </a:p>
          <a:p>
            <a:pPr>
              <a:lnSpc>
                <a:spcPct val="90000"/>
              </a:lnSpc>
              <a:spcBef>
                <a:spcPts val="1000"/>
              </a:spcBef>
            </a:pPr>
            <a:r>
              <a:rPr lang="en-US" sz="1600" b="1" dirty="0">
                <a:ea typeface="Calibri"/>
                <a:cs typeface="Calibri"/>
              </a:rPr>
              <a:t>Japan with %0.025 percent of their population dying from COVID-19.</a:t>
            </a:r>
            <a:endParaRPr lang="en-US" dirty="0"/>
          </a:p>
          <a:p>
            <a:pPr marL="285750" indent="-285750">
              <a:lnSpc>
                <a:spcPct val="90000"/>
              </a:lnSpc>
              <a:spcBef>
                <a:spcPts val="1000"/>
              </a:spcBef>
              <a:buFont typeface="Arial,Sans-Serif"/>
              <a:buChar char="•"/>
            </a:pPr>
            <a:r>
              <a:rPr lang="en-US" sz="1600" b="1" dirty="0">
                <a:ea typeface="Calibri"/>
                <a:cs typeface="Calibri"/>
              </a:rPr>
              <a:t>The median age for covid-19 victims is 40.36 while the global median age is 30 years old.</a:t>
            </a:r>
          </a:p>
          <a:p>
            <a:pPr marL="285750" indent="-285750">
              <a:lnSpc>
                <a:spcPct val="90000"/>
              </a:lnSpc>
              <a:spcBef>
                <a:spcPts val="1000"/>
              </a:spcBef>
              <a:buFont typeface="Arial,Sans-Serif"/>
              <a:buChar char="•"/>
            </a:pPr>
            <a:r>
              <a:rPr lang="en-US" sz="1600" b="1" dirty="0">
                <a:ea typeface="Calibri"/>
                <a:cs typeface="Calibri"/>
              </a:rPr>
              <a:t>The GDP of countries is not linearly correlated with positive cases.</a:t>
            </a:r>
          </a:p>
          <a:p>
            <a:pPr marL="285750" indent="-285750">
              <a:lnSpc>
                <a:spcPct val="90000"/>
              </a:lnSpc>
              <a:spcBef>
                <a:spcPts val="1000"/>
              </a:spcBef>
              <a:buFont typeface="Arial,Sans-Serif"/>
              <a:buChar char="•"/>
            </a:pPr>
            <a:r>
              <a:rPr lang="en-US" sz="1600" b="1" dirty="0">
                <a:ea typeface="Calibri"/>
                <a:cs typeface="Calibri"/>
              </a:rPr>
              <a:t>There is no correlation between the prevalence of diabetes and the number of positive cases in a country.</a:t>
            </a:r>
          </a:p>
          <a:p>
            <a:pPr algn="ctr">
              <a:lnSpc>
                <a:spcPct val="90000"/>
              </a:lnSpc>
              <a:spcBef>
                <a:spcPts val="1000"/>
              </a:spcBef>
            </a:pPr>
            <a:endParaRPr lang="en-US" sz="2400" dirty="0">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398486420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4" name="Rectangle 106">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up of a virus&#10;&#10;Description automatically generated">
            <a:extLst>
              <a:ext uri="{FF2B5EF4-FFF2-40B4-BE49-F238E27FC236}">
                <a16:creationId xmlns:a16="http://schemas.microsoft.com/office/drawing/2014/main" id="{D0981770-0FBC-F1ED-38F0-801837E8F50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688"/>
          <a:stretch/>
        </p:blipFill>
        <p:spPr>
          <a:xfrm>
            <a:off x="2445863" y="9190"/>
            <a:ext cx="9743088" cy="6848810"/>
          </a:xfrm>
          <a:prstGeom prst="rect">
            <a:avLst/>
          </a:prstGeom>
        </p:spPr>
      </p:pic>
      <p:sp>
        <p:nvSpPr>
          <p:cNvPr id="115" name="Rectangle 108">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AFA903-55EA-ADD7-EE1E-4EAACFECE24F}"/>
              </a:ext>
            </a:extLst>
          </p:cNvPr>
          <p:cNvSpPr>
            <a:spLocks noGrp="1"/>
          </p:cNvSpPr>
          <p:nvPr>
            <p:ph type="ctrTitle"/>
          </p:nvPr>
        </p:nvSpPr>
        <p:spPr>
          <a:xfrm>
            <a:off x="0" y="0"/>
            <a:ext cx="5279366" cy="1655763"/>
          </a:xfrm>
          <a:noFill/>
        </p:spPr>
        <p:txBody>
          <a:bodyPr>
            <a:normAutofit/>
          </a:bodyPr>
          <a:lstStyle/>
          <a:p>
            <a:pPr algn="l"/>
            <a:r>
              <a:rPr lang="en-US" sz="5200"/>
              <a:t>Questions</a:t>
            </a:r>
          </a:p>
        </p:txBody>
      </p:sp>
      <p:sp>
        <p:nvSpPr>
          <p:cNvPr id="5" name="Subtitle 4">
            <a:extLst>
              <a:ext uri="{FF2B5EF4-FFF2-40B4-BE49-F238E27FC236}">
                <a16:creationId xmlns:a16="http://schemas.microsoft.com/office/drawing/2014/main" id="{CF299E1E-26D0-E19A-7862-4BEFCB0148F6}"/>
              </a:ext>
            </a:extLst>
          </p:cNvPr>
          <p:cNvSpPr>
            <a:spLocks noGrp="1"/>
          </p:cNvSpPr>
          <p:nvPr>
            <p:ph type="subTitle" idx="1"/>
          </p:nvPr>
        </p:nvSpPr>
        <p:spPr>
          <a:xfrm>
            <a:off x="-3050" y="1755649"/>
            <a:ext cx="6330698" cy="3852672"/>
          </a:xfrm>
        </p:spPr>
        <p:txBody>
          <a:bodyPr vert="horz" lIns="91440" tIns="45720" rIns="91440" bIns="45720" rtlCol="0" anchor="t">
            <a:noAutofit/>
          </a:bodyPr>
          <a:lstStyle/>
          <a:p>
            <a:pPr algn="l"/>
            <a:r>
              <a:rPr lang="en-US" sz="1600" b="1" dirty="0">
                <a:ea typeface="+mn-lt"/>
                <a:cs typeface="+mn-lt"/>
              </a:rPr>
              <a:t>Main Query: How did different countries do during the pandemic, and what made these results different? Sub-Queries:</a:t>
            </a:r>
            <a:endParaRPr lang="en-US" sz="1600" b="1" dirty="0">
              <a:ea typeface="Calibri"/>
              <a:cs typeface="Calibri"/>
            </a:endParaRPr>
          </a:p>
          <a:p>
            <a:pPr marL="285750" indent="-285750" algn="l">
              <a:buFont typeface="Arial"/>
              <a:buChar char="•"/>
            </a:pPr>
            <a:r>
              <a:rPr lang="en-US" sz="1600" b="1" dirty="0">
                <a:ea typeface="+mn-lt"/>
                <a:cs typeface="+mn-lt"/>
              </a:rPr>
              <a:t>How effective was the vaccination?</a:t>
            </a:r>
            <a:endParaRPr lang="en-US" sz="1600" b="1" dirty="0">
              <a:ea typeface="Calibri"/>
              <a:cs typeface="Calibri"/>
            </a:endParaRPr>
          </a:p>
          <a:p>
            <a:pPr marL="285750" indent="-285750" algn="l">
              <a:buFont typeface="Arial"/>
              <a:buChar char="•"/>
            </a:pPr>
            <a:r>
              <a:rPr lang="en-US" sz="1600" b="1" dirty="0">
                <a:ea typeface="+mn-lt"/>
                <a:cs typeface="+mn-lt"/>
              </a:rPr>
              <a:t>Did booster shots have any effect on exposure rates or deaths?</a:t>
            </a:r>
            <a:endParaRPr lang="en-US" sz="1600" b="1" dirty="0">
              <a:ea typeface="Calibri"/>
              <a:cs typeface="Calibri"/>
            </a:endParaRPr>
          </a:p>
          <a:p>
            <a:pPr marL="285750" indent="-285750" algn="l">
              <a:buFont typeface="Arial"/>
              <a:buChar char="•"/>
            </a:pPr>
            <a:r>
              <a:rPr lang="en-US" sz="1600" b="1" dirty="0">
                <a:ea typeface="+mn-lt"/>
                <a:cs typeface="+mn-lt"/>
              </a:rPr>
              <a:t>Which countries had the most deaths or most positive tests per population?</a:t>
            </a:r>
            <a:endParaRPr lang="en-US" sz="1600" b="1" dirty="0">
              <a:ea typeface="Calibri"/>
              <a:cs typeface="Calibri"/>
            </a:endParaRPr>
          </a:p>
          <a:p>
            <a:pPr marL="285750" indent="-285750" algn="l">
              <a:buFont typeface="Arial"/>
              <a:buChar char="•"/>
            </a:pPr>
            <a:r>
              <a:rPr lang="en-US" sz="1600" b="1" dirty="0">
                <a:ea typeface="+mn-lt"/>
                <a:cs typeface="+mn-lt"/>
              </a:rPr>
              <a:t>Which countries had the lowest fatalities?</a:t>
            </a:r>
            <a:endParaRPr lang="en-US" sz="1600" b="1" dirty="0">
              <a:ea typeface="Calibri"/>
              <a:cs typeface="Calibri"/>
            </a:endParaRPr>
          </a:p>
          <a:p>
            <a:pPr marL="285750" indent="-285750" algn="l">
              <a:buFont typeface="Arial"/>
              <a:buChar char="•"/>
            </a:pPr>
            <a:r>
              <a:rPr lang="en-US" sz="1600" b="1" dirty="0">
                <a:ea typeface="+mn-lt"/>
                <a:cs typeface="+mn-lt"/>
              </a:rPr>
              <a:t>What is the median age for those who tested positive?</a:t>
            </a:r>
            <a:endParaRPr lang="en-US" sz="1600" b="1" dirty="0">
              <a:ea typeface="Calibri"/>
              <a:cs typeface="Calibri"/>
            </a:endParaRPr>
          </a:p>
          <a:p>
            <a:pPr marL="285750" indent="-285750" algn="l">
              <a:buFont typeface="Arial"/>
              <a:buChar char="•"/>
            </a:pPr>
            <a:r>
              <a:rPr lang="en-US" sz="1600" b="1" dirty="0">
                <a:ea typeface="+mn-lt"/>
                <a:cs typeface="+mn-lt"/>
              </a:rPr>
              <a:t>Is the GDP of countries correlated with their positive tests?</a:t>
            </a:r>
            <a:endParaRPr lang="en-US" sz="1600" b="1" dirty="0">
              <a:ea typeface="Calibri"/>
              <a:cs typeface="Calibri"/>
            </a:endParaRPr>
          </a:p>
          <a:p>
            <a:pPr marL="285750" indent="-285750" algn="l">
              <a:buFont typeface="Arial"/>
              <a:buChar char="•"/>
            </a:pPr>
            <a:r>
              <a:rPr lang="en-US" sz="1600" b="1" dirty="0">
                <a:ea typeface="+mn-lt"/>
                <a:cs typeface="+mn-lt"/>
              </a:rPr>
              <a:t>Is there a direct correlation between diabetes and COVID-19 deaths?</a:t>
            </a:r>
            <a:endParaRPr lang="en-US" sz="1600" b="1" dirty="0">
              <a:ea typeface="Calibri" panose="020F0502020204030204"/>
              <a:cs typeface="Calibri" panose="020F0502020204030204"/>
            </a:endParaRPr>
          </a:p>
          <a:p>
            <a:endParaRPr lang="en-US" dirty="0">
              <a:ea typeface="Calibri"/>
              <a:cs typeface="Calibri"/>
            </a:endParaRPr>
          </a:p>
        </p:txBody>
      </p:sp>
    </p:spTree>
    <p:extLst>
      <p:ext uri="{BB962C8B-B14F-4D97-AF65-F5344CB8AC3E}">
        <p14:creationId xmlns:p14="http://schemas.microsoft.com/office/powerpoint/2010/main" val="311080238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descr="A close-up of a virus&#10;&#10;Description automatically generated">
            <a:extLst>
              <a:ext uri="{FF2B5EF4-FFF2-40B4-BE49-F238E27FC236}">
                <a16:creationId xmlns:a16="http://schemas.microsoft.com/office/drawing/2014/main" id="{080A9F4B-9919-4E2C-05A1-623614C7CA7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688"/>
          <a:stretch/>
        </p:blipFill>
        <p:spPr>
          <a:xfrm>
            <a:off x="2189020" y="-3099"/>
            <a:ext cx="10002980" cy="6857990"/>
          </a:xfrm>
          <a:prstGeom prst="rect">
            <a:avLst/>
          </a:prstGeom>
        </p:spPr>
      </p:pic>
      <p:sp>
        <p:nvSpPr>
          <p:cNvPr id="55" name="Rectangle 5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map of the world with different colored circles">
            <a:extLst>
              <a:ext uri="{FF2B5EF4-FFF2-40B4-BE49-F238E27FC236}">
                <a16:creationId xmlns:a16="http://schemas.microsoft.com/office/drawing/2014/main" id="{F5ABA14F-106F-DFE9-FC28-FE1C8427880A}"/>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2626" y="-11521"/>
            <a:ext cx="12106325" cy="6866412"/>
          </a:xfrm>
        </p:spPr>
      </p:pic>
    </p:spTree>
    <p:extLst>
      <p:ext uri="{BB962C8B-B14F-4D97-AF65-F5344CB8AC3E}">
        <p14:creationId xmlns:p14="http://schemas.microsoft.com/office/powerpoint/2010/main" val="17851597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descr="A close-up of a virus&#10;&#10;Description automatically generated">
            <a:extLst>
              <a:ext uri="{FF2B5EF4-FFF2-40B4-BE49-F238E27FC236}">
                <a16:creationId xmlns:a16="http://schemas.microsoft.com/office/drawing/2014/main" id="{080A9F4B-9919-4E2C-05A1-623614C7CA7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688"/>
          <a:stretch/>
        </p:blipFill>
        <p:spPr>
          <a:xfrm>
            <a:off x="2189018" y="10"/>
            <a:ext cx="10002980" cy="6857990"/>
          </a:xfrm>
          <a:prstGeom prst="rect">
            <a:avLst/>
          </a:prstGeom>
        </p:spPr>
      </p:pic>
      <p:sp>
        <p:nvSpPr>
          <p:cNvPr id="55" name="Rectangle 5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82BC8CC2-B5DF-5EB0-6F2B-642F1D8FCEE0}"/>
              </a:ext>
            </a:extLst>
          </p:cNvPr>
          <p:cNvSpPr>
            <a:spLocks noGrp="1"/>
          </p:cNvSpPr>
          <p:nvPr>
            <p:ph type="title"/>
          </p:nvPr>
        </p:nvSpPr>
        <p:spPr>
          <a:xfrm>
            <a:off x="838200" y="0"/>
            <a:ext cx="3822189" cy="1899912"/>
          </a:xfrm>
        </p:spPr>
        <p:txBody>
          <a:bodyPr vert="horz" lIns="91440" tIns="45720" rIns="91440" bIns="45720" rtlCol="0">
            <a:normAutofit/>
          </a:bodyPr>
          <a:lstStyle/>
          <a:p>
            <a:r>
              <a:rPr lang="en-US" sz="4000"/>
              <a:t>Vaccinations Vs Positive Cases</a:t>
            </a:r>
          </a:p>
        </p:txBody>
      </p:sp>
      <p:sp>
        <p:nvSpPr>
          <p:cNvPr id="2" name="TextBox 1">
            <a:extLst>
              <a:ext uri="{FF2B5EF4-FFF2-40B4-BE49-F238E27FC236}">
                <a16:creationId xmlns:a16="http://schemas.microsoft.com/office/drawing/2014/main" id="{FCBC7F57-1437-A26A-807F-030E4B0B0006}"/>
              </a:ext>
            </a:extLst>
          </p:cNvPr>
          <p:cNvSpPr txBox="1"/>
          <p:nvPr/>
        </p:nvSpPr>
        <p:spPr>
          <a:xfrm>
            <a:off x="6801566" y="1837383"/>
            <a:ext cx="4341511" cy="3785652"/>
          </a:xfrm>
          <a:prstGeom prst="rect">
            <a:avLst/>
          </a:prstGeom>
          <a:noFill/>
        </p:spPr>
        <p:txBody>
          <a:bodyPr wrap="square" lIns="91440" tIns="45720" rIns="91440" bIns="45720" rtlCol="0" anchor="t">
            <a:spAutoFit/>
          </a:bodyPr>
          <a:lstStyle/>
          <a:p>
            <a:r>
              <a:rPr lang="en-US" sz="2400" dirty="0">
                <a:solidFill>
                  <a:schemeClr val="bg1"/>
                </a:solidFill>
              </a:rPr>
              <a:t>.The r-squared  value is 0.07,  showing that there is no correlation between vaccinations and positive cases.</a:t>
            </a:r>
          </a:p>
          <a:p>
            <a:endParaRPr lang="en-US" sz="2400" dirty="0">
              <a:solidFill>
                <a:schemeClr val="bg1"/>
              </a:solidFill>
              <a:ea typeface="Calibri"/>
              <a:cs typeface="Calibri"/>
            </a:endParaRPr>
          </a:p>
          <a:p>
            <a:r>
              <a:rPr lang="en-US" sz="2400" dirty="0">
                <a:solidFill>
                  <a:schemeClr val="bg1"/>
                </a:solidFill>
                <a:ea typeface="Calibri"/>
                <a:cs typeface="Calibri"/>
              </a:rPr>
              <a:t>.looking at the graph, as the amount of people vaccinated in a country increase, the amount of positive cases in that country also increases. </a:t>
            </a:r>
          </a:p>
        </p:txBody>
      </p:sp>
      <p:sp>
        <p:nvSpPr>
          <p:cNvPr id="4" name="TextBox 3">
            <a:extLst>
              <a:ext uri="{FF2B5EF4-FFF2-40B4-BE49-F238E27FC236}">
                <a16:creationId xmlns:a16="http://schemas.microsoft.com/office/drawing/2014/main" id="{2ED140BA-0150-D324-9B50-685696D36C71}"/>
              </a:ext>
            </a:extLst>
          </p:cNvPr>
          <p:cNvSpPr txBox="1"/>
          <p:nvPr/>
        </p:nvSpPr>
        <p:spPr>
          <a:xfrm>
            <a:off x="6219644" y="0"/>
            <a:ext cx="5972356" cy="369332"/>
          </a:xfrm>
          <a:prstGeom prst="rect">
            <a:avLst/>
          </a:prstGeom>
          <a:solidFill>
            <a:schemeClr val="bg1"/>
          </a:solidFill>
        </p:spPr>
        <p:txBody>
          <a:bodyPr wrap="square" rtlCol="0">
            <a:spAutoFit/>
          </a:bodyPr>
          <a:lstStyle/>
          <a:p>
            <a:r>
              <a:rPr lang="en-US"/>
              <a:t>The r-squared is: 0.07459382788591065</a:t>
            </a:r>
          </a:p>
        </p:txBody>
      </p:sp>
      <p:pic>
        <p:nvPicPr>
          <p:cNvPr id="9" name="Content Placeholder 8">
            <a:extLst>
              <a:ext uri="{FF2B5EF4-FFF2-40B4-BE49-F238E27FC236}">
                <a16:creationId xmlns:a16="http://schemas.microsoft.com/office/drawing/2014/main" id="{C3DD0556-9182-41BD-0BBE-BE50DD0F5C43}"/>
              </a:ext>
            </a:extLst>
          </p:cNvPr>
          <p:cNvPicPr>
            <a:picLocks noGrp="1" noChangeAspect="1"/>
          </p:cNvPicPr>
          <p:nvPr>
            <p:ph idx="1"/>
          </p:nvPr>
        </p:nvPicPr>
        <p:blipFill>
          <a:blip r:embed="rId4"/>
          <a:stretch>
            <a:fillRect/>
          </a:stretch>
        </p:blipFill>
        <p:spPr>
          <a:xfrm>
            <a:off x="47650" y="1839316"/>
            <a:ext cx="5405701" cy="4348481"/>
          </a:xfrm>
          <a:prstGeom prst="rect">
            <a:avLst/>
          </a:prstGeom>
        </p:spPr>
      </p:pic>
    </p:spTree>
    <p:extLst>
      <p:ext uri="{BB962C8B-B14F-4D97-AF65-F5344CB8AC3E}">
        <p14:creationId xmlns:p14="http://schemas.microsoft.com/office/powerpoint/2010/main" val="10313309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2" presetClass="entr" presetSubtype="4"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descr="A close-up of a virus&#10;&#10;Description automatically generated">
            <a:extLst>
              <a:ext uri="{FF2B5EF4-FFF2-40B4-BE49-F238E27FC236}">
                <a16:creationId xmlns:a16="http://schemas.microsoft.com/office/drawing/2014/main" id="{080A9F4B-9919-4E2C-05A1-623614C7CA7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688"/>
          <a:stretch/>
        </p:blipFill>
        <p:spPr>
          <a:xfrm>
            <a:off x="2185971" y="10"/>
            <a:ext cx="10002980" cy="6857990"/>
          </a:xfrm>
          <a:prstGeom prst="rect">
            <a:avLst/>
          </a:prstGeom>
        </p:spPr>
      </p:pic>
      <p:sp>
        <p:nvSpPr>
          <p:cNvPr id="55" name="Rectangle 5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82BC8CC2-B5DF-5EB0-6F2B-642F1D8FCEE0}"/>
              </a:ext>
            </a:extLst>
          </p:cNvPr>
          <p:cNvSpPr>
            <a:spLocks noGrp="1"/>
          </p:cNvSpPr>
          <p:nvPr>
            <p:ph type="title"/>
          </p:nvPr>
        </p:nvSpPr>
        <p:spPr>
          <a:xfrm>
            <a:off x="838200" y="0"/>
            <a:ext cx="3822189" cy="1899912"/>
          </a:xfrm>
        </p:spPr>
        <p:txBody>
          <a:bodyPr vert="horz" lIns="91440" tIns="45720" rIns="91440" bIns="45720" rtlCol="0">
            <a:normAutofit/>
          </a:bodyPr>
          <a:lstStyle/>
          <a:p>
            <a:r>
              <a:rPr lang="en-US" sz="4000"/>
              <a:t>Vaccinations Vs Deaths</a:t>
            </a:r>
          </a:p>
        </p:txBody>
      </p:sp>
      <p:sp>
        <p:nvSpPr>
          <p:cNvPr id="2" name="TextBox 1">
            <a:extLst>
              <a:ext uri="{FF2B5EF4-FFF2-40B4-BE49-F238E27FC236}">
                <a16:creationId xmlns:a16="http://schemas.microsoft.com/office/drawing/2014/main" id="{FCBC7F57-1437-A26A-807F-030E4B0B0006}"/>
              </a:ext>
            </a:extLst>
          </p:cNvPr>
          <p:cNvSpPr txBox="1"/>
          <p:nvPr/>
        </p:nvSpPr>
        <p:spPr>
          <a:xfrm>
            <a:off x="6528237" y="1083093"/>
            <a:ext cx="4194550" cy="4431983"/>
          </a:xfrm>
          <a:prstGeom prst="rect">
            <a:avLst/>
          </a:prstGeom>
          <a:noFill/>
        </p:spPr>
        <p:txBody>
          <a:bodyPr wrap="square" lIns="91440" tIns="45720" rIns="91440" bIns="45720" rtlCol="0" anchor="t">
            <a:spAutoFit/>
          </a:bodyPr>
          <a:lstStyle/>
          <a:p>
            <a:pPr marL="342900" indent="-342900" algn="ctr">
              <a:buFont typeface="Arial" panose="020B0604020202020204" pitchFamily="34" charset="0"/>
              <a:buChar char="•"/>
            </a:pPr>
            <a:r>
              <a:rPr lang="en-US" sz="2400" dirty="0">
                <a:solidFill>
                  <a:schemeClr val="bg1"/>
                </a:solidFill>
              </a:rPr>
              <a:t>.The r-squared value is 0.03,  showing that there is no correlation between vaccinations and deaths.</a:t>
            </a:r>
          </a:p>
          <a:p>
            <a:pPr marL="342900" indent="-342900" algn="ctr">
              <a:buFont typeface="Arial" panose="020B0604020202020204" pitchFamily="34" charset="0"/>
              <a:buChar char="•"/>
            </a:pPr>
            <a:endParaRPr lang="en-US" sz="2400" dirty="0">
              <a:solidFill>
                <a:schemeClr val="bg1"/>
              </a:solidFill>
            </a:endParaRPr>
          </a:p>
          <a:p>
            <a:pPr marL="342900" indent="-342900" algn="ctr">
              <a:buFont typeface="Arial" panose="020B0604020202020204" pitchFamily="34" charset="0"/>
              <a:buChar char="•"/>
            </a:pPr>
            <a:r>
              <a:rPr lang="en-US" sz="2400" dirty="0">
                <a:solidFill>
                  <a:schemeClr val="bg1"/>
                </a:solidFill>
              </a:rPr>
              <a:t>Looking at the graph, as the amount of people vaccinated in a country increases, the amount of COVID-19 deaths in that country slightly decreases. </a:t>
            </a:r>
            <a:endParaRPr lang="en-US" sz="2400" dirty="0">
              <a:solidFill>
                <a:schemeClr val="bg1"/>
              </a:solidFill>
              <a:ea typeface="Calibri"/>
              <a:cs typeface="Calibri"/>
            </a:endParaRPr>
          </a:p>
          <a:p>
            <a:endParaRPr lang="en-US" dirty="0">
              <a:solidFill>
                <a:schemeClr val="bg1"/>
              </a:solidFill>
              <a:ea typeface="Calibri"/>
              <a:cs typeface="Calibri"/>
            </a:endParaRPr>
          </a:p>
        </p:txBody>
      </p:sp>
      <p:pic>
        <p:nvPicPr>
          <p:cNvPr id="8" name="Content Placeholder 7">
            <a:extLst>
              <a:ext uri="{FF2B5EF4-FFF2-40B4-BE49-F238E27FC236}">
                <a16:creationId xmlns:a16="http://schemas.microsoft.com/office/drawing/2014/main" id="{A8F81292-E38A-9AE1-60C0-65B80F6EA1FF}"/>
              </a:ext>
            </a:extLst>
          </p:cNvPr>
          <p:cNvPicPr>
            <a:picLocks noGrp="1" noChangeAspect="1"/>
          </p:cNvPicPr>
          <p:nvPr>
            <p:ph idx="1"/>
          </p:nvPr>
        </p:nvPicPr>
        <p:blipFill>
          <a:blip r:embed="rId4"/>
          <a:stretch>
            <a:fillRect/>
          </a:stretch>
        </p:blipFill>
        <p:spPr>
          <a:xfrm>
            <a:off x="39778" y="1975123"/>
            <a:ext cx="5377764" cy="4351787"/>
          </a:xfrm>
          <a:prstGeom prst="rect">
            <a:avLst/>
          </a:prstGeom>
        </p:spPr>
      </p:pic>
      <p:sp>
        <p:nvSpPr>
          <p:cNvPr id="4" name="TextBox 3">
            <a:extLst>
              <a:ext uri="{FF2B5EF4-FFF2-40B4-BE49-F238E27FC236}">
                <a16:creationId xmlns:a16="http://schemas.microsoft.com/office/drawing/2014/main" id="{ED994812-CEFC-F581-DF76-97A62B505E51}"/>
              </a:ext>
            </a:extLst>
          </p:cNvPr>
          <p:cNvSpPr txBox="1"/>
          <p:nvPr/>
        </p:nvSpPr>
        <p:spPr>
          <a:xfrm>
            <a:off x="6219645" y="0"/>
            <a:ext cx="5972355" cy="369332"/>
          </a:xfrm>
          <a:prstGeom prst="rect">
            <a:avLst/>
          </a:prstGeom>
          <a:solidFill>
            <a:schemeClr val="bg1"/>
          </a:solidFill>
        </p:spPr>
        <p:txBody>
          <a:bodyPr wrap="square" rtlCol="0">
            <a:spAutoFit/>
          </a:bodyPr>
          <a:lstStyle/>
          <a:p>
            <a:r>
              <a:rPr lang="en-US"/>
              <a:t>The r-squared is: 0.03257792304763469</a:t>
            </a:r>
          </a:p>
        </p:txBody>
      </p:sp>
    </p:spTree>
    <p:extLst>
      <p:ext uri="{BB962C8B-B14F-4D97-AF65-F5344CB8AC3E}">
        <p14:creationId xmlns:p14="http://schemas.microsoft.com/office/powerpoint/2010/main" val="329917774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descr="A close-up of a virus&#10;&#10;Description automatically generated">
            <a:extLst>
              <a:ext uri="{FF2B5EF4-FFF2-40B4-BE49-F238E27FC236}">
                <a16:creationId xmlns:a16="http://schemas.microsoft.com/office/drawing/2014/main" id="{080A9F4B-9919-4E2C-05A1-623614C7CA7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688"/>
          <a:stretch/>
        </p:blipFill>
        <p:spPr>
          <a:xfrm>
            <a:off x="2189020" y="-2"/>
            <a:ext cx="10002980" cy="6857990"/>
          </a:xfrm>
          <a:prstGeom prst="rect">
            <a:avLst/>
          </a:prstGeom>
        </p:spPr>
      </p:pic>
      <p:sp>
        <p:nvSpPr>
          <p:cNvPr id="55" name="Rectangle 5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82BC8CC2-B5DF-5EB0-6F2B-642F1D8FCEE0}"/>
              </a:ext>
            </a:extLst>
          </p:cNvPr>
          <p:cNvSpPr>
            <a:spLocks noGrp="1"/>
          </p:cNvSpPr>
          <p:nvPr>
            <p:ph type="title"/>
          </p:nvPr>
        </p:nvSpPr>
        <p:spPr>
          <a:xfrm>
            <a:off x="838200" y="-1"/>
            <a:ext cx="3822189" cy="1899912"/>
          </a:xfrm>
        </p:spPr>
        <p:txBody>
          <a:bodyPr vert="horz" lIns="91440" tIns="45720" rIns="91440" bIns="45720" rtlCol="0">
            <a:normAutofit/>
          </a:bodyPr>
          <a:lstStyle/>
          <a:p>
            <a:r>
              <a:rPr lang="en-US" sz="4000" dirty="0"/>
              <a:t>Boosters Vs </a:t>
            </a:r>
            <a:br>
              <a:rPr lang="en-US" sz="4000" dirty="0"/>
            </a:br>
            <a:r>
              <a:rPr lang="en-US" sz="4000" dirty="0"/>
              <a:t>Cases</a:t>
            </a:r>
          </a:p>
        </p:txBody>
      </p:sp>
      <p:sp>
        <p:nvSpPr>
          <p:cNvPr id="2" name="TextBox 1">
            <a:extLst>
              <a:ext uri="{FF2B5EF4-FFF2-40B4-BE49-F238E27FC236}">
                <a16:creationId xmlns:a16="http://schemas.microsoft.com/office/drawing/2014/main" id="{FCBC7F57-1437-A26A-807F-030E4B0B0006}"/>
              </a:ext>
            </a:extLst>
          </p:cNvPr>
          <p:cNvSpPr txBox="1"/>
          <p:nvPr/>
        </p:nvSpPr>
        <p:spPr>
          <a:xfrm>
            <a:off x="6118976" y="1074509"/>
            <a:ext cx="4875730" cy="5078313"/>
          </a:xfrm>
          <a:prstGeom prst="rect">
            <a:avLst/>
          </a:prstGeom>
          <a:noFill/>
        </p:spPr>
        <p:txBody>
          <a:bodyPr wrap="square" lIns="91440" tIns="45720" rIns="91440" bIns="45720" rtlCol="0" anchor="t">
            <a:spAutoFit/>
          </a:bodyPr>
          <a:lstStyle/>
          <a:p>
            <a:pPr marL="342900" indent="-342900" algn="ctr">
              <a:buFont typeface="Arial" panose="020B0604020202020204" pitchFamily="34" charset="0"/>
              <a:buChar char="•"/>
            </a:pPr>
            <a:r>
              <a:rPr lang="en-US" sz="2400" dirty="0">
                <a:solidFill>
                  <a:schemeClr val="bg1"/>
                </a:solidFill>
              </a:rPr>
              <a:t>.The r-squared value is 0.13,  showing that there is very little positive correlation between the amount of booster shots taken in a country and positive cases.</a:t>
            </a:r>
          </a:p>
          <a:p>
            <a:pPr marL="342900" indent="-342900" algn="ctr">
              <a:buFont typeface="Arial" panose="020B0604020202020204" pitchFamily="34" charset="0"/>
              <a:buChar char="•"/>
            </a:pPr>
            <a:endParaRPr lang="en-US" sz="2400" dirty="0">
              <a:solidFill>
                <a:schemeClr val="bg1"/>
              </a:solidFill>
            </a:endParaRPr>
          </a:p>
          <a:p>
            <a:pPr marL="342900" indent="-342900" algn="ctr">
              <a:buFont typeface="Arial" panose="020B0604020202020204" pitchFamily="34" charset="0"/>
              <a:buChar char="•"/>
            </a:pPr>
            <a:r>
              <a:rPr lang="en-US" sz="2400" dirty="0">
                <a:solidFill>
                  <a:schemeClr val="bg1"/>
                </a:solidFill>
              </a:rPr>
              <a:t>Looking at the graph, as the total amount of booster shots taken in a country increases, the amount of positive cases in that country also increases. </a:t>
            </a:r>
            <a:endParaRPr lang="en-US" sz="2400" dirty="0">
              <a:solidFill>
                <a:schemeClr val="bg1"/>
              </a:solidFill>
              <a:ea typeface="Calibri"/>
              <a:cs typeface="Calibri"/>
            </a:endParaRPr>
          </a:p>
          <a:p>
            <a:endParaRPr lang="en-US" dirty="0">
              <a:solidFill>
                <a:schemeClr val="bg1"/>
              </a:solidFill>
            </a:endParaRPr>
          </a:p>
          <a:p>
            <a:endParaRPr lang="en-US" dirty="0">
              <a:solidFill>
                <a:schemeClr val="bg1"/>
              </a:solidFill>
              <a:ea typeface="Calibri"/>
              <a:cs typeface="Calibri"/>
            </a:endParaRPr>
          </a:p>
        </p:txBody>
      </p:sp>
      <p:pic>
        <p:nvPicPr>
          <p:cNvPr id="8" name="Content Placeholder 7">
            <a:extLst>
              <a:ext uri="{FF2B5EF4-FFF2-40B4-BE49-F238E27FC236}">
                <a16:creationId xmlns:a16="http://schemas.microsoft.com/office/drawing/2014/main" id="{AE6669EA-DC6C-E0FA-D742-9042FC10D782}"/>
              </a:ext>
            </a:extLst>
          </p:cNvPr>
          <p:cNvPicPr>
            <a:picLocks noGrp="1" noChangeAspect="1"/>
          </p:cNvPicPr>
          <p:nvPr>
            <p:ph idx="1"/>
          </p:nvPr>
        </p:nvPicPr>
        <p:blipFill>
          <a:blip r:embed="rId4"/>
          <a:stretch>
            <a:fillRect/>
          </a:stretch>
        </p:blipFill>
        <p:spPr>
          <a:xfrm>
            <a:off x="32215" y="1519918"/>
            <a:ext cx="6193273" cy="5078312"/>
          </a:xfrm>
          <a:prstGeom prst="rect">
            <a:avLst/>
          </a:prstGeom>
        </p:spPr>
      </p:pic>
      <p:sp>
        <p:nvSpPr>
          <p:cNvPr id="4" name="TextBox 3">
            <a:extLst>
              <a:ext uri="{FF2B5EF4-FFF2-40B4-BE49-F238E27FC236}">
                <a16:creationId xmlns:a16="http://schemas.microsoft.com/office/drawing/2014/main" id="{681B33DB-B02A-633D-1A9A-6A26776D37B2}"/>
              </a:ext>
            </a:extLst>
          </p:cNvPr>
          <p:cNvSpPr txBox="1"/>
          <p:nvPr/>
        </p:nvSpPr>
        <p:spPr>
          <a:xfrm>
            <a:off x="6174394" y="0"/>
            <a:ext cx="6014556" cy="369332"/>
          </a:xfrm>
          <a:prstGeom prst="rect">
            <a:avLst/>
          </a:prstGeom>
          <a:solidFill>
            <a:schemeClr val="bg1"/>
          </a:solidFill>
        </p:spPr>
        <p:txBody>
          <a:bodyPr wrap="square" rtlCol="0">
            <a:spAutoFit/>
          </a:bodyPr>
          <a:lstStyle/>
          <a:p>
            <a:r>
              <a:rPr lang="en-US"/>
              <a:t>The r-squared is: 0.13329843189491056</a:t>
            </a:r>
          </a:p>
        </p:txBody>
      </p:sp>
    </p:spTree>
    <p:extLst>
      <p:ext uri="{BB962C8B-B14F-4D97-AF65-F5344CB8AC3E}">
        <p14:creationId xmlns:p14="http://schemas.microsoft.com/office/powerpoint/2010/main" val="321189250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descr="A close-up of a virus&#10;&#10;Description automatically generated">
            <a:extLst>
              <a:ext uri="{FF2B5EF4-FFF2-40B4-BE49-F238E27FC236}">
                <a16:creationId xmlns:a16="http://schemas.microsoft.com/office/drawing/2014/main" id="{080A9F4B-9919-4E2C-05A1-623614C7CA7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688"/>
          <a:stretch/>
        </p:blipFill>
        <p:spPr>
          <a:xfrm>
            <a:off x="2176599" y="0"/>
            <a:ext cx="10012352" cy="6857990"/>
          </a:xfrm>
          <a:prstGeom prst="rect">
            <a:avLst/>
          </a:prstGeom>
        </p:spPr>
      </p:pic>
      <p:sp>
        <p:nvSpPr>
          <p:cNvPr id="55" name="Rectangle 5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82BC8CC2-B5DF-5EB0-6F2B-642F1D8FCEE0}"/>
              </a:ext>
            </a:extLst>
          </p:cNvPr>
          <p:cNvSpPr>
            <a:spLocks noGrp="1"/>
          </p:cNvSpPr>
          <p:nvPr>
            <p:ph type="title"/>
          </p:nvPr>
        </p:nvSpPr>
        <p:spPr>
          <a:xfrm>
            <a:off x="838200" y="0"/>
            <a:ext cx="3822189" cy="1899912"/>
          </a:xfrm>
        </p:spPr>
        <p:txBody>
          <a:bodyPr vert="horz" lIns="91440" tIns="45720" rIns="91440" bIns="45720" rtlCol="0">
            <a:normAutofit/>
          </a:bodyPr>
          <a:lstStyle/>
          <a:p>
            <a:r>
              <a:rPr lang="en-US" sz="4000"/>
              <a:t>GPD Vs Cases</a:t>
            </a:r>
          </a:p>
        </p:txBody>
      </p:sp>
      <p:sp>
        <p:nvSpPr>
          <p:cNvPr id="2" name="TextBox 1">
            <a:extLst>
              <a:ext uri="{FF2B5EF4-FFF2-40B4-BE49-F238E27FC236}">
                <a16:creationId xmlns:a16="http://schemas.microsoft.com/office/drawing/2014/main" id="{FCBC7F57-1437-A26A-807F-030E4B0B0006}"/>
              </a:ext>
            </a:extLst>
          </p:cNvPr>
          <p:cNvSpPr txBox="1"/>
          <p:nvPr/>
        </p:nvSpPr>
        <p:spPr>
          <a:xfrm>
            <a:off x="6239519" y="603300"/>
            <a:ext cx="4483187" cy="6555641"/>
          </a:xfrm>
          <a:prstGeom prst="rect">
            <a:avLst/>
          </a:prstGeom>
          <a:noFill/>
        </p:spPr>
        <p:txBody>
          <a:bodyPr wrap="square" lIns="91440" tIns="45720" rIns="91440" bIns="45720" rtlCol="0" anchor="t">
            <a:spAutoFit/>
          </a:bodyPr>
          <a:lstStyle/>
          <a:p>
            <a:pPr marL="342900" indent="-342900" algn="ctr">
              <a:buFont typeface="Arial" panose="020B0604020202020204" pitchFamily="34" charset="0"/>
              <a:buChar char="•"/>
            </a:pPr>
            <a:r>
              <a:rPr lang="en-US" sz="2400" dirty="0">
                <a:solidFill>
                  <a:schemeClr val="bg1"/>
                </a:solidFill>
              </a:rPr>
              <a:t>The r-squared value is 0.005,  showing that there is no correlation between a country's GDP and its amount of positive cases.</a:t>
            </a:r>
            <a:endParaRPr lang="en-US" sz="2400" dirty="0">
              <a:solidFill>
                <a:schemeClr val="bg1"/>
              </a:solidFill>
              <a:ea typeface="Calibri"/>
              <a:cs typeface="Calibri"/>
            </a:endParaRPr>
          </a:p>
          <a:p>
            <a:pPr marL="342900" indent="-342900" algn="ctr">
              <a:buFont typeface="Arial" panose="020B0604020202020204" pitchFamily="34" charset="0"/>
              <a:buChar char="•"/>
            </a:pPr>
            <a:endParaRPr lang="en-US" sz="2400" dirty="0">
              <a:solidFill>
                <a:schemeClr val="bg1"/>
              </a:solidFill>
              <a:ea typeface="Calibri"/>
              <a:cs typeface="Calibri"/>
            </a:endParaRPr>
          </a:p>
          <a:p>
            <a:pPr marL="342900" indent="-342900" algn="ctr">
              <a:buFont typeface="Arial" panose="020B0604020202020204" pitchFamily="34" charset="0"/>
              <a:buChar char="•"/>
            </a:pPr>
            <a:r>
              <a:rPr lang="en-US" sz="2400" dirty="0">
                <a:solidFill>
                  <a:schemeClr val="bg1"/>
                </a:solidFill>
              </a:rPr>
              <a:t>Looking at the graph, the slope almost looks like a parabola, where the data is at its lowest in the extremities and highest in the center. </a:t>
            </a:r>
            <a:endParaRPr lang="en-US" sz="2400" dirty="0">
              <a:solidFill>
                <a:schemeClr val="bg1"/>
              </a:solidFill>
              <a:ea typeface="Calibri"/>
              <a:cs typeface="Calibri"/>
            </a:endParaRPr>
          </a:p>
          <a:p>
            <a:pPr marL="342900" indent="-342900" algn="ctr">
              <a:buFont typeface="Arial" panose="020B0604020202020204" pitchFamily="34" charset="0"/>
              <a:buChar char="•"/>
            </a:pPr>
            <a:endParaRPr lang="en-US" sz="2400" dirty="0">
              <a:solidFill>
                <a:schemeClr val="bg1"/>
              </a:solidFill>
              <a:ea typeface="Calibri"/>
              <a:cs typeface="Calibri"/>
            </a:endParaRPr>
          </a:p>
          <a:p>
            <a:pPr marL="342900" indent="-342900" algn="ctr">
              <a:buFont typeface="Arial" panose="020B0604020202020204" pitchFamily="34" charset="0"/>
              <a:buChar char="•"/>
            </a:pPr>
            <a:r>
              <a:rPr lang="en-US" sz="2400" dirty="0">
                <a:solidFill>
                  <a:schemeClr val="bg1"/>
                </a:solidFill>
                <a:ea typeface="Calibri"/>
                <a:cs typeface="Calibri"/>
              </a:rPr>
              <a:t>Something of note, the countries with lower GDP may have poor recording of data.</a:t>
            </a:r>
          </a:p>
          <a:p>
            <a:endParaRPr lang="en-US" sz="2400" dirty="0">
              <a:solidFill>
                <a:schemeClr val="bg1"/>
              </a:solidFill>
              <a:ea typeface="Calibri"/>
              <a:cs typeface="Calibri"/>
            </a:endParaRPr>
          </a:p>
          <a:p>
            <a:endParaRPr lang="en-US" dirty="0">
              <a:solidFill>
                <a:schemeClr val="bg1"/>
              </a:solidFill>
              <a:ea typeface="Calibri"/>
              <a:cs typeface="Calibri"/>
            </a:endParaRPr>
          </a:p>
          <a:p>
            <a:endParaRPr lang="en-US" dirty="0">
              <a:solidFill>
                <a:schemeClr val="bg1"/>
              </a:solidFill>
              <a:ea typeface="Calibri"/>
              <a:cs typeface="Calibri"/>
            </a:endParaRPr>
          </a:p>
        </p:txBody>
      </p:sp>
      <p:pic>
        <p:nvPicPr>
          <p:cNvPr id="11" name="Content Placeholder 10">
            <a:extLst>
              <a:ext uri="{FF2B5EF4-FFF2-40B4-BE49-F238E27FC236}">
                <a16:creationId xmlns:a16="http://schemas.microsoft.com/office/drawing/2014/main" id="{D337D025-2452-5B95-737F-0EF9E6079621}"/>
              </a:ext>
            </a:extLst>
          </p:cNvPr>
          <p:cNvPicPr>
            <a:picLocks noGrp="1" noChangeAspect="1"/>
          </p:cNvPicPr>
          <p:nvPr>
            <p:ph idx="1"/>
          </p:nvPr>
        </p:nvPicPr>
        <p:blipFill>
          <a:blip r:embed="rId4"/>
          <a:stretch>
            <a:fillRect/>
          </a:stretch>
        </p:blipFill>
        <p:spPr>
          <a:xfrm>
            <a:off x="6890" y="1334530"/>
            <a:ext cx="5989271" cy="4799810"/>
          </a:xfrm>
          <a:prstGeom prst="rect">
            <a:avLst/>
          </a:prstGeom>
        </p:spPr>
      </p:pic>
      <p:sp>
        <p:nvSpPr>
          <p:cNvPr id="4" name="TextBox 3">
            <a:extLst>
              <a:ext uri="{FF2B5EF4-FFF2-40B4-BE49-F238E27FC236}">
                <a16:creationId xmlns:a16="http://schemas.microsoft.com/office/drawing/2014/main" id="{F92AA08A-FB21-B93A-AC08-5995BF0A4407}"/>
              </a:ext>
            </a:extLst>
          </p:cNvPr>
          <p:cNvSpPr txBox="1"/>
          <p:nvPr/>
        </p:nvSpPr>
        <p:spPr>
          <a:xfrm>
            <a:off x="6204986" y="0"/>
            <a:ext cx="5983965" cy="369332"/>
          </a:xfrm>
          <a:prstGeom prst="rect">
            <a:avLst/>
          </a:prstGeom>
          <a:solidFill>
            <a:schemeClr val="bg1"/>
          </a:solidFill>
        </p:spPr>
        <p:txBody>
          <a:bodyPr wrap="square" rtlCol="0">
            <a:spAutoFit/>
          </a:bodyPr>
          <a:lstStyle/>
          <a:p>
            <a:r>
              <a:rPr lang="en-US"/>
              <a:t>The r-squared is: 0.005118975966555018</a:t>
            </a:r>
          </a:p>
        </p:txBody>
      </p:sp>
    </p:spTree>
    <p:extLst>
      <p:ext uri="{BB962C8B-B14F-4D97-AF65-F5344CB8AC3E}">
        <p14:creationId xmlns:p14="http://schemas.microsoft.com/office/powerpoint/2010/main" val="2021651619"/>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descr="A close-up of a virus&#10;&#10;Description automatically generated">
            <a:extLst>
              <a:ext uri="{FF2B5EF4-FFF2-40B4-BE49-F238E27FC236}">
                <a16:creationId xmlns:a16="http://schemas.microsoft.com/office/drawing/2014/main" id="{080A9F4B-9919-4E2C-05A1-623614C7CA7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688"/>
          <a:stretch/>
        </p:blipFill>
        <p:spPr>
          <a:xfrm>
            <a:off x="2185971" y="10"/>
            <a:ext cx="10002980" cy="6857990"/>
          </a:xfrm>
          <a:prstGeom prst="rect">
            <a:avLst/>
          </a:prstGeom>
        </p:spPr>
      </p:pic>
      <p:sp>
        <p:nvSpPr>
          <p:cNvPr id="55" name="Rectangle 5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82BC8CC2-B5DF-5EB0-6F2B-642F1D8FCEE0}"/>
              </a:ext>
            </a:extLst>
          </p:cNvPr>
          <p:cNvSpPr>
            <a:spLocks noGrp="1"/>
          </p:cNvSpPr>
          <p:nvPr>
            <p:ph type="title"/>
          </p:nvPr>
        </p:nvSpPr>
        <p:spPr>
          <a:xfrm>
            <a:off x="838200" y="0"/>
            <a:ext cx="3822189" cy="1899912"/>
          </a:xfrm>
        </p:spPr>
        <p:txBody>
          <a:bodyPr vert="horz" lIns="91440" tIns="45720" rIns="91440" bIns="45720" rtlCol="0">
            <a:normAutofit/>
          </a:bodyPr>
          <a:lstStyle/>
          <a:p>
            <a:r>
              <a:rPr lang="en-US" sz="4000"/>
              <a:t>Hospitalizations Vs Cases</a:t>
            </a:r>
          </a:p>
        </p:txBody>
      </p:sp>
      <p:sp>
        <p:nvSpPr>
          <p:cNvPr id="2" name="TextBox 1">
            <a:extLst>
              <a:ext uri="{FF2B5EF4-FFF2-40B4-BE49-F238E27FC236}">
                <a16:creationId xmlns:a16="http://schemas.microsoft.com/office/drawing/2014/main" id="{FCBC7F57-1437-A26A-807F-030E4B0B0006}"/>
              </a:ext>
            </a:extLst>
          </p:cNvPr>
          <p:cNvSpPr txBox="1"/>
          <p:nvPr/>
        </p:nvSpPr>
        <p:spPr>
          <a:xfrm>
            <a:off x="6454612" y="1041013"/>
            <a:ext cx="4413914" cy="5816977"/>
          </a:xfrm>
          <a:prstGeom prst="rect">
            <a:avLst/>
          </a:prstGeom>
          <a:noFill/>
        </p:spPr>
        <p:txBody>
          <a:bodyPr wrap="square" lIns="91440" tIns="45720" rIns="91440" bIns="45720" rtlCol="0" anchor="t">
            <a:spAutoFit/>
          </a:bodyPr>
          <a:lstStyle/>
          <a:p>
            <a:pPr marL="342900" indent="-342900" algn="ctr">
              <a:buFont typeface="Arial" panose="020B0604020202020204" pitchFamily="34" charset="0"/>
              <a:buChar char="•"/>
            </a:pPr>
            <a:r>
              <a:rPr lang="en-US" sz="2400" dirty="0">
                <a:solidFill>
                  <a:schemeClr val="bg1"/>
                </a:solidFill>
              </a:rPr>
              <a:t>.The r-squared value is 0.002,  showing that there is no correlation between the amount of COVID-19 hospitalizations in a country and its positive cases.</a:t>
            </a:r>
          </a:p>
          <a:p>
            <a:pPr marL="342900" indent="-342900" algn="ctr">
              <a:buFont typeface="Arial" panose="020B0604020202020204" pitchFamily="34" charset="0"/>
              <a:buChar char="•"/>
            </a:pPr>
            <a:endParaRPr lang="en-US" sz="2400" dirty="0">
              <a:solidFill>
                <a:schemeClr val="bg1"/>
              </a:solidFill>
            </a:endParaRPr>
          </a:p>
          <a:p>
            <a:pPr marL="342900" indent="-342900" algn="ctr">
              <a:buFont typeface="Arial" panose="020B0604020202020204" pitchFamily="34" charset="0"/>
              <a:buChar char="•"/>
            </a:pPr>
            <a:r>
              <a:rPr lang="en-US" sz="2400" dirty="0">
                <a:solidFill>
                  <a:schemeClr val="bg1"/>
                </a:solidFill>
              </a:rPr>
              <a:t>Looking at the graph, it is clear that there is no apparent trend or line of best fit. This means that there is possibly something else that correlates with hospitalizations, so what about GDP? </a:t>
            </a:r>
            <a:endParaRPr lang="en-US" sz="2400" dirty="0">
              <a:solidFill>
                <a:schemeClr val="bg1"/>
              </a:solidFill>
              <a:ea typeface="Calibri"/>
              <a:cs typeface="Calibri"/>
            </a:endParaRPr>
          </a:p>
          <a:p>
            <a:endParaRPr lang="en-US" dirty="0">
              <a:solidFill>
                <a:schemeClr val="bg1"/>
              </a:solidFill>
            </a:endParaRPr>
          </a:p>
          <a:p>
            <a:endParaRPr lang="en-US" dirty="0">
              <a:solidFill>
                <a:schemeClr val="bg1"/>
              </a:solidFill>
              <a:ea typeface="Calibri"/>
              <a:cs typeface="Calibri"/>
            </a:endParaRPr>
          </a:p>
        </p:txBody>
      </p:sp>
      <p:pic>
        <p:nvPicPr>
          <p:cNvPr id="8" name="Content Placeholder 7">
            <a:extLst>
              <a:ext uri="{FF2B5EF4-FFF2-40B4-BE49-F238E27FC236}">
                <a16:creationId xmlns:a16="http://schemas.microsoft.com/office/drawing/2014/main" id="{730B029B-E9B1-5294-738B-5C727F3FF6AF}"/>
              </a:ext>
            </a:extLst>
          </p:cNvPr>
          <p:cNvPicPr>
            <a:picLocks noGrp="1" noChangeAspect="1"/>
          </p:cNvPicPr>
          <p:nvPr>
            <p:ph idx="1"/>
          </p:nvPr>
        </p:nvPicPr>
        <p:blipFill>
          <a:blip r:embed="rId4"/>
          <a:stretch>
            <a:fillRect/>
          </a:stretch>
        </p:blipFill>
        <p:spPr>
          <a:xfrm>
            <a:off x="226325" y="1433383"/>
            <a:ext cx="5993319" cy="4833361"/>
          </a:xfrm>
          <a:prstGeom prst="rect">
            <a:avLst/>
          </a:prstGeom>
        </p:spPr>
      </p:pic>
      <p:sp>
        <p:nvSpPr>
          <p:cNvPr id="4" name="TextBox 3">
            <a:extLst>
              <a:ext uri="{FF2B5EF4-FFF2-40B4-BE49-F238E27FC236}">
                <a16:creationId xmlns:a16="http://schemas.microsoft.com/office/drawing/2014/main" id="{EB1942A3-5106-4B3A-C80D-3AF1072A6B86}"/>
              </a:ext>
            </a:extLst>
          </p:cNvPr>
          <p:cNvSpPr txBox="1"/>
          <p:nvPr/>
        </p:nvSpPr>
        <p:spPr>
          <a:xfrm>
            <a:off x="6219644" y="0"/>
            <a:ext cx="5972356" cy="369332"/>
          </a:xfrm>
          <a:prstGeom prst="rect">
            <a:avLst/>
          </a:prstGeom>
          <a:solidFill>
            <a:schemeClr val="bg1"/>
          </a:solidFill>
        </p:spPr>
        <p:txBody>
          <a:bodyPr wrap="square" rtlCol="0">
            <a:spAutoFit/>
          </a:bodyPr>
          <a:lstStyle/>
          <a:p>
            <a:r>
              <a:rPr lang="en-US"/>
              <a:t>The r-squared is: 0.002663234187759335</a:t>
            </a:r>
          </a:p>
        </p:txBody>
      </p:sp>
    </p:spTree>
    <p:extLst>
      <p:ext uri="{BB962C8B-B14F-4D97-AF65-F5344CB8AC3E}">
        <p14:creationId xmlns:p14="http://schemas.microsoft.com/office/powerpoint/2010/main" val="233581989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descr="A close-up of a virus&#10;&#10;Description automatically generated">
            <a:extLst>
              <a:ext uri="{FF2B5EF4-FFF2-40B4-BE49-F238E27FC236}">
                <a16:creationId xmlns:a16="http://schemas.microsoft.com/office/drawing/2014/main" id="{080A9F4B-9919-4E2C-05A1-623614C7CA7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688"/>
          <a:stretch/>
        </p:blipFill>
        <p:spPr>
          <a:xfrm>
            <a:off x="2185971" y="0"/>
            <a:ext cx="10002980" cy="6857990"/>
          </a:xfrm>
          <a:prstGeom prst="rect">
            <a:avLst/>
          </a:prstGeom>
        </p:spPr>
      </p:pic>
      <p:sp>
        <p:nvSpPr>
          <p:cNvPr id="55" name="Rectangle 5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82BC8CC2-B5DF-5EB0-6F2B-642F1D8FCEE0}"/>
              </a:ext>
            </a:extLst>
          </p:cNvPr>
          <p:cNvSpPr>
            <a:spLocks noGrp="1"/>
          </p:cNvSpPr>
          <p:nvPr>
            <p:ph type="title"/>
          </p:nvPr>
        </p:nvSpPr>
        <p:spPr>
          <a:xfrm>
            <a:off x="838200" y="0"/>
            <a:ext cx="3822189" cy="1899912"/>
          </a:xfrm>
        </p:spPr>
        <p:txBody>
          <a:bodyPr vert="horz" lIns="91440" tIns="45720" rIns="91440" bIns="45720" rtlCol="0">
            <a:normAutofit/>
          </a:bodyPr>
          <a:lstStyle/>
          <a:p>
            <a:r>
              <a:rPr lang="en-US" sz="4000" dirty="0"/>
              <a:t>Hospitalizations Vs GPD</a:t>
            </a:r>
          </a:p>
        </p:txBody>
      </p:sp>
      <p:sp>
        <p:nvSpPr>
          <p:cNvPr id="2" name="TextBox 1">
            <a:extLst>
              <a:ext uri="{FF2B5EF4-FFF2-40B4-BE49-F238E27FC236}">
                <a16:creationId xmlns:a16="http://schemas.microsoft.com/office/drawing/2014/main" id="{FCBC7F57-1437-A26A-807F-030E4B0B0006}"/>
              </a:ext>
            </a:extLst>
          </p:cNvPr>
          <p:cNvSpPr txBox="1"/>
          <p:nvPr/>
        </p:nvSpPr>
        <p:spPr>
          <a:xfrm>
            <a:off x="5874228" y="1678329"/>
            <a:ext cx="5659150" cy="4339650"/>
          </a:xfrm>
          <a:prstGeom prst="rect">
            <a:avLst/>
          </a:prstGeom>
          <a:noFill/>
        </p:spPr>
        <p:txBody>
          <a:bodyPr wrap="square" lIns="91440" tIns="45720" rIns="91440" bIns="45720" rtlCol="0" anchor="t">
            <a:spAutoFit/>
          </a:bodyPr>
          <a:lstStyle/>
          <a:p>
            <a:pPr marL="342900" indent="-342900" algn="ctr">
              <a:buFont typeface="Arial" panose="020B0604020202020204" pitchFamily="34" charset="0"/>
              <a:buChar char="•"/>
            </a:pPr>
            <a:r>
              <a:rPr lang="en-US" sz="2400" dirty="0">
                <a:solidFill>
                  <a:schemeClr val="bg1"/>
                </a:solidFill>
              </a:rPr>
              <a:t>The r-squared value is 0.14,  showing that there is very little positive correlation between the GDP in a country and the amount of hospitalizations in that country.</a:t>
            </a:r>
          </a:p>
          <a:p>
            <a:pPr algn="ctr"/>
            <a:endParaRPr lang="en-US" sz="2400" dirty="0">
              <a:solidFill>
                <a:schemeClr val="bg1"/>
              </a:solidFill>
            </a:endParaRPr>
          </a:p>
          <a:p>
            <a:pPr marL="342900" indent="-342900" algn="ctr">
              <a:buFont typeface="Arial" panose="020B0604020202020204" pitchFamily="34" charset="0"/>
              <a:buChar char="•"/>
            </a:pPr>
            <a:r>
              <a:rPr lang="en-US" sz="2400" dirty="0">
                <a:solidFill>
                  <a:schemeClr val="bg1"/>
                </a:solidFill>
              </a:rPr>
              <a:t>Looking at the graph, as the GDP in a country increases, the amount of hospitalizations in that country also increases. </a:t>
            </a:r>
            <a:endParaRPr lang="en-US" sz="2400" dirty="0">
              <a:solidFill>
                <a:schemeClr val="bg1"/>
              </a:solidFill>
              <a:ea typeface="Calibri"/>
              <a:cs typeface="Calibri"/>
            </a:endParaRPr>
          </a:p>
          <a:p>
            <a:endParaRPr lang="en-US" dirty="0">
              <a:solidFill>
                <a:schemeClr val="bg1"/>
              </a:solidFill>
            </a:endParaRPr>
          </a:p>
          <a:p>
            <a:endParaRPr lang="en-US" dirty="0">
              <a:solidFill>
                <a:schemeClr val="bg1"/>
              </a:solidFill>
              <a:ea typeface="Calibri"/>
              <a:cs typeface="Calibri"/>
            </a:endParaRPr>
          </a:p>
        </p:txBody>
      </p:sp>
      <p:pic>
        <p:nvPicPr>
          <p:cNvPr id="8" name="Content Placeholder 7">
            <a:extLst>
              <a:ext uri="{FF2B5EF4-FFF2-40B4-BE49-F238E27FC236}">
                <a16:creationId xmlns:a16="http://schemas.microsoft.com/office/drawing/2014/main" id="{A6033071-8F01-E4AA-2200-8532520EDA06}"/>
              </a:ext>
            </a:extLst>
          </p:cNvPr>
          <p:cNvPicPr>
            <a:picLocks noGrp="1" noChangeAspect="1"/>
          </p:cNvPicPr>
          <p:nvPr>
            <p:ph idx="1"/>
          </p:nvPr>
        </p:nvPicPr>
        <p:blipFill>
          <a:blip r:embed="rId4"/>
          <a:stretch>
            <a:fillRect/>
          </a:stretch>
        </p:blipFill>
        <p:spPr>
          <a:xfrm>
            <a:off x="11197" y="1443282"/>
            <a:ext cx="5863031" cy="4809744"/>
          </a:xfrm>
          <a:prstGeom prst="rect">
            <a:avLst/>
          </a:prstGeom>
        </p:spPr>
      </p:pic>
      <p:sp>
        <p:nvSpPr>
          <p:cNvPr id="9" name="TextBox 8">
            <a:extLst>
              <a:ext uri="{FF2B5EF4-FFF2-40B4-BE49-F238E27FC236}">
                <a16:creationId xmlns:a16="http://schemas.microsoft.com/office/drawing/2014/main" id="{BD8BEA53-855F-2E56-352E-8412726AA1E5}"/>
              </a:ext>
            </a:extLst>
          </p:cNvPr>
          <p:cNvSpPr txBox="1"/>
          <p:nvPr/>
        </p:nvSpPr>
        <p:spPr>
          <a:xfrm>
            <a:off x="6159588" y="0"/>
            <a:ext cx="6029363" cy="368224"/>
          </a:xfrm>
          <a:prstGeom prst="rect">
            <a:avLst/>
          </a:prstGeom>
          <a:solidFill>
            <a:schemeClr val="bg1"/>
          </a:solidFill>
        </p:spPr>
        <p:txBody>
          <a:bodyPr wrap="square" rtlCol="0">
            <a:spAutoFit/>
          </a:bodyPr>
          <a:lstStyle/>
          <a:p>
            <a:r>
              <a:rPr lang="en-US"/>
              <a:t>The r-squared is: 0.13751709510884047</a:t>
            </a:r>
          </a:p>
        </p:txBody>
      </p:sp>
    </p:spTree>
    <p:extLst>
      <p:ext uri="{BB962C8B-B14F-4D97-AF65-F5344CB8AC3E}">
        <p14:creationId xmlns:p14="http://schemas.microsoft.com/office/powerpoint/2010/main" val="4230164815"/>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805</Words>
  <Application>Microsoft Macintosh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Arial,Sans-Serif</vt:lpstr>
      <vt:lpstr>Calibri</vt:lpstr>
      <vt:lpstr>Calibri Light</vt:lpstr>
      <vt:lpstr>Office Theme</vt:lpstr>
      <vt:lpstr>A Retrospective Look At  Covid- 19</vt:lpstr>
      <vt:lpstr>Questions</vt:lpstr>
      <vt:lpstr>PowerPoint Presentation</vt:lpstr>
      <vt:lpstr>Vaccinations Vs Positive Cases</vt:lpstr>
      <vt:lpstr>Vaccinations Vs Deaths</vt:lpstr>
      <vt:lpstr>Boosters Vs  Cases</vt:lpstr>
      <vt:lpstr>GPD Vs Cases</vt:lpstr>
      <vt:lpstr>Hospitalizations Vs Cases</vt:lpstr>
      <vt:lpstr>Hospitalizations Vs GPD</vt:lpstr>
      <vt:lpstr>Diabetes Vs  Cases</vt:lpstr>
      <vt:lpstr>Diabetes Vs  Deaths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Olton</dc:creator>
  <cp:lastModifiedBy>Iman Malih</cp:lastModifiedBy>
  <cp:revision>338</cp:revision>
  <dcterms:created xsi:type="dcterms:W3CDTF">2023-09-21T23:41:54Z</dcterms:created>
  <dcterms:modified xsi:type="dcterms:W3CDTF">2023-09-26T22:01:30Z</dcterms:modified>
</cp:coreProperties>
</file>