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Nunito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8bebd0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8bebd0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8bebd0f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8bebd0f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178a2a1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178a2a1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8bebd0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8bebd0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8bebd0f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68bebd0f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8bebd0f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8bebd0f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8bebd0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8bebd0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178a2a11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178a2a11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8bebd0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8bebd0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f09d92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3f09d92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178a2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178a2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8bebd0f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68bebd0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8bebd0f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8bebd0f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8bebd0f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68bebd0f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68bebd0f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68bebd0f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8bebd0f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8bebd0f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fcab452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fcab452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68bebd0f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68bebd0f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fcab452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fcab452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68bebd0f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68bebd0f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8bebd0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8bebd0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8bebd0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8bebd0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8bebd0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8bebd0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</a:t>
            </a:r>
            <a:r>
              <a:rPr b="1" lang="en"/>
              <a:t> </a:t>
            </a:r>
            <a:r>
              <a:rPr b="1" lang="en">
                <a:solidFill>
                  <a:srgbClr val="FF0000"/>
                </a:solidFill>
              </a:rPr>
              <a:t>C</a:t>
            </a:r>
            <a:r>
              <a:rPr b="1" lang="en">
                <a:solidFill>
                  <a:srgbClr val="00FFFF"/>
                </a:solidFill>
              </a:rPr>
              <a:t> D</a:t>
            </a:r>
            <a:r>
              <a:rPr b="1" lang="en">
                <a:solidFill>
                  <a:srgbClr val="1E8497"/>
                </a:solidFill>
              </a:rPr>
              <a:t> E</a:t>
            </a:r>
            <a:r>
              <a:rPr b="1" lang="en">
                <a:solidFill>
                  <a:srgbClr val="EA9999"/>
                </a:solidFill>
              </a:rPr>
              <a:t> A</a:t>
            </a:r>
            <a:endParaRPr b="1">
              <a:solidFill>
                <a:srgbClr val="EA999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8bebd0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8bebd0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8bebd0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8bebd0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8bebd0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8bebd0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8bebd0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8bebd0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document/d/1ny1TQT4tfNpBahsCDpaAp8JyH3Y-K22cxszqcl2v6aA/edit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w3schools.com/r/r_graph_plot.asp" TargetMode="External"/><Relationship Id="rId4" Type="http://schemas.openxmlformats.org/officeDocument/2006/relationships/hyperlink" Target="https://www.w3schools.com/r/r_graph_pie.asp" TargetMode="External"/><Relationship Id="rId5" Type="http://schemas.openxmlformats.org/officeDocument/2006/relationships/hyperlink" Target="https://data.world/egreene/car-insurance/workspace/project-summary?agentid=egreene&amp;datasetid=car-insuranc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783450" y="1067325"/>
            <a:ext cx="75771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Analysis on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Car Insurance dataset</a:t>
            </a:r>
            <a:endParaRPr b="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By Murtaza Nipplewala, Delice Ndaie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56750" y="128575"/>
            <a:ext cx="70305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SzPts val="990"/>
              <a:buNone/>
            </a:pPr>
            <a:r>
              <a:rPr lang="en" sz="2220">
                <a:solidFill>
                  <a:srgbClr val="000000"/>
                </a:solidFill>
              </a:rPr>
              <a:t>D</a:t>
            </a:r>
            <a:r>
              <a:rPr lang="en" sz="2220">
                <a:solidFill>
                  <a:srgbClr val="000000"/>
                </a:solidFill>
              </a:rPr>
              <a:t>ata distribution of gender over age-groups</a:t>
            </a:r>
            <a:endParaRPr sz="3300">
              <a:solidFill>
                <a:srgbClr val="000000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25" y="1014125"/>
            <a:ext cx="80797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800175" y="117875"/>
            <a:ext cx="70305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SzPts val="990"/>
              <a:buNone/>
            </a:pPr>
            <a:r>
              <a:rPr lang="en" sz="2400">
                <a:solidFill>
                  <a:srgbClr val="000000"/>
                </a:solidFill>
              </a:rPr>
              <a:t>D</a:t>
            </a:r>
            <a:r>
              <a:rPr lang="en" sz="2400">
                <a:solidFill>
                  <a:srgbClr val="000000"/>
                </a:solidFill>
              </a:rPr>
              <a:t>ata distribution of regions over age-groups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3147"/>
          <a:stretch/>
        </p:blipFill>
        <p:spPr>
          <a:xfrm>
            <a:off x="592788" y="770975"/>
            <a:ext cx="7958424" cy="4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196650" y="4037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	</a:t>
            </a:r>
            <a:r>
              <a:rPr lang="en" u="sng"/>
              <a:t>Statistical Analysis on Dataset</a:t>
            </a:r>
            <a:endParaRPr u="sng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927000" y="1994100"/>
            <a:ext cx="72900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Do a 5 number statistical analysis on cost of insurance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Do a 5 number statistical analysis on age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 is the correlation between cost of insurance and number of claims?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 is the correlation between age-groups and number of claims/vehicle-age?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6279350" y="1135150"/>
            <a:ext cx="26610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Minimum: 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1st Quartile: 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Median:2762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Mean: 26739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3rd Quartile:14445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Maximum: 2667565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844800" y="88125"/>
            <a:ext cx="745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</a:t>
            </a:r>
            <a:r>
              <a:rPr lang="en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tatistical analysis on Cost of Indemnity</a:t>
            </a:r>
            <a:endParaRPr sz="2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0" y="2052950"/>
            <a:ext cx="5349550" cy="259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50" y="739375"/>
            <a:ext cx="58269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6311500" y="1532600"/>
            <a:ext cx="26610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Minimum: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18.00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1st Quartile: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33.00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Median: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43.00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Mean: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42.89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3rd Quartile: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53.00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Maximum: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70.00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1082400" y="319400"/>
            <a:ext cx="697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Statistical analysis on age of the driver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" y="1246300"/>
            <a:ext cx="5974548" cy="29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196650" y="403700"/>
            <a:ext cx="7030500" cy="5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cost of indemnity and number of claims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0" t="12172"/>
          <a:stretch/>
        </p:blipFill>
        <p:spPr>
          <a:xfrm>
            <a:off x="189325" y="1168000"/>
            <a:ext cx="5943600" cy="25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75025" y="3917150"/>
            <a:ext cx="61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Correlation number: 0.9667875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Meaning: cost of indemnity and numbers of claims are relatively close to linear dependency. They are strongly connected. 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1132375" y="225025"/>
            <a:ext cx="7030500" cy="7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age-groups and vehicle age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12195"/>
          <a:stretch/>
        </p:blipFill>
        <p:spPr>
          <a:xfrm>
            <a:off x="150025" y="1060850"/>
            <a:ext cx="5979326" cy="28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150025" y="3997675"/>
            <a:ext cx="61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Correlation number:  0.06115093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Meaning: age-groups and vehicle age of claims probably have the weakest linear dependency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1196650" y="4037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Relevant Data Mining Questions</a:t>
            </a:r>
            <a:endParaRPr u="sng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1066900" y="1574175"/>
            <a:ext cx="72900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Cluster data with respect to the type of insurance based on age of driver, vehicule age, num of claims and cost of insurance.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Can you predict the type of insurance based on the region and the gender?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Can you predict the type of insurance based on the vehicle-age, age of driver, num of claims and cost of insurance?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How is type, gender and region associated with each other?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0650" y="292975"/>
            <a:ext cx="85227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Data association of age, vehicle age, number of claims and cost of insurance over type of insurance Using SimpleKmeans</a:t>
            </a:r>
            <a:endParaRPr sz="2200"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Normally, purity increases as no. of cluster increases but in our case it’s the opposite.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708563"/>
            <a:ext cx="76009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1178725" y="64275"/>
            <a:ext cx="617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Confusion matrix of cluster 5, 10 and 20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2425"/>
            <a:ext cx="9065426" cy="19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103363"/>
            <a:ext cx="43719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4725" y="742950"/>
            <a:ext cx="56007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196650" y="4037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Dataset information</a:t>
            </a:r>
            <a:endParaRPr u="sng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07150" y="1403000"/>
            <a:ext cx="40575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Maven Pro"/>
                <a:ea typeface="Maven Pro"/>
                <a:cs typeface="Maven Pro"/>
                <a:sym typeface="Maven Pro"/>
              </a:rPr>
              <a:t>Number of instances: 12,873</a:t>
            </a:r>
            <a:endParaRPr sz="5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Maven Pro"/>
                <a:ea typeface="Maven Pro"/>
                <a:cs typeface="Maven Pro"/>
                <a:sym typeface="Maven Pro"/>
              </a:rPr>
              <a:t>Number of attributes : 8 { 5 numeric and 3 nominal}</a:t>
            </a:r>
            <a:endParaRPr sz="5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Maven Pro"/>
                <a:ea typeface="Maven Pro"/>
                <a:cs typeface="Maven Pro"/>
                <a:sym typeface="Maven Pro"/>
              </a:rPr>
              <a:t>Attributes summary:</a:t>
            </a:r>
            <a:endParaRPr sz="5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Maven Pro"/>
                <a:ea typeface="Maven Pro"/>
                <a:cs typeface="Maven Pro"/>
                <a:sym typeface="Maven Pro"/>
              </a:rPr>
              <a:t>- Type: type of insurance {5 levels (A-E)}</a:t>
            </a:r>
            <a:endParaRPr sz="5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5500">
                <a:latin typeface="Maven Pro"/>
                <a:ea typeface="Maven Pro"/>
                <a:cs typeface="Maven Pro"/>
                <a:sym typeface="Maven Pro"/>
              </a:rPr>
              <a:t>- Gender: gender of driver {F/M}</a:t>
            </a:r>
            <a:endParaRPr sz="5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500">
                <a:latin typeface="Maven Pro"/>
                <a:ea typeface="Maven Pro"/>
                <a:cs typeface="Maven Pro"/>
                <a:sym typeface="Maven Pro"/>
              </a:rPr>
              <a:t>- Vage: vehicle age {10 levels}</a:t>
            </a:r>
            <a:endParaRPr sz="5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500">
                <a:latin typeface="Maven Pro"/>
                <a:ea typeface="Maven Pro"/>
                <a:cs typeface="Maven Pro"/>
                <a:sym typeface="Maven Pro"/>
              </a:rPr>
              <a:t>- Age: driver’s age {18 to 70}</a:t>
            </a:r>
            <a:endParaRPr sz="5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522000" y="1403000"/>
            <a:ext cx="44253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   </a:t>
            </a: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- Ageg: driver’s age groups {7 levels}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○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1 means 0~20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○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2 means 21~25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○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3 means 26~30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○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4 means 31~40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○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5 means 41~50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○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 means 51~60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○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7 means above 61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-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Region: Five US states {IL, IN MI, OH, WI}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-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Num:  number of claims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ven Pro"/>
              <a:buChar char="-"/>
            </a:pPr>
            <a:r>
              <a:rPr lang="en" sz="13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Cost : accumulated amount of indemnity</a:t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87900" y="281950"/>
            <a:ext cx="83682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region and gender over type of insurance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0" y="1489825"/>
            <a:ext cx="75723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0" l="0" r="17273" t="0"/>
          <a:stretch/>
        </p:blipFill>
        <p:spPr>
          <a:xfrm>
            <a:off x="4931950" y="714375"/>
            <a:ext cx="39870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50" y="1348313"/>
            <a:ext cx="46767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 rotWithShape="1">
          <a:blip r:embed="rId5">
            <a:alphaModFix/>
          </a:blip>
          <a:srcRect b="0" l="0" r="19263" t="0"/>
          <a:stretch/>
        </p:blipFill>
        <p:spPr>
          <a:xfrm>
            <a:off x="4899150" y="2988213"/>
            <a:ext cx="40526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189450" y="359050"/>
            <a:ext cx="398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Rules and Tree of Algorithms with best accuracy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4931950" y="790150"/>
            <a:ext cx="134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OneR Rules List: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6">
            <a:alphaModFix/>
          </a:blip>
          <a:srcRect b="33801" l="0" r="0" t="0"/>
          <a:stretch/>
        </p:blipFill>
        <p:spPr>
          <a:xfrm>
            <a:off x="1258325" y="3556200"/>
            <a:ext cx="2076450" cy="12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87900" y="215875"/>
            <a:ext cx="8368200" cy="9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age, vehicle age, number of claims and cost over type of insurance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25" y="1489813"/>
            <a:ext cx="75057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/>
        </p:nvSpPr>
        <p:spPr>
          <a:xfrm>
            <a:off x="523338" y="151975"/>
            <a:ext cx="524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PART Decision list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best accuracy - 123 Rules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25" y="1172225"/>
            <a:ext cx="5963325" cy="38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/>
          <p:nvPr/>
        </p:nvSpPr>
        <p:spPr>
          <a:xfrm>
            <a:off x="806225" y="662088"/>
            <a:ext cx="634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 visualization of J48 with best accuracy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 rotWithShape="1">
          <a:blip r:embed="rId5">
            <a:alphaModFix/>
          </a:blip>
          <a:srcRect b="0" l="0" r="22033" t="0"/>
          <a:stretch/>
        </p:blipFill>
        <p:spPr>
          <a:xfrm>
            <a:off x="6291275" y="1225375"/>
            <a:ext cx="25991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11150"/>
            <a:ext cx="75057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453775" y="491225"/>
            <a:ext cx="823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Association between type of insurance, gender and region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at confidence 0.4 and support 0.1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5" y="1672325"/>
            <a:ext cx="8989548" cy="27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If we had more time</a:t>
            </a:r>
            <a:endParaRPr u="sng"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87900" y="1346625"/>
            <a:ext cx="83682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</a:t>
            </a:r>
            <a:r>
              <a:rPr lang="en" sz="2000"/>
              <a:t>correlation</a:t>
            </a:r>
            <a:r>
              <a:rPr lang="en" sz="2000"/>
              <a:t> questions: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Correlation between number of claims and vehicle 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Correlation between number of claims and type of insurance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Correlation between type of insurance and cost of indemnity</a:t>
            </a:r>
            <a:endParaRPr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More Data mining questions: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Prediction of no. of claims and cost over gender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Prediction of no. of claims and cost over region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more algorithms with different testing methods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Random tree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Tools and Sources</a:t>
            </a:r>
            <a:endParaRPr u="sng"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439350" y="1757700"/>
            <a:ext cx="4661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Resources:</a:t>
            </a:r>
            <a:endParaRPr sz="24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latin typeface="Maven Pro"/>
                <a:ea typeface="Maven Pro"/>
                <a:cs typeface="Maven Pro"/>
                <a:sym typeface="Maven Pro"/>
                <a:hlinkClick r:id="rId3"/>
              </a:rPr>
              <a:t>R Graphics - Plotting (w3schools.com)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latin typeface="Maven Pro"/>
                <a:ea typeface="Maven Pro"/>
                <a:cs typeface="Maven Pro"/>
                <a:sym typeface="Maven Pro"/>
                <a:hlinkClick r:id="rId4"/>
              </a:rPr>
              <a:t>R Graphics - Pie (w3schools.com)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  <a:hlinkClick r:id="rId5"/>
              </a:rPr>
              <a:t>egreene/car-insurance | Workspace | data.world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5282800" y="1703775"/>
            <a:ext cx="36540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Tools:</a:t>
            </a:r>
            <a:endParaRPr sz="24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 studio </a:t>
            </a:r>
            <a:endParaRPr sz="1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  <a:endParaRPr sz="1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Weka</a:t>
            </a:r>
            <a:endParaRPr sz="1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490250" y="526350"/>
            <a:ext cx="819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196650" y="4037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Visualization Questions</a:t>
            </a:r>
            <a:endParaRPr u="sng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96650" y="1874500"/>
            <a:ext cx="72900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 is the data distribution over the type of insurance 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 is the data distribution over the regions?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 is the data distribution over the genders?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 is the data distribution by gender over vehicle age?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 is the data distribution of gender over age-groups?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 is the data distribution of regions over age-groups?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607350" y="0"/>
            <a:ext cx="617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Slab"/>
                <a:ea typeface="Roboto Slab"/>
                <a:cs typeface="Roboto Slab"/>
                <a:sym typeface="Roboto Slab"/>
              </a:rPr>
              <a:t>Data distribution of “type” attribute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Slab"/>
                <a:ea typeface="Roboto Slab"/>
                <a:cs typeface="Roboto Slab"/>
                <a:sym typeface="Roboto Slab"/>
              </a:rPr>
              <a:t>(types of insurance) 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7800"/>
            <a:ext cx="5164924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024" y="2089725"/>
            <a:ext cx="3674276" cy="228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2638"/>
          <a:stretch/>
        </p:blipFill>
        <p:spPr>
          <a:xfrm>
            <a:off x="145850" y="535775"/>
            <a:ext cx="7837301" cy="45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650200" y="0"/>
            <a:ext cx="61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Data distribution of type over entire dataset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983150" y="1926675"/>
            <a:ext cx="10431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Type </a:t>
            </a:r>
            <a:r>
              <a:rPr b="1" lang="en" sz="1800">
                <a:solidFill>
                  <a:srgbClr val="0000FF"/>
                </a:solidFill>
              </a:rPr>
              <a:t>B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Type C</a:t>
            </a:r>
            <a:r>
              <a:rPr b="1" lang="en" sz="1800">
                <a:solidFill>
                  <a:srgbClr val="00FFFF"/>
                </a:solidFill>
              </a:rPr>
              <a:t> 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</a:rPr>
              <a:t>Type D</a:t>
            </a:r>
            <a:r>
              <a:rPr b="1" lang="en" sz="1800">
                <a:solidFill>
                  <a:srgbClr val="1E8497"/>
                </a:solidFill>
              </a:rPr>
              <a:t> </a:t>
            </a:r>
            <a:endParaRPr b="1" sz="1800">
              <a:solidFill>
                <a:srgbClr val="1E849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E8497"/>
                </a:solidFill>
              </a:rPr>
              <a:t>Type E</a:t>
            </a:r>
            <a:r>
              <a:rPr b="1" lang="en" sz="1800">
                <a:solidFill>
                  <a:srgbClr val="EA9999"/>
                </a:solidFill>
              </a:rPr>
              <a:t> </a:t>
            </a:r>
            <a:endParaRPr b="1" sz="18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A9999"/>
                </a:solidFill>
              </a:rPr>
              <a:t>Type A</a:t>
            </a:r>
            <a:endParaRPr b="1" sz="11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382300" y="0"/>
            <a:ext cx="617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Data distribution of “region” attribute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7800"/>
            <a:ext cx="4701774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574" y="2110975"/>
            <a:ext cx="3985026" cy="24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285875" y="214325"/>
            <a:ext cx="617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Data distribution of “region” over entire dataset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725"/>
            <a:ext cx="7308049" cy="391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8658225" y="24538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358950" y="2089875"/>
            <a:ext cx="21327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b="1" lang="en" sz="1700">
                <a:solidFill>
                  <a:srgbClr val="0000FF"/>
                </a:solidFill>
              </a:rPr>
              <a:t>OHIO 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b="1" lang="en" sz="1700">
                <a:solidFill>
                  <a:srgbClr val="FF0000"/>
                </a:solidFill>
              </a:rPr>
              <a:t>INDIANA</a:t>
            </a:r>
            <a:endParaRPr b="1" sz="1700">
              <a:solidFill>
                <a:srgbClr val="FF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00FFFF"/>
                </a:solidFill>
              </a:rPr>
              <a:t>W</a:t>
            </a:r>
            <a:r>
              <a:rPr b="1" lang="en" sz="1700">
                <a:solidFill>
                  <a:srgbClr val="00FFFF"/>
                </a:solidFill>
              </a:rPr>
              <a:t>ISCONSIN</a:t>
            </a:r>
            <a:r>
              <a:rPr b="1" lang="en" sz="1700">
                <a:solidFill>
                  <a:srgbClr val="1E8497"/>
                </a:solidFill>
              </a:rPr>
              <a:t> </a:t>
            </a:r>
            <a:endParaRPr b="1" sz="1700">
              <a:solidFill>
                <a:srgbClr val="1E8497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8497"/>
              </a:buClr>
              <a:buSzPts val="1700"/>
              <a:buChar char="●"/>
            </a:pPr>
            <a:r>
              <a:rPr b="1" lang="en" sz="1700">
                <a:solidFill>
                  <a:srgbClr val="1E8497"/>
                </a:solidFill>
              </a:rPr>
              <a:t>ILLINOIS</a:t>
            </a:r>
            <a:endParaRPr b="1" sz="1700">
              <a:solidFill>
                <a:srgbClr val="1E8497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700"/>
              <a:buChar char="●"/>
            </a:pPr>
            <a:r>
              <a:rPr b="1" lang="en" sz="1700">
                <a:solidFill>
                  <a:srgbClr val="EA9999"/>
                </a:solidFill>
              </a:rPr>
              <a:t>MICHIGAN</a:t>
            </a:r>
            <a:r>
              <a:rPr b="1" lang="en" sz="1700">
                <a:solidFill>
                  <a:srgbClr val="EA9999"/>
                </a:solidFill>
              </a:rPr>
              <a:t> 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1350150" y="96450"/>
            <a:ext cx="61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Data distribution of “gender” over entire dataset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50" y="873863"/>
            <a:ext cx="5216126" cy="31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296950" y="4296275"/>
            <a:ext cx="1986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b="1" lang="en" sz="1700">
                <a:solidFill>
                  <a:srgbClr val="0000FF"/>
                </a:solidFill>
              </a:rPr>
              <a:t>FEMALE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b="1" lang="en" sz="1700">
                <a:solidFill>
                  <a:srgbClr val="FF0000"/>
                </a:solidFill>
              </a:rPr>
              <a:t>MALE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3406" l="2655" r="4174" t="6005"/>
          <a:stretch/>
        </p:blipFill>
        <p:spPr>
          <a:xfrm>
            <a:off x="0" y="760300"/>
            <a:ext cx="3375425" cy="33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251300" y="92650"/>
            <a:ext cx="66414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D</a:t>
            </a:r>
            <a:r>
              <a:rPr lang="en" sz="2200">
                <a:solidFill>
                  <a:srgbClr val="000000"/>
                </a:solidFill>
              </a:rPr>
              <a:t>ata distribution of Gender over Vehicle-Age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63" y="687075"/>
            <a:ext cx="7928074" cy="41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