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4" r:id="rId5"/>
    <p:sldId id="265" r:id="rId6"/>
    <p:sldId id="259" r:id="rId7"/>
    <p:sldId id="266" r:id="rId8"/>
    <p:sldId id="260"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d Naiyar" initials="MN" lastIdx="1" clrIdx="0">
    <p:extLst>
      <p:ext uri="{19B8F6BF-5375-455C-9EA6-DF929625EA0E}">
        <p15:presenceInfo xmlns:p15="http://schemas.microsoft.com/office/powerpoint/2012/main" userId="S::mdnaiya@publicisgroupe.net::367d706e-629a-42ed-af85-d3e197ac942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3AF49D-6296-4CE6-921F-773412DBE797}" v="13" dt="2022-04-06T19:56:48.9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556" y="3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6F0467-7709-43F2-B9A1-F03BE9C85183}" type="datetimeFigureOut">
              <a:rPr lang="en-US" smtClean="0"/>
              <a:t>4/7/2022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6AD294-06B9-46D1-B8A4-C40216EDB296}" type="slidenum">
              <a:rPr lang="en-US" smtClean="0"/>
              <a:t>‹#›</a:t>
            </a:fld>
            <a:endParaRPr lang="en-US"/>
          </a:p>
        </p:txBody>
      </p:sp>
    </p:spTree>
    <p:extLst>
      <p:ext uri="{BB962C8B-B14F-4D97-AF65-F5344CB8AC3E}">
        <p14:creationId xmlns:p14="http://schemas.microsoft.com/office/powerpoint/2010/main" val="25353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7A399-875C-47A0-BB97-83F76B18FE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D85602-D661-4171-95C6-F58939A052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A41C8D-371B-4DF5-9A07-A89B8D4B7CC2}"/>
              </a:ext>
            </a:extLst>
          </p:cNvPr>
          <p:cNvSpPr>
            <a:spLocks noGrp="1"/>
          </p:cNvSpPr>
          <p:nvPr>
            <p:ph type="dt" sz="half" idx="10"/>
          </p:nvPr>
        </p:nvSpPr>
        <p:spPr/>
        <p:txBody>
          <a:bodyPr/>
          <a:lstStyle/>
          <a:p>
            <a:fld id="{6E297AB0-23C1-4CA9-8645-7FC345985619}" type="datetimeFigureOut">
              <a:rPr lang="en-US" smtClean="0"/>
              <a:t>4/7/2022</a:t>
            </a:fld>
            <a:endParaRPr lang="en-US"/>
          </a:p>
        </p:txBody>
      </p:sp>
      <p:sp>
        <p:nvSpPr>
          <p:cNvPr id="5" name="Footer Placeholder 4">
            <a:extLst>
              <a:ext uri="{FF2B5EF4-FFF2-40B4-BE49-F238E27FC236}">
                <a16:creationId xmlns:a16="http://schemas.microsoft.com/office/drawing/2014/main" id="{38FF3115-7F0A-4850-A93F-02DF6A3275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94CAB4-8065-4B96-ABB6-1787F7189311}"/>
              </a:ext>
            </a:extLst>
          </p:cNvPr>
          <p:cNvSpPr>
            <a:spLocks noGrp="1"/>
          </p:cNvSpPr>
          <p:nvPr>
            <p:ph type="sldNum" sz="quarter" idx="12"/>
          </p:nvPr>
        </p:nvSpPr>
        <p:spPr/>
        <p:txBody>
          <a:bodyPr/>
          <a:lstStyle/>
          <a:p>
            <a:fld id="{ED2E1640-63B1-48CF-B5F4-93421F2952F1}" type="slidenum">
              <a:rPr lang="en-US" smtClean="0"/>
              <a:t>‹#›</a:t>
            </a:fld>
            <a:endParaRPr lang="en-US"/>
          </a:p>
        </p:txBody>
      </p:sp>
    </p:spTree>
    <p:extLst>
      <p:ext uri="{BB962C8B-B14F-4D97-AF65-F5344CB8AC3E}">
        <p14:creationId xmlns:p14="http://schemas.microsoft.com/office/powerpoint/2010/main" val="2646459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3C7A8-57E4-46DF-B3C7-C3EE2E9977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C58A5D4-17B5-4FF4-8B6E-C5377BB9B1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593FB-6D85-4BB2-8F92-23D8107ADAD4}"/>
              </a:ext>
            </a:extLst>
          </p:cNvPr>
          <p:cNvSpPr>
            <a:spLocks noGrp="1"/>
          </p:cNvSpPr>
          <p:nvPr>
            <p:ph type="dt" sz="half" idx="10"/>
          </p:nvPr>
        </p:nvSpPr>
        <p:spPr/>
        <p:txBody>
          <a:bodyPr/>
          <a:lstStyle/>
          <a:p>
            <a:fld id="{6E297AB0-23C1-4CA9-8645-7FC345985619}" type="datetimeFigureOut">
              <a:rPr lang="en-US" smtClean="0"/>
              <a:t>4/7/2022</a:t>
            </a:fld>
            <a:endParaRPr lang="en-US"/>
          </a:p>
        </p:txBody>
      </p:sp>
      <p:sp>
        <p:nvSpPr>
          <p:cNvPr id="5" name="Footer Placeholder 4">
            <a:extLst>
              <a:ext uri="{FF2B5EF4-FFF2-40B4-BE49-F238E27FC236}">
                <a16:creationId xmlns:a16="http://schemas.microsoft.com/office/drawing/2014/main" id="{645D3443-7172-47BE-8F22-BDC06F8228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85C5A4-FB2B-4814-89B0-94939C38B8DC}"/>
              </a:ext>
            </a:extLst>
          </p:cNvPr>
          <p:cNvSpPr>
            <a:spLocks noGrp="1"/>
          </p:cNvSpPr>
          <p:nvPr>
            <p:ph type="sldNum" sz="quarter" idx="12"/>
          </p:nvPr>
        </p:nvSpPr>
        <p:spPr/>
        <p:txBody>
          <a:bodyPr/>
          <a:lstStyle/>
          <a:p>
            <a:fld id="{ED2E1640-63B1-48CF-B5F4-93421F2952F1}" type="slidenum">
              <a:rPr lang="en-US" smtClean="0"/>
              <a:t>‹#›</a:t>
            </a:fld>
            <a:endParaRPr lang="en-US"/>
          </a:p>
        </p:txBody>
      </p:sp>
    </p:spTree>
    <p:extLst>
      <p:ext uri="{BB962C8B-B14F-4D97-AF65-F5344CB8AC3E}">
        <p14:creationId xmlns:p14="http://schemas.microsoft.com/office/powerpoint/2010/main" val="3196706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45F183-CF57-411E-AA21-9FCFA7235C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14FFE6-14C6-4C22-8980-8CE48DB88A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7B017-CD2D-4651-A8F6-1B4846DCBADE}"/>
              </a:ext>
            </a:extLst>
          </p:cNvPr>
          <p:cNvSpPr>
            <a:spLocks noGrp="1"/>
          </p:cNvSpPr>
          <p:nvPr>
            <p:ph type="dt" sz="half" idx="10"/>
          </p:nvPr>
        </p:nvSpPr>
        <p:spPr/>
        <p:txBody>
          <a:bodyPr/>
          <a:lstStyle/>
          <a:p>
            <a:fld id="{6E297AB0-23C1-4CA9-8645-7FC345985619}" type="datetimeFigureOut">
              <a:rPr lang="en-US" smtClean="0"/>
              <a:t>4/7/2022</a:t>
            </a:fld>
            <a:endParaRPr lang="en-US"/>
          </a:p>
        </p:txBody>
      </p:sp>
      <p:sp>
        <p:nvSpPr>
          <p:cNvPr id="5" name="Footer Placeholder 4">
            <a:extLst>
              <a:ext uri="{FF2B5EF4-FFF2-40B4-BE49-F238E27FC236}">
                <a16:creationId xmlns:a16="http://schemas.microsoft.com/office/drawing/2014/main" id="{769C075E-C63F-4429-8EBD-FFD9BA0C57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2C619-3CD8-457B-91E5-175DCA89C62E}"/>
              </a:ext>
            </a:extLst>
          </p:cNvPr>
          <p:cNvSpPr>
            <a:spLocks noGrp="1"/>
          </p:cNvSpPr>
          <p:nvPr>
            <p:ph type="sldNum" sz="quarter" idx="12"/>
          </p:nvPr>
        </p:nvSpPr>
        <p:spPr/>
        <p:txBody>
          <a:bodyPr/>
          <a:lstStyle/>
          <a:p>
            <a:fld id="{ED2E1640-63B1-48CF-B5F4-93421F2952F1}" type="slidenum">
              <a:rPr lang="en-US" smtClean="0"/>
              <a:t>‹#›</a:t>
            </a:fld>
            <a:endParaRPr lang="en-US"/>
          </a:p>
        </p:txBody>
      </p:sp>
    </p:spTree>
    <p:extLst>
      <p:ext uri="{BB962C8B-B14F-4D97-AF65-F5344CB8AC3E}">
        <p14:creationId xmlns:p14="http://schemas.microsoft.com/office/powerpoint/2010/main" val="294701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DAFC5C-F767-48FB-8CBC-23799C9FF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EF2214-7E46-42E3-AD67-D66372324D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5ACE41-DDB9-4EF0-82FB-91C36FCFB781}"/>
              </a:ext>
            </a:extLst>
          </p:cNvPr>
          <p:cNvSpPr>
            <a:spLocks noGrp="1"/>
          </p:cNvSpPr>
          <p:nvPr>
            <p:ph type="dt" sz="half" idx="10"/>
          </p:nvPr>
        </p:nvSpPr>
        <p:spPr/>
        <p:txBody>
          <a:bodyPr/>
          <a:lstStyle/>
          <a:p>
            <a:fld id="{6E297AB0-23C1-4CA9-8645-7FC345985619}" type="datetimeFigureOut">
              <a:rPr lang="en-US" smtClean="0"/>
              <a:t>4/7/2022</a:t>
            </a:fld>
            <a:endParaRPr lang="en-US"/>
          </a:p>
        </p:txBody>
      </p:sp>
      <p:sp>
        <p:nvSpPr>
          <p:cNvPr id="5" name="Footer Placeholder 4">
            <a:extLst>
              <a:ext uri="{FF2B5EF4-FFF2-40B4-BE49-F238E27FC236}">
                <a16:creationId xmlns:a16="http://schemas.microsoft.com/office/drawing/2014/main" id="{C71AEBDC-C14B-43DE-A4C2-5015C22F6E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64B566-5E6B-4C8F-9DBC-3776093BD6B5}"/>
              </a:ext>
            </a:extLst>
          </p:cNvPr>
          <p:cNvSpPr>
            <a:spLocks noGrp="1"/>
          </p:cNvSpPr>
          <p:nvPr>
            <p:ph type="sldNum" sz="quarter" idx="12"/>
          </p:nvPr>
        </p:nvSpPr>
        <p:spPr/>
        <p:txBody>
          <a:bodyPr/>
          <a:lstStyle/>
          <a:p>
            <a:fld id="{ED2E1640-63B1-48CF-B5F4-93421F2952F1}" type="slidenum">
              <a:rPr lang="en-US" smtClean="0"/>
              <a:t>‹#›</a:t>
            </a:fld>
            <a:endParaRPr lang="en-US"/>
          </a:p>
        </p:txBody>
      </p:sp>
    </p:spTree>
    <p:extLst>
      <p:ext uri="{BB962C8B-B14F-4D97-AF65-F5344CB8AC3E}">
        <p14:creationId xmlns:p14="http://schemas.microsoft.com/office/powerpoint/2010/main" val="2118707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24F49-2036-4873-98A5-ED0E6AD3E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AE30AC-2686-4293-B85F-A5CAE96737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B37DCF-3F80-46E6-A97B-E5DC470F0B48}"/>
              </a:ext>
            </a:extLst>
          </p:cNvPr>
          <p:cNvSpPr>
            <a:spLocks noGrp="1"/>
          </p:cNvSpPr>
          <p:nvPr>
            <p:ph type="dt" sz="half" idx="10"/>
          </p:nvPr>
        </p:nvSpPr>
        <p:spPr/>
        <p:txBody>
          <a:bodyPr/>
          <a:lstStyle/>
          <a:p>
            <a:fld id="{6E297AB0-23C1-4CA9-8645-7FC345985619}" type="datetimeFigureOut">
              <a:rPr lang="en-US" smtClean="0"/>
              <a:t>4/7/2022</a:t>
            </a:fld>
            <a:endParaRPr lang="en-US"/>
          </a:p>
        </p:txBody>
      </p:sp>
      <p:sp>
        <p:nvSpPr>
          <p:cNvPr id="5" name="Footer Placeholder 4">
            <a:extLst>
              <a:ext uri="{FF2B5EF4-FFF2-40B4-BE49-F238E27FC236}">
                <a16:creationId xmlns:a16="http://schemas.microsoft.com/office/drawing/2014/main" id="{CDCA090A-0526-48B5-9767-7439583F45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7D155-5382-4551-8527-A7273330335D}"/>
              </a:ext>
            </a:extLst>
          </p:cNvPr>
          <p:cNvSpPr>
            <a:spLocks noGrp="1"/>
          </p:cNvSpPr>
          <p:nvPr>
            <p:ph type="sldNum" sz="quarter" idx="12"/>
          </p:nvPr>
        </p:nvSpPr>
        <p:spPr/>
        <p:txBody>
          <a:bodyPr/>
          <a:lstStyle/>
          <a:p>
            <a:fld id="{ED2E1640-63B1-48CF-B5F4-93421F2952F1}" type="slidenum">
              <a:rPr lang="en-US" smtClean="0"/>
              <a:t>‹#›</a:t>
            </a:fld>
            <a:endParaRPr lang="en-US"/>
          </a:p>
        </p:txBody>
      </p:sp>
    </p:spTree>
    <p:extLst>
      <p:ext uri="{BB962C8B-B14F-4D97-AF65-F5344CB8AC3E}">
        <p14:creationId xmlns:p14="http://schemas.microsoft.com/office/powerpoint/2010/main" val="3592334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933B-AD1E-4D78-8D43-B1280281D4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52FB5E-FC23-4E30-ABC8-2B613D8007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CA8BDA-758F-4519-97B3-BAE3F62657E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63F211-C333-4750-B65D-8F144A85DC3C}"/>
              </a:ext>
            </a:extLst>
          </p:cNvPr>
          <p:cNvSpPr>
            <a:spLocks noGrp="1"/>
          </p:cNvSpPr>
          <p:nvPr>
            <p:ph type="dt" sz="half" idx="10"/>
          </p:nvPr>
        </p:nvSpPr>
        <p:spPr/>
        <p:txBody>
          <a:bodyPr/>
          <a:lstStyle/>
          <a:p>
            <a:fld id="{6E297AB0-23C1-4CA9-8645-7FC345985619}" type="datetimeFigureOut">
              <a:rPr lang="en-US" smtClean="0"/>
              <a:t>4/7/2022</a:t>
            </a:fld>
            <a:endParaRPr lang="en-US"/>
          </a:p>
        </p:txBody>
      </p:sp>
      <p:sp>
        <p:nvSpPr>
          <p:cNvPr id="6" name="Footer Placeholder 5">
            <a:extLst>
              <a:ext uri="{FF2B5EF4-FFF2-40B4-BE49-F238E27FC236}">
                <a16:creationId xmlns:a16="http://schemas.microsoft.com/office/drawing/2014/main" id="{9818321D-93EA-4AA2-9EA0-41904589A9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7F585D-F6A3-454D-A7C8-F7B1F8C04144}"/>
              </a:ext>
            </a:extLst>
          </p:cNvPr>
          <p:cNvSpPr>
            <a:spLocks noGrp="1"/>
          </p:cNvSpPr>
          <p:nvPr>
            <p:ph type="sldNum" sz="quarter" idx="12"/>
          </p:nvPr>
        </p:nvSpPr>
        <p:spPr/>
        <p:txBody>
          <a:bodyPr/>
          <a:lstStyle/>
          <a:p>
            <a:fld id="{ED2E1640-63B1-48CF-B5F4-93421F2952F1}" type="slidenum">
              <a:rPr lang="en-US" smtClean="0"/>
              <a:t>‹#›</a:t>
            </a:fld>
            <a:endParaRPr lang="en-US"/>
          </a:p>
        </p:txBody>
      </p:sp>
    </p:spTree>
    <p:extLst>
      <p:ext uri="{BB962C8B-B14F-4D97-AF65-F5344CB8AC3E}">
        <p14:creationId xmlns:p14="http://schemas.microsoft.com/office/powerpoint/2010/main" val="1487891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DC58C-4A8D-4E09-B3B2-819108F5775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98980F-A605-4327-A8AF-C3DB5407BC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A6E922-8FA4-4413-B535-2A8F996C5B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12F616-8807-4944-9F3C-0DC5D7D428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B05427-668B-4D7F-9BC0-2620C23B5A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59DC6C8-3391-4BD0-B4D1-D4491DAC9CD9}"/>
              </a:ext>
            </a:extLst>
          </p:cNvPr>
          <p:cNvSpPr>
            <a:spLocks noGrp="1"/>
          </p:cNvSpPr>
          <p:nvPr>
            <p:ph type="dt" sz="half" idx="10"/>
          </p:nvPr>
        </p:nvSpPr>
        <p:spPr/>
        <p:txBody>
          <a:bodyPr/>
          <a:lstStyle/>
          <a:p>
            <a:fld id="{6E297AB0-23C1-4CA9-8645-7FC345985619}" type="datetimeFigureOut">
              <a:rPr lang="en-US" smtClean="0"/>
              <a:t>4/7/2022</a:t>
            </a:fld>
            <a:endParaRPr lang="en-US"/>
          </a:p>
        </p:txBody>
      </p:sp>
      <p:sp>
        <p:nvSpPr>
          <p:cNvPr id="8" name="Footer Placeholder 7">
            <a:extLst>
              <a:ext uri="{FF2B5EF4-FFF2-40B4-BE49-F238E27FC236}">
                <a16:creationId xmlns:a16="http://schemas.microsoft.com/office/drawing/2014/main" id="{354EC47B-332B-482A-9D77-AB200316C92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A98898-0C78-46F8-A93B-EA556E508571}"/>
              </a:ext>
            </a:extLst>
          </p:cNvPr>
          <p:cNvSpPr>
            <a:spLocks noGrp="1"/>
          </p:cNvSpPr>
          <p:nvPr>
            <p:ph type="sldNum" sz="quarter" idx="12"/>
          </p:nvPr>
        </p:nvSpPr>
        <p:spPr/>
        <p:txBody>
          <a:bodyPr/>
          <a:lstStyle/>
          <a:p>
            <a:fld id="{ED2E1640-63B1-48CF-B5F4-93421F2952F1}" type="slidenum">
              <a:rPr lang="en-US" smtClean="0"/>
              <a:t>‹#›</a:t>
            </a:fld>
            <a:endParaRPr lang="en-US"/>
          </a:p>
        </p:txBody>
      </p:sp>
    </p:spTree>
    <p:extLst>
      <p:ext uri="{BB962C8B-B14F-4D97-AF65-F5344CB8AC3E}">
        <p14:creationId xmlns:p14="http://schemas.microsoft.com/office/powerpoint/2010/main" val="2957093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8B770-277C-44D0-A03C-D1587987E4B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7E3145-0E07-489B-9BD0-BD1D514E32AB}"/>
              </a:ext>
            </a:extLst>
          </p:cNvPr>
          <p:cNvSpPr>
            <a:spLocks noGrp="1"/>
          </p:cNvSpPr>
          <p:nvPr>
            <p:ph type="dt" sz="half" idx="10"/>
          </p:nvPr>
        </p:nvSpPr>
        <p:spPr/>
        <p:txBody>
          <a:bodyPr/>
          <a:lstStyle/>
          <a:p>
            <a:fld id="{6E297AB0-23C1-4CA9-8645-7FC345985619}" type="datetimeFigureOut">
              <a:rPr lang="en-US" smtClean="0"/>
              <a:t>4/7/2022</a:t>
            </a:fld>
            <a:endParaRPr lang="en-US"/>
          </a:p>
        </p:txBody>
      </p:sp>
      <p:sp>
        <p:nvSpPr>
          <p:cNvPr id="4" name="Footer Placeholder 3">
            <a:extLst>
              <a:ext uri="{FF2B5EF4-FFF2-40B4-BE49-F238E27FC236}">
                <a16:creationId xmlns:a16="http://schemas.microsoft.com/office/drawing/2014/main" id="{67D4D823-B583-4AF1-8677-6EA3A00F8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718B42-D74E-41C7-9966-7FA3FE0B4524}"/>
              </a:ext>
            </a:extLst>
          </p:cNvPr>
          <p:cNvSpPr>
            <a:spLocks noGrp="1"/>
          </p:cNvSpPr>
          <p:nvPr>
            <p:ph type="sldNum" sz="quarter" idx="12"/>
          </p:nvPr>
        </p:nvSpPr>
        <p:spPr/>
        <p:txBody>
          <a:bodyPr/>
          <a:lstStyle/>
          <a:p>
            <a:fld id="{ED2E1640-63B1-48CF-B5F4-93421F2952F1}" type="slidenum">
              <a:rPr lang="en-US" smtClean="0"/>
              <a:t>‹#›</a:t>
            </a:fld>
            <a:endParaRPr lang="en-US"/>
          </a:p>
        </p:txBody>
      </p:sp>
    </p:spTree>
    <p:extLst>
      <p:ext uri="{BB962C8B-B14F-4D97-AF65-F5344CB8AC3E}">
        <p14:creationId xmlns:p14="http://schemas.microsoft.com/office/powerpoint/2010/main" val="2409061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F8A78F-0BFA-4CE6-BBE3-7728A34060F2}"/>
              </a:ext>
            </a:extLst>
          </p:cNvPr>
          <p:cNvSpPr>
            <a:spLocks noGrp="1"/>
          </p:cNvSpPr>
          <p:nvPr>
            <p:ph type="dt" sz="half" idx="10"/>
          </p:nvPr>
        </p:nvSpPr>
        <p:spPr/>
        <p:txBody>
          <a:bodyPr/>
          <a:lstStyle/>
          <a:p>
            <a:fld id="{6E297AB0-23C1-4CA9-8645-7FC345985619}" type="datetimeFigureOut">
              <a:rPr lang="en-US" smtClean="0"/>
              <a:t>4/7/2022</a:t>
            </a:fld>
            <a:endParaRPr lang="en-US"/>
          </a:p>
        </p:txBody>
      </p:sp>
      <p:sp>
        <p:nvSpPr>
          <p:cNvPr id="3" name="Footer Placeholder 2">
            <a:extLst>
              <a:ext uri="{FF2B5EF4-FFF2-40B4-BE49-F238E27FC236}">
                <a16:creationId xmlns:a16="http://schemas.microsoft.com/office/drawing/2014/main" id="{669247B6-17B1-41E3-A4E4-BF0E549F65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DC9A62-68EB-41B3-889F-D9C0ABDBE435}"/>
              </a:ext>
            </a:extLst>
          </p:cNvPr>
          <p:cNvSpPr>
            <a:spLocks noGrp="1"/>
          </p:cNvSpPr>
          <p:nvPr>
            <p:ph type="sldNum" sz="quarter" idx="12"/>
          </p:nvPr>
        </p:nvSpPr>
        <p:spPr/>
        <p:txBody>
          <a:bodyPr/>
          <a:lstStyle/>
          <a:p>
            <a:fld id="{ED2E1640-63B1-48CF-B5F4-93421F2952F1}" type="slidenum">
              <a:rPr lang="en-US" smtClean="0"/>
              <a:t>‹#›</a:t>
            </a:fld>
            <a:endParaRPr lang="en-US"/>
          </a:p>
        </p:txBody>
      </p:sp>
    </p:spTree>
    <p:extLst>
      <p:ext uri="{BB962C8B-B14F-4D97-AF65-F5344CB8AC3E}">
        <p14:creationId xmlns:p14="http://schemas.microsoft.com/office/powerpoint/2010/main" val="2852182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31465-AB5C-47E1-A8BD-C5C5A1BC39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3435A29-D0A1-4B01-B181-A518DB232E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A64E20F-8A69-444E-AD26-E79ADAA456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A9C1F9-256B-43FE-A8EF-FB59BACC7729}"/>
              </a:ext>
            </a:extLst>
          </p:cNvPr>
          <p:cNvSpPr>
            <a:spLocks noGrp="1"/>
          </p:cNvSpPr>
          <p:nvPr>
            <p:ph type="dt" sz="half" idx="10"/>
          </p:nvPr>
        </p:nvSpPr>
        <p:spPr/>
        <p:txBody>
          <a:bodyPr/>
          <a:lstStyle/>
          <a:p>
            <a:fld id="{6E297AB0-23C1-4CA9-8645-7FC345985619}" type="datetimeFigureOut">
              <a:rPr lang="en-US" smtClean="0"/>
              <a:t>4/7/2022</a:t>
            </a:fld>
            <a:endParaRPr lang="en-US"/>
          </a:p>
        </p:txBody>
      </p:sp>
      <p:sp>
        <p:nvSpPr>
          <p:cNvPr id="6" name="Footer Placeholder 5">
            <a:extLst>
              <a:ext uri="{FF2B5EF4-FFF2-40B4-BE49-F238E27FC236}">
                <a16:creationId xmlns:a16="http://schemas.microsoft.com/office/drawing/2014/main" id="{3581A443-43CB-4AF4-908F-66C60B10E6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497777-498C-4F4E-839D-1C7C167C3EBB}"/>
              </a:ext>
            </a:extLst>
          </p:cNvPr>
          <p:cNvSpPr>
            <a:spLocks noGrp="1"/>
          </p:cNvSpPr>
          <p:nvPr>
            <p:ph type="sldNum" sz="quarter" idx="12"/>
          </p:nvPr>
        </p:nvSpPr>
        <p:spPr/>
        <p:txBody>
          <a:bodyPr/>
          <a:lstStyle/>
          <a:p>
            <a:fld id="{ED2E1640-63B1-48CF-B5F4-93421F2952F1}" type="slidenum">
              <a:rPr lang="en-US" smtClean="0"/>
              <a:t>‹#›</a:t>
            </a:fld>
            <a:endParaRPr lang="en-US"/>
          </a:p>
        </p:txBody>
      </p:sp>
    </p:spTree>
    <p:extLst>
      <p:ext uri="{BB962C8B-B14F-4D97-AF65-F5344CB8AC3E}">
        <p14:creationId xmlns:p14="http://schemas.microsoft.com/office/powerpoint/2010/main" val="321351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9855-82C8-47A7-AFF1-F20C1322B2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7BA3F6-DCFE-4B4F-BCDC-01BF714AD7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8A00B69-D4B5-44EE-8C87-DF63CBF34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66A0C4-3207-435C-B1FC-5463B264F425}"/>
              </a:ext>
            </a:extLst>
          </p:cNvPr>
          <p:cNvSpPr>
            <a:spLocks noGrp="1"/>
          </p:cNvSpPr>
          <p:nvPr>
            <p:ph type="dt" sz="half" idx="10"/>
          </p:nvPr>
        </p:nvSpPr>
        <p:spPr/>
        <p:txBody>
          <a:bodyPr/>
          <a:lstStyle/>
          <a:p>
            <a:fld id="{6E297AB0-23C1-4CA9-8645-7FC345985619}" type="datetimeFigureOut">
              <a:rPr lang="en-US" smtClean="0"/>
              <a:t>4/7/2022</a:t>
            </a:fld>
            <a:endParaRPr lang="en-US"/>
          </a:p>
        </p:txBody>
      </p:sp>
      <p:sp>
        <p:nvSpPr>
          <p:cNvPr id="6" name="Footer Placeholder 5">
            <a:extLst>
              <a:ext uri="{FF2B5EF4-FFF2-40B4-BE49-F238E27FC236}">
                <a16:creationId xmlns:a16="http://schemas.microsoft.com/office/drawing/2014/main" id="{9B295CB9-4796-474F-A40C-436A5E47FC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882472-A71E-4854-AC8D-F4121FA4ABE5}"/>
              </a:ext>
            </a:extLst>
          </p:cNvPr>
          <p:cNvSpPr>
            <a:spLocks noGrp="1"/>
          </p:cNvSpPr>
          <p:nvPr>
            <p:ph type="sldNum" sz="quarter" idx="12"/>
          </p:nvPr>
        </p:nvSpPr>
        <p:spPr/>
        <p:txBody>
          <a:bodyPr/>
          <a:lstStyle/>
          <a:p>
            <a:fld id="{ED2E1640-63B1-48CF-B5F4-93421F2952F1}" type="slidenum">
              <a:rPr lang="en-US" smtClean="0"/>
              <a:t>‹#›</a:t>
            </a:fld>
            <a:endParaRPr lang="en-US"/>
          </a:p>
        </p:txBody>
      </p:sp>
    </p:spTree>
    <p:extLst>
      <p:ext uri="{BB962C8B-B14F-4D97-AF65-F5344CB8AC3E}">
        <p14:creationId xmlns:p14="http://schemas.microsoft.com/office/powerpoint/2010/main" val="472006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93F9DD-0636-4C9F-92D5-89D55EA977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D29399-08D7-4991-A597-1F5389C36E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B07CA1-4B65-495A-9ABE-2274A57AA4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297AB0-23C1-4CA9-8645-7FC345985619}" type="datetimeFigureOut">
              <a:rPr lang="en-US" smtClean="0"/>
              <a:t>4/7/2022</a:t>
            </a:fld>
            <a:endParaRPr lang="en-US"/>
          </a:p>
        </p:txBody>
      </p:sp>
      <p:sp>
        <p:nvSpPr>
          <p:cNvPr id="5" name="Footer Placeholder 4">
            <a:extLst>
              <a:ext uri="{FF2B5EF4-FFF2-40B4-BE49-F238E27FC236}">
                <a16:creationId xmlns:a16="http://schemas.microsoft.com/office/drawing/2014/main" id="{9B640DB5-A85D-4BD5-91F1-B9156480BC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13BD35-3012-4396-9C2E-88B6128DF4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E1640-63B1-48CF-B5F4-93421F2952F1}" type="slidenum">
              <a:rPr lang="en-US" smtClean="0"/>
              <a:t>‹#›</a:t>
            </a:fld>
            <a:endParaRPr lang="en-US"/>
          </a:p>
        </p:txBody>
      </p:sp>
    </p:spTree>
    <p:extLst>
      <p:ext uri="{BB962C8B-B14F-4D97-AF65-F5344CB8AC3E}">
        <p14:creationId xmlns:p14="http://schemas.microsoft.com/office/powerpoint/2010/main" val="3799973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50B20A-A94F-4301-AE21-D93D59A5958D}"/>
              </a:ext>
            </a:extLst>
          </p:cNvPr>
          <p:cNvSpPr txBox="1"/>
          <p:nvPr/>
        </p:nvSpPr>
        <p:spPr>
          <a:xfrm>
            <a:off x="4458983" y="596439"/>
            <a:ext cx="6452171" cy="646331"/>
          </a:xfrm>
          <a:prstGeom prst="rect">
            <a:avLst/>
          </a:prstGeom>
          <a:noFill/>
        </p:spPr>
        <p:txBody>
          <a:bodyPr wrap="square" rtlCol="0">
            <a:spAutoFit/>
          </a:bodyPr>
          <a:lstStyle/>
          <a:p>
            <a:r>
              <a:rPr lang="en-US" sz="3600" b="1" dirty="0"/>
              <a:t>Contents</a:t>
            </a:r>
            <a:endParaRPr lang="en-US" b="1" dirty="0"/>
          </a:p>
        </p:txBody>
      </p:sp>
      <p:sp>
        <p:nvSpPr>
          <p:cNvPr id="6" name="TextBox 5">
            <a:extLst>
              <a:ext uri="{FF2B5EF4-FFF2-40B4-BE49-F238E27FC236}">
                <a16:creationId xmlns:a16="http://schemas.microsoft.com/office/drawing/2014/main" id="{7AC24440-DDC1-45CA-B2F8-83D020CB9A0A}"/>
              </a:ext>
            </a:extLst>
          </p:cNvPr>
          <p:cNvSpPr txBox="1"/>
          <p:nvPr/>
        </p:nvSpPr>
        <p:spPr>
          <a:xfrm>
            <a:off x="1104353" y="2226626"/>
            <a:ext cx="5635494" cy="2523768"/>
          </a:xfrm>
          <a:prstGeom prst="rect">
            <a:avLst/>
          </a:prstGeom>
          <a:noFill/>
        </p:spPr>
        <p:txBody>
          <a:bodyPr wrap="square" rtlCol="0">
            <a:spAutoFit/>
          </a:bodyPr>
          <a:lstStyle/>
          <a:p>
            <a:pPr marL="342900" indent="-342900">
              <a:buAutoNum type="arabicPeriod"/>
            </a:pPr>
            <a:r>
              <a:rPr lang="en-US" sz="2800" b="1" dirty="0"/>
              <a:t>Problem Statement</a:t>
            </a:r>
          </a:p>
          <a:p>
            <a:pPr marL="342900" indent="-342900">
              <a:buAutoNum type="arabicPeriod"/>
            </a:pPr>
            <a:r>
              <a:rPr lang="en-US" sz="2800" b="1" dirty="0"/>
              <a:t>Exploratory Data Analysis</a:t>
            </a:r>
          </a:p>
          <a:p>
            <a:pPr marL="342900" indent="-342900">
              <a:buAutoNum type="arabicPeriod"/>
            </a:pPr>
            <a:r>
              <a:rPr lang="en-US" sz="2800" b="1" dirty="0"/>
              <a:t>Data Preparation</a:t>
            </a:r>
          </a:p>
          <a:p>
            <a:pPr marL="342900" indent="-342900">
              <a:buAutoNum type="arabicPeriod"/>
            </a:pPr>
            <a:r>
              <a:rPr lang="en-US" sz="2800" b="1" dirty="0"/>
              <a:t>Modelling</a:t>
            </a:r>
          </a:p>
          <a:p>
            <a:pPr marL="342900" indent="-342900">
              <a:buAutoNum type="arabicPeriod"/>
            </a:pPr>
            <a:r>
              <a:rPr lang="en-US" sz="2800" b="1" dirty="0"/>
              <a:t>Outcome</a:t>
            </a:r>
          </a:p>
          <a:p>
            <a:endParaRPr lang="en-US" dirty="0"/>
          </a:p>
        </p:txBody>
      </p:sp>
    </p:spTree>
    <p:extLst>
      <p:ext uri="{BB962C8B-B14F-4D97-AF65-F5344CB8AC3E}">
        <p14:creationId xmlns:p14="http://schemas.microsoft.com/office/powerpoint/2010/main" val="95963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8AA7047-CBF2-4A81-8EB7-7E06BD14E553}"/>
              </a:ext>
            </a:extLst>
          </p:cNvPr>
          <p:cNvSpPr txBox="1"/>
          <p:nvPr/>
        </p:nvSpPr>
        <p:spPr>
          <a:xfrm>
            <a:off x="780837" y="1001829"/>
            <a:ext cx="10217363" cy="6863417"/>
          </a:xfrm>
          <a:prstGeom prst="rect">
            <a:avLst/>
          </a:prstGeom>
          <a:noFill/>
        </p:spPr>
        <p:txBody>
          <a:bodyPr wrap="square" rtlCol="0">
            <a:spAutoFit/>
          </a:bodyPr>
          <a:lstStyle/>
          <a:p>
            <a:pPr algn="l"/>
            <a:r>
              <a:rPr lang="en-US" sz="2800" i="0" u="none" strike="noStrike" baseline="0" dirty="0">
                <a:latin typeface="Calibri" panose="020F0502020204030204" pitchFamily="34" charset="0"/>
              </a:rPr>
              <a:t>1. About the stakeholder: </a:t>
            </a:r>
            <a:r>
              <a:rPr lang="en-US" sz="2000" b="0" i="0" u="none" strike="noStrike" baseline="0" dirty="0">
                <a:latin typeface="Calibri" panose="020F0502020204030204" pitchFamily="34" charset="0"/>
              </a:rPr>
              <a:t>Mr. Ali owns a perfume manufacturing business which supplies major distributors and retailers in the region. The perfumes</a:t>
            </a:r>
          </a:p>
          <a:p>
            <a:pPr algn="l"/>
            <a:r>
              <a:rPr lang="en-US" sz="2000" b="0" i="0" u="none" strike="noStrike" baseline="0" dirty="0">
                <a:latin typeface="Calibri" panose="020F0502020204030204" pitchFamily="34" charset="0"/>
              </a:rPr>
              <a:t>are manufactured at two different locations (plants), and both have different processes and recipes.</a:t>
            </a:r>
            <a:endParaRPr lang="en-US" sz="3200" i="0" u="none" strike="noStrike" baseline="0" dirty="0">
              <a:latin typeface="Calibri" panose="020F0502020204030204" pitchFamily="34" charset="0"/>
            </a:endParaRPr>
          </a:p>
          <a:p>
            <a:pPr algn="l"/>
            <a:r>
              <a:rPr lang="en-US" sz="2800" i="0" u="none" strike="noStrike" baseline="0" dirty="0">
                <a:latin typeface="Calibri" panose="020F0502020204030204" pitchFamily="34" charset="0"/>
              </a:rPr>
              <a:t>2. Stakeholders c</a:t>
            </a:r>
            <a:r>
              <a:rPr lang="en-US" sz="2800" dirty="0">
                <a:latin typeface="Calibri" panose="020F0502020204030204" pitchFamily="34" charset="0"/>
              </a:rPr>
              <a:t>hallenge: </a:t>
            </a:r>
            <a:r>
              <a:rPr lang="en-US" sz="2000" dirty="0">
                <a:latin typeface="Calibri" panose="020F0502020204030204" pitchFamily="34" charset="0"/>
              </a:rPr>
              <a:t>Mr. Ali has got wide array of perfumes. In the last one year, samples of perfumes from both factories were sent to customers for feedback, and general</a:t>
            </a:r>
          </a:p>
          <a:p>
            <a:pPr algn="l"/>
            <a:r>
              <a:rPr lang="en-US" sz="2000" dirty="0">
                <a:latin typeface="Calibri" panose="020F0502020204030204" pitchFamily="34" charset="0"/>
              </a:rPr>
              <a:t>impressions (“positive” / “like” or “negative” / “dislike”) were recorded. </a:t>
            </a:r>
          </a:p>
          <a:p>
            <a:pPr algn="l"/>
            <a:r>
              <a:rPr lang="en-US" sz="2000" dirty="0">
                <a:latin typeface="Calibri" panose="020F0502020204030204" pitchFamily="34" charset="0"/>
              </a:rPr>
              <a:t>Some perfumes are rated good, but majority are not, Ali wants to understand, if from data where the challenges are, from data driven approach can we identify which type of perfume would be liked much by customers.</a:t>
            </a:r>
            <a:endParaRPr lang="en-US" sz="2800" dirty="0">
              <a:latin typeface="Calibri" panose="020F0502020204030204" pitchFamily="34" charset="0"/>
            </a:endParaRPr>
          </a:p>
          <a:p>
            <a:pPr algn="l"/>
            <a:r>
              <a:rPr lang="en-US" sz="2800" dirty="0">
                <a:latin typeface="Calibri" panose="020F0502020204030204" pitchFamily="34" charset="0"/>
              </a:rPr>
              <a:t>3. Solution Proposed: </a:t>
            </a:r>
            <a:r>
              <a:rPr lang="en-US" sz="2000" dirty="0">
                <a:latin typeface="Calibri" panose="020F0502020204030204" pitchFamily="34" charset="0"/>
              </a:rPr>
              <a:t>During thorough EDA to understand , Developed a explanatory model to understand the drivers of good rating of perfume. i.e.</a:t>
            </a:r>
          </a:p>
          <a:p>
            <a:pPr algn="l"/>
            <a:endParaRPr lang="en-US" sz="2000" dirty="0">
              <a:latin typeface="Calibri" panose="020F0502020204030204" pitchFamily="34" charset="0"/>
            </a:endParaRPr>
          </a:p>
          <a:p>
            <a:pPr lvl="1">
              <a:buFont typeface="Arial" panose="020B0604020202020204" pitchFamily="34" charset="0"/>
              <a:buChar char="•"/>
            </a:pPr>
            <a:r>
              <a:rPr lang="en-US" sz="2000" dirty="0">
                <a:latin typeface="Calibri" panose="020F0502020204030204" pitchFamily="34" charset="0"/>
              </a:rPr>
              <a:t>Which ingredient is working Better.</a:t>
            </a:r>
          </a:p>
          <a:p>
            <a:pPr lvl="1">
              <a:buFont typeface="Arial" panose="020B0604020202020204" pitchFamily="34" charset="0"/>
              <a:buChar char="•"/>
            </a:pPr>
            <a:r>
              <a:rPr lang="en-US" sz="2000" dirty="0">
                <a:latin typeface="Calibri" panose="020F0502020204030204" pitchFamily="34" charset="0"/>
              </a:rPr>
              <a:t>Which base[oil/oh] is working better.</a:t>
            </a:r>
          </a:p>
          <a:p>
            <a:pPr lvl="1">
              <a:buFont typeface="Arial" panose="020B0604020202020204" pitchFamily="34" charset="0"/>
              <a:buChar char="•"/>
            </a:pPr>
            <a:r>
              <a:rPr lang="en-US" sz="2000" dirty="0">
                <a:latin typeface="Calibri" panose="020F0502020204030204" pitchFamily="34" charset="0"/>
              </a:rPr>
              <a:t>Which plant is giving  good rated product.</a:t>
            </a:r>
          </a:p>
          <a:p>
            <a:pPr lvl="1">
              <a:buFont typeface="Arial" panose="020B0604020202020204" pitchFamily="34" charset="0"/>
              <a:buChar char="•"/>
            </a:pPr>
            <a:r>
              <a:rPr lang="en-US" sz="2000" dirty="0">
                <a:latin typeface="Calibri" panose="020F0502020204030204" pitchFamily="34" charset="0"/>
              </a:rPr>
              <a:t>Which Fragrance type are liked by people.</a:t>
            </a:r>
          </a:p>
          <a:p>
            <a:pPr algn="l"/>
            <a:endParaRPr lang="en-US" sz="2000" dirty="0">
              <a:latin typeface="Calibri" panose="020F0502020204030204" pitchFamily="34" charset="0"/>
            </a:endParaRPr>
          </a:p>
          <a:p>
            <a:pPr algn="l"/>
            <a:endParaRPr lang="en-US" sz="2800" i="0" u="none" strike="noStrike" baseline="0" dirty="0">
              <a:latin typeface="Calibri" panose="020F0502020204030204" pitchFamily="34" charset="0"/>
            </a:endParaRPr>
          </a:p>
          <a:p>
            <a:pPr algn="l"/>
            <a:endParaRPr lang="en-US" sz="2800" i="0" u="none" strike="noStrike" baseline="0" dirty="0">
              <a:latin typeface="Calibri" panose="020F0502020204030204" pitchFamily="34" charset="0"/>
            </a:endParaRPr>
          </a:p>
        </p:txBody>
      </p:sp>
      <p:sp>
        <p:nvSpPr>
          <p:cNvPr id="11" name="TextBox 10">
            <a:extLst>
              <a:ext uri="{FF2B5EF4-FFF2-40B4-BE49-F238E27FC236}">
                <a16:creationId xmlns:a16="http://schemas.microsoft.com/office/drawing/2014/main" id="{27852EB3-26C0-4E36-AB1C-90093259118C}"/>
              </a:ext>
            </a:extLst>
          </p:cNvPr>
          <p:cNvSpPr txBox="1"/>
          <p:nvPr/>
        </p:nvSpPr>
        <p:spPr>
          <a:xfrm>
            <a:off x="310586" y="105013"/>
            <a:ext cx="3891543" cy="646331"/>
          </a:xfrm>
          <a:prstGeom prst="rect">
            <a:avLst/>
          </a:prstGeom>
          <a:noFill/>
        </p:spPr>
        <p:txBody>
          <a:bodyPr wrap="square" rtlCol="0">
            <a:spAutoFit/>
          </a:bodyPr>
          <a:lstStyle/>
          <a:p>
            <a:r>
              <a:rPr lang="en-US" sz="3600" b="1" dirty="0"/>
              <a:t>Problem Statement</a:t>
            </a:r>
          </a:p>
        </p:txBody>
      </p:sp>
    </p:spTree>
    <p:extLst>
      <p:ext uri="{BB962C8B-B14F-4D97-AF65-F5344CB8AC3E}">
        <p14:creationId xmlns:p14="http://schemas.microsoft.com/office/powerpoint/2010/main" val="80524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B545B2-8953-413A-8FBA-CC63E21F9BA6}"/>
              </a:ext>
            </a:extLst>
          </p:cNvPr>
          <p:cNvSpPr txBox="1"/>
          <p:nvPr/>
        </p:nvSpPr>
        <p:spPr>
          <a:xfrm>
            <a:off x="294527" y="339296"/>
            <a:ext cx="6702174" cy="646331"/>
          </a:xfrm>
          <a:prstGeom prst="rect">
            <a:avLst/>
          </a:prstGeom>
          <a:noFill/>
        </p:spPr>
        <p:txBody>
          <a:bodyPr wrap="square" rtlCol="0">
            <a:spAutoFit/>
          </a:bodyPr>
          <a:lstStyle/>
          <a:p>
            <a:r>
              <a:rPr lang="en-US" sz="3600" b="1" dirty="0"/>
              <a:t>Exploratory Data Analysis</a:t>
            </a:r>
          </a:p>
        </p:txBody>
      </p:sp>
      <p:pic>
        <p:nvPicPr>
          <p:cNvPr id="5" name="Picture 4">
            <a:extLst>
              <a:ext uri="{FF2B5EF4-FFF2-40B4-BE49-F238E27FC236}">
                <a16:creationId xmlns:a16="http://schemas.microsoft.com/office/drawing/2014/main" id="{FDF27058-314A-4A1F-82C4-1F8AFF3CBC71}"/>
              </a:ext>
            </a:extLst>
          </p:cNvPr>
          <p:cNvPicPr>
            <a:picLocks noChangeAspect="1"/>
          </p:cNvPicPr>
          <p:nvPr/>
        </p:nvPicPr>
        <p:blipFill>
          <a:blip r:embed="rId2"/>
          <a:stretch>
            <a:fillRect/>
          </a:stretch>
        </p:blipFill>
        <p:spPr>
          <a:xfrm>
            <a:off x="4982967" y="1160289"/>
            <a:ext cx="6606282" cy="4264466"/>
          </a:xfrm>
          <a:prstGeom prst="rect">
            <a:avLst/>
          </a:prstGeom>
        </p:spPr>
      </p:pic>
      <p:sp>
        <p:nvSpPr>
          <p:cNvPr id="9" name="TextBox 8">
            <a:extLst>
              <a:ext uri="{FF2B5EF4-FFF2-40B4-BE49-F238E27FC236}">
                <a16:creationId xmlns:a16="http://schemas.microsoft.com/office/drawing/2014/main" id="{5EE0FB0B-49D4-4A8F-8C41-13D9E8D1C9A3}"/>
              </a:ext>
            </a:extLst>
          </p:cNvPr>
          <p:cNvSpPr txBox="1"/>
          <p:nvPr/>
        </p:nvSpPr>
        <p:spPr>
          <a:xfrm>
            <a:off x="294527" y="2464299"/>
            <a:ext cx="4342425"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t>Features Aroma and Solvent Which are ingredient type, are highly correlated with the target variable[rating]. </a:t>
            </a:r>
          </a:p>
          <a:p>
            <a:endParaRPr lang="en-US" dirty="0"/>
          </a:p>
        </p:txBody>
      </p:sp>
    </p:spTree>
    <p:extLst>
      <p:ext uri="{BB962C8B-B14F-4D97-AF65-F5344CB8AC3E}">
        <p14:creationId xmlns:p14="http://schemas.microsoft.com/office/powerpoint/2010/main" val="4071820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2BB5D6-074C-4FA8-812E-11E9077DC36E}"/>
              </a:ext>
            </a:extLst>
          </p:cNvPr>
          <p:cNvSpPr txBox="1"/>
          <p:nvPr/>
        </p:nvSpPr>
        <p:spPr>
          <a:xfrm>
            <a:off x="643466" y="400692"/>
            <a:ext cx="5452534" cy="369332"/>
          </a:xfrm>
          <a:prstGeom prst="rect">
            <a:avLst/>
          </a:prstGeom>
          <a:noFill/>
        </p:spPr>
        <p:txBody>
          <a:bodyPr wrap="square" rtlCol="0">
            <a:spAutoFit/>
          </a:bodyPr>
          <a:lstStyle/>
          <a:p>
            <a:r>
              <a:rPr lang="en-US" b="1" dirty="0"/>
              <a:t>Variable - Aroma</a:t>
            </a:r>
          </a:p>
        </p:txBody>
      </p:sp>
      <p:sp>
        <p:nvSpPr>
          <p:cNvPr id="16" name="TextBox 15">
            <a:extLst>
              <a:ext uri="{FF2B5EF4-FFF2-40B4-BE49-F238E27FC236}">
                <a16:creationId xmlns:a16="http://schemas.microsoft.com/office/drawing/2014/main" id="{7BFBF1A1-7B67-4A1F-B482-537C5D16A6B1}"/>
              </a:ext>
            </a:extLst>
          </p:cNvPr>
          <p:cNvSpPr txBox="1"/>
          <p:nvPr/>
        </p:nvSpPr>
        <p:spPr>
          <a:xfrm>
            <a:off x="2629993" y="5478674"/>
            <a:ext cx="2095928" cy="276999"/>
          </a:xfrm>
          <a:prstGeom prst="rect">
            <a:avLst/>
          </a:prstGeom>
          <a:noFill/>
        </p:spPr>
        <p:txBody>
          <a:bodyPr wrap="square" rtlCol="0">
            <a:spAutoFit/>
          </a:bodyPr>
          <a:lstStyle/>
          <a:p>
            <a:r>
              <a:rPr lang="en-US" sz="1200" dirty="0"/>
              <a:t>Distribution</a:t>
            </a:r>
            <a:endParaRPr lang="en-US" dirty="0"/>
          </a:p>
        </p:txBody>
      </p:sp>
      <p:pic>
        <p:nvPicPr>
          <p:cNvPr id="6" name="Picture 5">
            <a:extLst>
              <a:ext uri="{FF2B5EF4-FFF2-40B4-BE49-F238E27FC236}">
                <a16:creationId xmlns:a16="http://schemas.microsoft.com/office/drawing/2014/main" id="{BFD339EF-3F65-4DE4-8C99-B3DE8E465518}"/>
              </a:ext>
            </a:extLst>
          </p:cNvPr>
          <p:cNvPicPr>
            <a:picLocks noChangeAspect="1"/>
          </p:cNvPicPr>
          <p:nvPr/>
        </p:nvPicPr>
        <p:blipFill>
          <a:blip r:embed="rId2"/>
          <a:stretch>
            <a:fillRect/>
          </a:stretch>
        </p:blipFill>
        <p:spPr>
          <a:xfrm>
            <a:off x="561082" y="2526752"/>
            <a:ext cx="5452534" cy="2698750"/>
          </a:xfrm>
          <a:prstGeom prst="rect">
            <a:avLst/>
          </a:prstGeom>
        </p:spPr>
      </p:pic>
      <p:pic>
        <p:nvPicPr>
          <p:cNvPr id="8" name="Picture 7">
            <a:extLst>
              <a:ext uri="{FF2B5EF4-FFF2-40B4-BE49-F238E27FC236}">
                <a16:creationId xmlns:a16="http://schemas.microsoft.com/office/drawing/2014/main" id="{762B290C-5415-4386-B39B-DEF1E96AB144}"/>
              </a:ext>
            </a:extLst>
          </p:cNvPr>
          <p:cNvPicPr>
            <a:picLocks noChangeAspect="1"/>
          </p:cNvPicPr>
          <p:nvPr/>
        </p:nvPicPr>
        <p:blipFill>
          <a:blip r:embed="rId3"/>
          <a:stretch>
            <a:fillRect/>
          </a:stretch>
        </p:blipFill>
        <p:spPr>
          <a:xfrm>
            <a:off x="6178386" y="2526752"/>
            <a:ext cx="5627195" cy="2698750"/>
          </a:xfrm>
          <a:prstGeom prst="rect">
            <a:avLst/>
          </a:prstGeom>
        </p:spPr>
      </p:pic>
      <p:sp>
        <p:nvSpPr>
          <p:cNvPr id="9" name="TextBox 8">
            <a:extLst>
              <a:ext uri="{FF2B5EF4-FFF2-40B4-BE49-F238E27FC236}">
                <a16:creationId xmlns:a16="http://schemas.microsoft.com/office/drawing/2014/main" id="{C806A347-3DC8-4AC5-A24F-1B6733DAFB59}"/>
              </a:ext>
            </a:extLst>
          </p:cNvPr>
          <p:cNvSpPr txBox="1"/>
          <p:nvPr/>
        </p:nvSpPr>
        <p:spPr>
          <a:xfrm>
            <a:off x="643466" y="1102327"/>
            <a:ext cx="10740300" cy="1171254"/>
          </a:xfrm>
          <a:prstGeom prst="rect">
            <a:avLst/>
          </a:prstGeom>
          <a:noFill/>
        </p:spPr>
        <p:txBody>
          <a:bodyPr wrap="square" rtlCol="0">
            <a:spAutoFit/>
          </a:bodyPr>
          <a:lstStyle/>
          <a:p>
            <a:endParaRPr lang="en-US" dirty="0"/>
          </a:p>
        </p:txBody>
      </p:sp>
      <p:sp>
        <p:nvSpPr>
          <p:cNvPr id="10" name="TextBox 9">
            <a:extLst>
              <a:ext uri="{FF2B5EF4-FFF2-40B4-BE49-F238E27FC236}">
                <a16:creationId xmlns:a16="http://schemas.microsoft.com/office/drawing/2014/main" id="{6A2C5369-4660-4FB1-BEC9-02FCC5CDEA8B}"/>
              </a:ext>
            </a:extLst>
          </p:cNvPr>
          <p:cNvSpPr txBox="1"/>
          <p:nvPr/>
        </p:nvSpPr>
        <p:spPr>
          <a:xfrm>
            <a:off x="643466" y="968884"/>
            <a:ext cx="10740300" cy="646331"/>
          </a:xfrm>
          <a:prstGeom prst="rect">
            <a:avLst/>
          </a:prstGeom>
          <a:noFill/>
        </p:spPr>
        <p:txBody>
          <a:bodyPr wrap="square" rtlCol="0">
            <a:spAutoFit/>
          </a:bodyPr>
          <a:lstStyle/>
          <a:p>
            <a:r>
              <a:rPr lang="en-US" dirty="0"/>
              <a:t>Almost 75 % of perfume with good rating had more than 20 % ingredients of type Aroma, Though approx 75 % of perfume with bad rating had less than 20 % ingredients of type Aroma</a:t>
            </a:r>
          </a:p>
        </p:txBody>
      </p:sp>
    </p:spTree>
    <p:extLst>
      <p:ext uri="{BB962C8B-B14F-4D97-AF65-F5344CB8AC3E}">
        <p14:creationId xmlns:p14="http://schemas.microsoft.com/office/powerpoint/2010/main" val="25873675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2BB5D6-074C-4FA8-812E-11E9077DC36E}"/>
              </a:ext>
            </a:extLst>
          </p:cNvPr>
          <p:cNvSpPr txBox="1"/>
          <p:nvPr/>
        </p:nvSpPr>
        <p:spPr>
          <a:xfrm>
            <a:off x="643466" y="400692"/>
            <a:ext cx="5452534" cy="369332"/>
          </a:xfrm>
          <a:prstGeom prst="rect">
            <a:avLst/>
          </a:prstGeom>
          <a:noFill/>
        </p:spPr>
        <p:txBody>
          <a:bodyPr wrap="square" rtlCol="0">
            <a:spAutoFit/>
          </a:bodyPr>
          <a:lstStyle/>
          <a:p>
            <a:r>
              <a:rPr lang="en-US" b="1" dirty="0"/>
              <a:t>Variable – No Of Ingredients</a:t>
            </a:r>
          </a:p>
        </p:txBody>
      </p:sp>
      <p:sp>
        <p:nvSpPr>
          <p:cNvPr id="16" name="TextBox 15">
            <a:extLst>
              <a:ext uri="{FF2B5EF4-FFF2-40B4-BE49-F238E27FC236}">
                <a16:creationId xmlns:a16="http://schemas.microsoft.com/office/drawing/2014/main" id="{7BFBF1A1-7B67-4A1F-B482-537C5D16A6B1}"/>
              </a:ext>
            </a:extLst>
          </p:cNvPr>
          <p:cNvSpPr txBox="1"/>
          <p:nvPr/>
        </p:nvSpPr>
        <p:spPr>
          <a:xfrm>
            <a:off x="2629993" y="5478674"/>
            <a:ext cx="2095928" cy="276999"/>
          </a:xfrm>
          <a:prstGeom prst="rect">
            <a:avLst/>
          </a:prstGeom>
          <a:noFill/>
        </p:spPr>
        <p:txBody>
          <a:bodyPr wrap="square" rtlCol="0">
            <a:spAutoFit/>
          </a:bodyPr>
          <a:lstStyle/>
          <a:p>
            <a:r>
              <a:rPr lang="en-US" sz="1200" dirty="0"/>
              <a:t>Distribution</a:t>
            </a:r>
            <a:endParaRPr lang="en-US" dirty="0"/>
          </a:p>
        </p:txBody>
      </p:sp>
      <p:pic>
        <p:nvPicPr>
          <p:cNvPr id="7" name="Picture 6">
            <a:extLst>
              <a:ext uri="{FF2B5EF4-FFF2-40B4-BE49-F238E27FC236}">
                <a16:creationId xmlns:a16="http://schemas.microsoft.com/office/drawing/2014/main" id="{50F7AD32-4727-4E9D-8831-2E3A9AC9CEE1}"/>
              </a:ext>
            </a:extLst>
          </p:cNvPr>
          <p:cNvPicPr>
            <a:picLocks noChangeAspect="1"/>
          </p:cNvPicPr>
          <p:nvPr/>
        </p:nvPicPr>
        <p:blipFill>
          <a:blip r:embed="rId2"/>
          <a:stretch>
            <a:fillRect/>
          </a:stretch>
        </p:blipFill>
        <p:spPr>
          <a:xfrm>
            <a:off x="6452171" y="2779922"/>
            <a:ext cx="5445303" cy="2698751"/>
          </a:xfrm>
          <a:prstGeom prst="rect">
            <a:avLst/>
          </a:prstGeom>
        </p:spPr>
      </p:pic>
      <p:pic>
        <p:nvPicPr>
          <p:cNvPr id="3" name="Picture 2">
            <a:extLst>
              <a:ext uri="{FF2B5EF4-FFF2-40B4-BE49-F238E27FC236}">
                <a16:creationId xmlns:a16="http://schemas.microsoft.com/office/drawing/2014/main" id="{F538C541-8FE2-494E-864D-DF12F6FC4ACF}"/>
              </a:ext>
            </a:extLst>
          </p:cNvPr>
          <p:cNvPicPr>
            <a:picLocks noChangeAspect="1"/>
          </p:cNvPicPr>
          <p:nvPr/>
        </p:nvPicPr>
        <p:blipFill>
          <a:blip r:embed="rId3"/>
          <a:stretch>
            <a:fillRect/>
          </a:stretch>
        </p:blipFill>
        <p:spPr>
          <a:xfrm>
            <a:off x="421240" y="2779921"/>
            <a:ext cx="5674760" cy="2698752"/>
          </a:xfrm>
          <a:prstGeom prst="rect">
            <a:avLst/>
          </a:prstGeom>
        </p:spPr>
      </p:pic>
      <p:sp>
        <p:nvSpPr>
          <p:cNvPr id="4" name="TextBox 3">
            <a:extLst>
              <a:ext uri="{FF2B5EF4-FFF2-40B4-BE49-F238E27FC236}">
                <a16:creationId xmlns:a16="http://schemas.microsoft.com/office/drawing/2014/main" id="{1F4553B5-91B2-41E1-BB57-C2EC982CC6FB}"/>
              </a:ext>
            </a:extLst>
          </p:cNvPr>
          <p:cNvSpPr txBox="1"/>
          <p:nvPr/>
        </p:nvSpPr>
        <p:spPr>
          <a:xfrm>
            <a:off x="643466" y="1078787"/>
            <a:ext cx="10627285" cy="923330"/>
          </a:xfrm>
          <a:prstGeom prst="rect">
            <a:avLst/>
          </a:prstGeom>
          <a:noFill/>
        </p:spPr>
        <p:txBody>
          <a:bodyPr wrap="square" rtlCol="0">
            <a:spAutoFit/>
          </a:bodyPr>
          <a:lstStyle/>
          <a:p>
            <a:r>
              <a:rPr lang="en-US" dirty="0"/>
              <a:t>No of Ingredients is derived variable and it’s the total number of  different variety of ingredients  used in manufacturing the perfume. Perfumes manufactured by using smaller number of ingredients are liked more by customers.</a:t>
            </a:r>
          </a:p>
        </p:txBody>
      </p:sp>
    </p:spTree>
    <p:extLst>
      <p:ext uri="{BB962C8B-B14F-4D97-AF65-F5344CB8AC3E}">
        <p14:creationId xmlns:p14="http://schemas.microsoft.com/office/powerpoint/2010/main" val="526552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3303C57-C4B9-42D9-84E0-CD97525CF96F}"/>
              </a:ext>
            </a:extLst>
          </p:cNvPr>
          <p:cNvPicPr>
            <a:picLocks noChangeAspect="1"/>
          </p:cNvPicPr>
          <p:nvPr/>
        </p:nvPicPr>
        <p:blipFill>
          <a:blip r:embed="rId2"/>
          <a:stretch>
            <a:fillRect/>
          </a:stretch>
        </p:blipFill>
        <p:spPr>
          <a:xfrm>
            <a:off x="394792" y="2547342"/>
            <a:ext cx="5473418" cy="3208665"/>
          </a:xfrm>
          <a:prstGeom prst="rect">
            <a:avLst/>
          </a:prstGeom>
        </p:spPr>
      </p:pic>
      <p:pic>
        <p:nvPicPr>
          <p:cNvPr id="8" name="Picture 7">
            <a:extLst>
              <a:ext uri="{FF2B5EF4-FFF2-40B4-BE49-F238E27FC236}">
                <a16:creationId xmlns:a16="http://schemas.microsoft.com/office/drawing/2014/main" id="{8DA42E34-6B74-4CE7-BFD3-1977093CDE2A}"/>
              </a:ext>
            </a:extLst>
          </p:cNvPr>
          <p:cNvPicPr>
            <a:picLocks noChangeAspect="1"/>
          </p:cNvPicPr>
          <p:nvPr/>
        </p:nvPicPr>
        <p:blipFill>
          <a:blip r:embed="rId3"/>
          <a:stretch>
            <a:fillRect/>
          </a:stretch>
        </p:blipFill>
        <p:spPr>
          <a:xfrm>
            <a:off x="6434331" y="2547341"/>
            <a:ext cx="5473418" cy="3208665"/>
          </a:xfrm>
          <a:prstGeom prst="rect">
            <a:avLst/>
          </a:prstGeom>
        </p:spPr>
      </p:pic>
      <p:sp>
        <p:nvSpPr>
          <p:cNvPr id="10" name="TextBox 9">
            <a:extLst>
              <a:ext uri="{FF2B5EF4-FFF2-40B4-BE49-F238E27FC236}">
                <a16:creationId xmlns:a16="http://schemas.microsoft.com/office/drawing/2014/main" id="{1958C8AD-E12E-42DB-AD72-378F26D64AE1}"/>
              </a:ext>
            </a:extLst>
          </p:cNvPr>
          <p:cNvSpPr txBox="1"/>
          <p:nvPr/>
        </p:nvSpPr>
        <p:spPr>
          <a:xfrm>
            <a:off x="643466" y="400692"/>
            <a:ext cx="5452534" cy="369332"/>
          </a:xfrm>
          <a:prstGeom prst="rect">
            <a:avLst/>
          </a:prstGeom>
          <a:noFill/>
        </p:spPr>
        <p:txBody>
          <a:bodyPr wrap="square" rtlCol="0">
            <a:spAutoFit/>
          </a:bodyPr>
          <a:lstStyle/>
          <a:p>
            <a:r>
              <a:rPr lang="en-US" b="1" dirty="0"/>
              <a:t>Variable – Perfume Base &amp; Fragrance</a:t>
            </a:r>
          </a:p>
        </p:txBody>
      </p:sp>
      <p:sp>
        <p:nvSpPr>
          <p:cNvPr id="12" name="TextBox 11">
            <a:extLst>
              <a:ext uri="{FF2B5EF4-FFF2-40B4-BE49-F238E27FC236}">
                <a16:creationId xmlns:a16="http://schemas.microsoft.com/office/drawing/2014/main" id="{C127D83F-34C7-4D03-89E4-D44F1A9E379E}"/>
              </a:ext>
            </a:extLst>
          </p:cNvPr>
          <p:cNvSpPr txBox="1"/>
          <p:nvPr/>
        </p:nvSpPr>
        <p:spPr>
          <a:xfrm>
            <a:off x="554568" y="1197018"/>
            <a:ext cx="10627285" cy="923330"/>
          </a:xfrm>
          <a:prstGeom prst="rect">
            <a:avLst/>
          </a:prstGeom>
          <a:noFill/>
        </p:spPr>
        <p:txBody>
          <a:bodyPr wrap="square" rtlCol="0">
            <a:spAutoFit/>
          </a:bodyPr>
          <a:lstStyle/>
          <a:p>
            <a:r>
              <a:rPr lang="en-US" dirty="0"/>
              <a:t>Customers are preferring more to OIL based perfume compared to water and alcohol. While in case of fragrance ORIENTAL flavored fragrance is rated good compared to other flavored perfume. </a:t>
            </a:r>
          </a:p>
          <a:p>
            <a:endParaRPr lang="en-US" dirty="0"/>
          </a:p>
        </p:txBody>
      </p:sp>
    </p:spTree>
    <p:extLst>
      <p:ext uri="{BB962C8B-B14F-4D97-AF65-F5344CB8AC3E}">
        <p14:creationId xmlns:p14="http://schemas.microsoft.com/office/powerpoint/2010/main" val="2814368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28C65F-F2BA-486B-AF67-99EC3DF09E1B}"/>
              </a:ext>
            </a:extLst>
          </p:cNvPr>
          <p:cNvSpPr txBox="1"/>
          <p:nvPr/>
        </p:nvSpPr>
        <p:spPr>
          <a:xfrm>
            <a:off x="294527" y="339296"/>
            <a:ext cx="6702174" cy="646331"/>
          </a:xfrm>
          <a:prstGeom prst="rect">
            <a:avLst/>
          </a:prstGeom>
          <a:noFill/>
        </p:spPr>
        <p:txBody>
          <a:bodyPr wrap="square" rtlCol="0">
            <a:spAutoFit/>
          </a:bodyPr>
          <a:lstStyle/>
          <a:p>
            <a:r>
              <a:rPr lang="en-US" sz="3600" b="1" dirty="0"/>
              <a:t>Data Preparation</a:t>
            </a:r>
          </a:p>
        </p:txBody>
      </p:sp>
      <p:sp>
        <p:nvSpPr>
          <p:cNvPr id="3" name="TextBox 2">
            <a:extLst>
              <a:ext uri="{FF2B5EF4-FFF2-40B4-BE49-F238E27FC236}">
                <a16:creationId xmlns:a16="http://schemas.microsoft.com/office/drawing/2014/main" id="{86CA84C3-0D24-4AF9-A20B-6067DA5C65FB}"/>
              </a:ext>
            </a:extLst>
          </p:cNvPr>
          <p:cNvSpPr txBox="1"/>
          <p:nvPr/>
        </p:nvSpPr>
        <p:spPr>
          <a:xfrm>
            <a:off x="554805" y="1530849"/>
            <a:ext cx="9452224"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There are total of 9274 Records available though unique samples are only 808. Hence idea was to aggregate the data at Sample Id Level.</a:t>
            </a:r>
          </a:p>
          <a:p>
            <a:pPr marL="285750" indent="-285750">
              <a:buFont typeface="Arial" panose="020B0604020202020204" pitchFamily="34" charset="0"/>
              <a:buChar char="•"/>
            </a:pPr>
            <a:r>
              <a:rPr lang="en-US" dirty="0"/>
              <a:t>Dropped the ingredient feature based on the data analysis results.</a:t>
            </a:r>
          </a:p>
          <a:p>
            <a:pPr marL="285750" indent="-285750">
              <a:buFont typeface="Arial" panose="020B0604020202020204" pitchFamily="34" charset="0"/>
              <a:buChar char="•"/>
            </a:pPr>
            <a:r>
              <a:rPr lang="en-US" dirty="0"/>
              <a:t>Based on total occurrences of type of occurrences for each sample created 3 new numerical features with names AROMA, FIXATIVE and SOLVENT.</a:t>
            </a:r>
          </a:p>
          <a:p>
            <a:pPr marL="285750" indent="-285750">
              <a:buFont typeface="Arial" panose="020B0604020202020204" pitchFamily="34" charset="0"/>
              <a:buChar char="•"/>
            </a:pPr>
            <a:r>
              <a:rPr lang="en-US" dirty="0"/>
              <a:t>Which helped us to derive the new feature </a:t>
            </a:r>
            <a:r>
              <a:rPr lang="en-US" b="1" i="0" dirty="0">
                <a:solidFill>
                  <a:srgbClr val="000000"/>
                </a:solidFill>
                <a:effectLst/>
                <a:latin typeface="Helvetica Neue"/>
              </a:rPr>
              <a:t>no_of_ingredients - </a:t>
            </a:r>
            <a:r>
              <a:rPr lang="en-US" dirty="0">
                <a:solidFill>
                  <a:srgbClr val="000000"/>
                </a:solidFill>
                <a:latin typeface="Helvetica Neue"/>
              </a:rPr>
              <a:t>sum(</a:t>
            </a:r>
            <a:r>
              <a:rPr lang="en-US" dirty="0"/>
              <a:t>AROMA, FIXATIVE, SOLVENT</a:t>
            </a:r>
          </a:p>
          <a:p>
            <a:pPr marL="285750" indent="-285750">
              <a:buFont typeface="Arial" panose="020B0604020202020204" pitchFamily="34" charset="0"/>
              <a:buChar char="•"/>
            </a:pPr>
            <a:r>
              <a:rPr lang="en-US" dirty="0"/>
              <a:t>Processed categorical features using One Hot Encoding.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Train and Test Split</a:t>
            </a:r>
          </a:p>
          <a:p>
            <a:pPr marL="742950" lvl="1" indent="-285750">
              <a:buFont typeface="Arial" panose="020B0604020202020204" pitchFamily="34" charset="0"/>
              <a:buChar char="•"/>
            </a:pPr>
            <a:r>
              <a:rPr lang="en-US" dirty="0"/>
              <a:t>numeric features=['AROMA','FIXATIVE', 'SOLVENT', 'no_of_ingredients']</a:t>
            </a:r>
          </a:p>
          <a:p>
            <a:pPr marL="742950" lvl="1" indent="-285750">
              <a:buFont typeface="Arial" panose="020B0604020202020204" pitchFamily="34" charset="0"/>
              <a:buChar char="•"/>
            </a:pPr>
            <a:r>
              <a:rPr lang="en-US" dirty="0"/>
              <a:t>categorical features=['perfume_base', 'fragrance’, 'manufacture_plant’]</a:t>
            </a:r>
          </a:p>
          <a:p>
            <a:pPr marL="742950" lvl="1" indent="-285750">
              <a:buFont typeface="Arial" panose="020B0604020202020204" pitchFamily="34" charset="0"/>
              <a:buChar char="•"/>
            </a:pPr>
            <a:r>
              <a:rPr lang="en-US" dirty="0"/>
              <a:t>Target= ‘rating’</a:t>
            </a:r>
          </a:p>
          <a:p>
            <a:pPr lvl="1"/>
            <a:endParaRPr lang="en-US" dirty="0"/>
          </a:p>
          <a:p>
            <a:pPr lvl="1"/>
            <a:r>
              <a:rPr lang="en-US" dirty="0"/>
              <a:t>X_train, X_test, y_train, y_test = train_test_split(df[numeric_features+categorical_features], df[[target]], test_size=0.30, random_state=34,stratify=df[target])</a:t>
            </a:r>
          </a:p>
        </p:txBody>
      </p:sp>
    </p:spTree>
    <p:extLst>
      <p:ext uri="{BB962C8B-B14F-4D97-AF65-F5344CB8AC3E}">
        <p14:creationId xmlns:p14="http://schemas.microsoft.com/office/powerpoint/2010/main" val="52480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529F46D-4F6C-4136-B406-9A7EC9E225E5}"/>
              </a:ext>
            </a:extLst>
          </p:cNvPr>
          <p:cNvSpPr txBox="1"/>
          <p:nvPr/>
        </p:nvSpPr>
        <p:spPr>
          <a:xfrm>
            <a:off x="304801" y="43353"/>
            <a:ext cx="2140448" cy="646331"/>
          </a:xfrm>
          <a:prstGeom prst="rect">
            <a:avLst/>
          </a:prstGeom>
          <a:noFill/>
        </p:spPr>
        <p:txBody>
          <a:bodyPr wrap="square" rtlCol="0">
            <a:spAutoFit/>
          </a:bodyPr>
          <a:lstStyle/>
          <a:p>
            <a:r>
              <a:rPr lang="en-US" sz="3600" b="1" dirty="0"/>
              <a:t>Modelling</a:t>
            </a:r>
          </a:p>
        </p:txBody>
      </p:sp>
      <p:sp>
        <p:nvSpPr>
          <p:cNvPr id="3" name="TextBox 2">
            <a:extLst>
              <a:ext uri="{FF2B5EF4-FFF2-40B4-BE49-F238E27FC236}">
                <a16:creationId xmlns:a16="http://schemas.microsoft.com/office/drawing/2014/main" id="{9022ECEB-278A-4E68-99BF-B4846B502A0D}"/>
              </a:ext>
            </a:extLst>
          </p:cNvPr>
          <p:cNvSpPr txBox="1"/>
          <p:nvPr/>
        </p:nvSpPr>
        <p:spPr>
          <a:xfrm>
            <a:off x="304801" y="689684"/>
            <a:ext cx="9848193" cy="2308324"/>
          </a:xfrm>
          <a:prstGeom prst="rect">
            <a:avLst/>
          </a:prstGeom>
          <a:noFill/>
        </p:spPr>
        <p:txBody>
          <a:bodyPr wrap="square" rtlCol="0">
            <a:spAutoFit/>
          </a:bodyPr>
          <a:lstStyle/>
          <a:p>
            <a:r>
              <a:rPr lang="en-US" dirty="0"/>
              <a:t>Developed a set of Models, to predict given the features as perfume, If it would be rated Good or Bad</a:t>
            </a:r>
          </a:p>
          <a:p>
            <a:r>
              <a:rPr lang="en-US" dirty="0"/>
              <a:t>Models:</a:t>
            </a:r>
          </a:p>
          <a:p>
            <a:r>
              <a:rPr lang="en-US" dirty="0"/>
              <a:t>	1. Logistic Regression</a:t>
            </a:r>
          </a:p>
          <a:p>
            <a:r>
              <a:rPr lang="en-US" dirty="0"/>
              <a:t>	2. Random Forest</a:t>
            </a:r>
          </a:p>
          <a:p>
            <a:r>
              <a:rPr lang="en-US" dirty="0"/>
              <a:t>	3. GBM</a:t>
            </a:r>
          </a:p>
          <a:p>
            <a:endParaRPr lang="en-US" dirty="0"/>
          </a:p>
          <a:p>
            <a:r>
              <a:rPr lang="en-US" dirty="0"/>
              <a:t>Owing to the smaller number of records, We don’t see a lot variations in modelling results. Almost all these models are showing the same results.</a:t>
            </a:r>
          </a:p>
        </p:txBody>
      </p:sp>
      <p:sp>
        <p:nvSpPr>
          <p:cNvPr id="7" name="TextBox 6">
            <a:extLst>
              <a:ext uri="{FF2B5EF4-FFF2-40B4-BE49-F238E27FC236}">
                <a16:creationId xmlns:a16="http://schemas.microsoft.com/office/drawing/2014/main" id="{58404D0F-7255-403B-A04C-44CB50749365}"/>
              </a:ext>
            </a:extLst>
          </p:cNvPr>
          <p:cNvSpPr txBox="1"/>
          <p:nvPr/>
        </p:nvSpPr>
        <p:spPr>
          <a:xfrm>
            <a:off x="304801" y="3534309"/>
            <a:ext cx="4715838" cy="2585323"/>
          </a:xfrm>
          <a:prstGeom prst="rect">
            <a:avLst/>
          </a:prstGeom>
          <a:noFill/>
        </p:spPr>
        <p:txBody>
          <a:bodyPr wrap="square" rtlCol="0">
            <a:spAutoFit/>
          </a:bodyPr>
          <a:lstStyle/>
          <a:p>
            <a:r>
              <a:rPr lang="en-US" dirty="0"/>
              <a:t>Modelling started with baseline logistic regression and then trained complex models like Random Forest and GBM but do not observe any new learning in complex models, Reason could be a smaller number of data available to us.</a:t>
            </a:r>
          </a:p>
          <a:p>
            <a:r>
              <a:rPr lang="en-US" dirty="0"/>
              <a:t>We would go Logistic Regression Model with F1 Score for the model selection , Owing to the unbalanced set of data with f1 score of 98%. </a:t>
            </a:r>
          </a:p>
        </p:txBody>
      </p:sp>
      <p:pic>
        <p:nvPicPr>
          <p:cNvPr id="4" name="Picture 3">
            <a:extLst>
              <a:ext uri="{FF2B5EF4-FFF2-40B4-BE49-F238E27FC236}">
                <a16:creationId xmlns:a16="http://schemas.microsoft.com/office/drawing/2014/main" id="{64BB9F54-8DE8-4C1A-9295-98EF00CA9B15}"/>
              </a:ext>
            </a:extLst>
          </p:cNvPr>
          <p:cNvPicPr>
            <a:picLocks noChangeAspect="1"/>
          </p:cNvPicPr>
          <p:nvPr/>
        </p:nvPicPr>
        <p:blipFill>
          <a:blip r:embed="rId2"/>
          <a:stretch>
            <a:fillRect/>
          </a:stretch>
        </p:blipFill>
        <p:spPr>
          <a:xfrm>
            <a:off x="5317947" y="3113070"/>
            <a:ext cx="6641172" cy="3211593"/>
          </a:xfrm>
          <a:prstGeom prst="rect">
            <a:avLst/>
          </a:prstGeom>
        </p:spPr>
      </p:pic>
    </p:spTree>
    <p:extLst>
      <p:ext uri="{BB962C8B-B14F-4D97-AF65-F5344CB8AC3E}">
        <p14:creationId xmlns:p14="http://schemas.microsoft.com/office/powerpoint/2010/main" val="92755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62A42F-A704-428C-A6A9-D6B2CD7C8853}"/>
              </a:ext>
            </a:extLst>
          </p:cNvPr>
          <p:cNvSpPr txBox="1"/>
          <p:nvPr/>
        </p:nvSpPr>
        <p:spPr>
          <a:xfrm>
            <a:off x="304801" y="43353"/>
            <a:ext cx="4339118" cy="646331"/>
          </a:xfrm>
          <a:prstGeom prst="rect">
            <a:avLst/>
          </a:prstGeom>
          <a:noFill/>
        </p:spPr>
        <p:txBody>
          <a:bodyPr wrap="square" rtlCol="0">
            <a:spAutoFit/>
          </a:bodyPr>
          <a:lstStyle/>
          <a:p>
            <a:r>
              <a:rPr lang="en-US" sz="3600" b="1" dirty="0"/>
              <a:t>Outcome</a:t>
            </a:r>
          </a:p>
        </p:txBody>
      </p:sp>
      <p:sp>
        <p:nvSpPr>
          <p:cNvPr id="4" name="TextBox 3">
            <a:extLst>
              <a:ext uri="{FF2B5EF4-FFF2-40B4-BE49-F238E27FC236}">
                <a16:creationId xmlns:a16="http://schemas.microsoft.com/office/drawing/2014/main" id="{758D269B-6BF5-4A04-8B1B-F61A46D452F1}"/>
              </a:ext>
            </a:extLst>
          </p:cNvPr>
          <p:cNvSpPr txBox="1"/>
          <p:nvPr/>
        </p:nvSpPr>
        <p:spPr>
          <a:xfrm>
            <a:off x="488023" y="759699"/>
            <a:ext cx="10849511" cy="2523768"/>
          </a:xfrm>
          <a:prstGeom prst="rect">
            <a:avLst/>
          </a:prstGeom>
          <a:noFill/>
        </p:spPr>
        <p:txBody>
          <a:bodyPr wrap="square" rtlCol="0">
            <a:spAutoFit/>
          </a:bodyPr>
          <a:lstStyle/>
          <a:p>
            <a:r>
              <a:rPr lang="en-US" sz="1600" b="1" dirty="0"/>
              <a:t>Based on Data Exploration and Exploratory Data Analysis.</a:t>
            </a:r>
          </a:p>
          <a:p>
            <a:endParaRPr lang="en-US" sz="1600" dirty="0"/>
          </a:p>
          <a:p>
            <a:pPr marL="285750" indent="-285750">
              <a:buFont typeface="Arial" panose="020B0604020202020204" pitchFamily="34" charset="0"/>
              <a:buChar char="•"/>
            </a:pPr>
            <a:r>
              <a:rPr lang="en-US" dirty="0"/>
              <a:t>There are very few products which are rated good with the ingredient type as FIXATIVE, Hence use of this ingredient type can be minimized.</a:t>
            </a:r>
          </a:p>
          <a:p>
            <a:pPr marL="285750" indent="-285750">
              <a:buFont typeface="Arial" panose="020B0604020202020204" pitchFamily="34" charset="0"/>
              <a:buChar char="•"/>
            </a:pPr>
            <a:r>
              <a:rPr lang="en-US" dirty="0"/>
              <a:t>Simple perfumes with less no of (&lt;10) ingredients are preferred by customers. Our aim should be to develop perfumes containing a smaller number of ingredients or no_of_ingredients &lt;10.</a:t>
            </a:r>
          </a:p>
          <a:p>
            <a:pPr marL="285750" indent="-285750">
              <a:buFont typeface="Arial" panose="020B0604020202020204" pitchFamily="34" charset="0"/>
              <a:buChar char="•"/>
            </a:pPr>
            <a:r>
              <a:rPr lang="en-US" dirty="0"/>
              <a:t>Higher Percentage of Oil based perfumes are preferred the most by people followed by Water and then Alcohol based. We should focus on developing more quantity of oil-based perfume.</a:t>
            </a:r>
          </a:p>
          <a:p>
            <a:pPr marL="285750" indent="-285750">
              <a:buFont typeface="Arial" panose="020B0604020202020204" pitchFamily="34" charset="0"/>
              <a:buChar char="•"/>
            </a:pPr>
            <a:endParaRPr lang="en-US" dirty="0"/>
          </a:p>
        </p:txBody>
      </p:sp>
      <p:sp>
        <p:nvSpPr>
          <p:cNvPr id="2" name="TextBox 1">
            <a:extLst>
              <a:ext uri="{FF2B5EF4-FFF2-40B4-BE49-F238E27FC236}">
                <a16:creationId xmlns:a16="http://schemas.microsoft.com/office/drawing/2014/main" id="{6C22D7B9-108E-4F7A-9DFC-0851B75804A2}"/>
              </a:ext>
            </a:extLst>
          </p:cNvPr>
          <p:cNvSpPr txBox="1"/>
          <p:nvPr/>
        </p:nvSpPr>
        <p:spPr>
          <a:xfrm>
            <a:off x="488023" y="3742692"/>
            <a:ext cx="5892230" cy="2031325"/>
          </a:xfrm>
          <a:prstGeom prst="rect">
            <a:avLst/>
          </a:prstGeom>
          <a:noFill/>
        </p:spPr>
        <p:txBody>
          <a:bodyPr wrap="square" rtlCol="0">
            <a:spAutoFit/>
          </a:bodyPr>
          <a:lstStyle/>
          <a:p>
            <a:r>
              <a:rPr lang="en-US" b="1" dirty="0"/>
              <a:t>Based on Modelling Results:</a:t>
            </a:r>
          </a:p>
          <a:p>
            <a:pPr marL="285750" indent="-285750">
              <a:buFont typeface="Arial" panose="020B0604020202020204" pitchFamily="34" charset="0"/>
              <a:buChar char="•"/>
            </a:pPr>
            <a:r>
              <a:rPr lang="en-US" dirty="0"/>
              <a:t>We need to source more data, to develop a good model.</a:t>
            </a:r>
          </a:p>
          <a:p>
            <a:pPr marL="285750" indent="-285750">
              <a:buFont typeface="Arial" panose="020B0604020202020204" pitchFamily="34" charset="0"/>
              <a:buChar char="•"/>
            </a:pPr>
            <a:r>
              <a:rPr lang="en-US" dirty="0"/>
              <a:t>Model can be used to understand the drivers of a good rated perfume.</a:t>
            </a:r>
          </a:p>
          <a:p>
            <a:pPr marL="285750" indent="-285750">
              <a:buFont typeface="Arial" panose="020B0604020202020204" pitchFamily="34" charset="0"/>
              <a:buChar char="•"/>
            </a:pPr>
            <a:r>
              <a:rPr lang="en-US" dirty="0"/>
              <a:t>Model is able to learn well, Ali can use this model to simulate different combination of features based on  feature importance  to develop a good perfume.</a:t>
            </a:r>
          </a:p>
        </p:txBody>
      </p:sp>
      <p:pic>
        <p:nvPicPr>
          <p:cNvPr id="5" name="Picture 4">
            <a:extLst>
              <a:ext uri="{FF2B5EF4-FFF2-40B4-BE49-F238E27FC236}">
                <a16:creationId xmlns:a16="http://schemas.microsoft.com/office/drawing/2014/main" id="{0783C77A-2827-44D1-9364-54F330CAE190}"/>
              </a:ext>
            </a:extLst>
          </p:cNvPr>
          <p:cNvPicPr>
            <a:picLocks noChangeAspect="1"/>
          </p:cNvPicPr>
          <p:nvPr/>
        </p:nvPicPr>
        <p:blipFill>
          <a:blip r:embed="rId2"/>
          <a:stretch>
            <a:fillRect/>
          </a:stretch>
        </p:blipFill>
        <p:spPr>
          <a:xfrm>
            <a:off x="6462445" y="3429000"/>
            <a:ext cx="5647362" cy="2929717"/>
          </a:xfrm>
          <a:prstGeom prst="rect">
            <a:avLst/>
          </a:prstGeom>
        </p:spPr>
      </p:pic>
    </p:spTree>
    <p:extLst>
      <p:ext uri="{BB962C8B-B14F-4D97-AF65-F5344CB8AC3E}">
        <p14:creationId xmlns:p14="http://schemas.microsoft.com/office/powerpoint/2010/main" val="1586938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XYZ</Template>
  <TotalTime>21</TotalTime>
  <Words>835</Words>
  <Application>Microsoft Office PowerPoint</Application>
  <PresentationFormat>Widescreen</PresentationFormat>
  <Paragraphs>62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Helvetica Neue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Naiyar</dc:creator>
  <cp:lastModifiedBy>Md Naiyar</cp:lastModifiedBy>
  <cp:revision>2</cp:revision>
  <dcterms:created xsi:type="dcterms:W3CDTF">2022-04-06T19:37:27Z</dcterms:created>
  <dcterms:modified xsi:type="dcterms:W3CDTF">2022-04-06T19:58:40Z</dcterms:modified>
</cp:coreProperties>
</file>