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4" r:id="rId2"/>
    <p:sldId id="1159" r:id="rId3"/>
    <p:sldId id="1010" r:id="rId4"/>
    <p:sldId id="1160" r:id="rId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8" charset="-128"/>
        <a:cs typeface="ＭＳ Ｐゴシック" pitchFamily="8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Martin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15681"/>
    <a:srgbClr val="0085D9"/>
    <a:srgbClr val="1E96DE"/>
    <a:srgbClr val="0085F0"/>
    <a:srgbClr val="CDE6FF"/>
    <a:srgbClr val="F8F8F8"/>
    <a:srgbClr val="F2F2F2"/>
    <a:srgbClr val="F58025"/>
    <a:srgbClr val="E31B2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86323" autoAdjust="0"/>
  </p:normalViewPr>
  <p:slideViewPr>
    <p:cSldViewPr snapToGrid="0" snapToObjects="1">
      <p:cViewPr>
        <p:scale>
          <a:sx n="81" d="100"/>
          <a:sy n="81" d="100"/>
        </p:scale>
        <p:origin x="-100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5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1862"/>
    </p:cViewPr>
  </p:sorterViewPr>
  <p:notesViewPr>
    <p:cSldViewPr snapToGrid="0" snapToObjects="1">
      <p:cViewPr varScale="1">
        <p:scale>
          <a:sx n="65" d="100"/>
          <a:sy n="65" d="100"/>
        </p:scale>
        <p:origin x="-3110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0FA060-D60D-2344-ABA8-F372AD49CBA8}" type="datetime1">
              <a:rPr lang="en-US"/>
              <a:pPr>
                <a:defRPr/>
              </a:pPr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1CA0D6-6254-EB46-8CBF-1F7AC82D24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81683D-282A-854B-9AE0-C763E3A41D85}" type="datetime1">
              <a:rPr lang="en-US"/>
              <a:pPr>
                <a:defRPr/>
              </a:pPr>
              <a:t>2/13/2015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0" tIns="46585" rIns="93170" bIns="4658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0" tIns="46585" rIns="93170" bIns="4658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436D35-4C85-3E41-89B4-FDF9D8D588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84" charset="-128"/>
        <a:cs typeface="ＭＳ Ｐゴシック" pitchFamily="-8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ppt_bk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825"/>
            <a:ext cx="9163050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76200" y="374650"/>
            <a:ext cx="8839200" cy="165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saama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85750"/>
            <a:ext cx="41275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963858"/>
            <a:ext cx="7772400" cy="1195728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159586"/>
            <a:ext cx="7772400" cy="1479214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Roboto Slab Light"/>
                <a:cs typeface="Roboto Slab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6021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FFFFFF"/>
                </a:solidFill>
                <a:latin typeface="Roboto Slab Bold" pitchFamily="-84" charset="0"/>
                <a:ea typeface="Roboto Slab Bold" pitchFamily="-84" charset="0"/>
                <a:cs typeface="Roboto Slab Bold" pitchFamily="-8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938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474244"/>
            <a:ext cx="8267700" cy="868362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999" y="4342606"/>
            <a:ext cx="8267700" cy="804862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81944"/>
            <a:ext cx="1855097" cy="18923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929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Roboto Slab Bold"/>
                <a:cs typeface="Roboto Slab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5691"/>
            <a:ext cx="4040188" cy="395128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5929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Roboto Slab Bold"/>
                <a:cs typeface="Roboto Slab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5691"/>
            <a:ext cx="4041775" cy="395128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defRPr sz="1600"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8362"/>
          </a:xfrm>
          <a:solidFill>
            <a:schemeClr val="tx2"/>
          </a:solidFill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10701BC0-8F6A-2847-989F-C1407C4287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CD7FB127-3438-3848-9F77-24C7E74D70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4650" y="895350"/>
            <a:ext cx="4711700" cy="47847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48288" y="896142"/>
            <a:ext cx="333851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577324" y="1143509"/>
            <a:ext cx="4316412" cy="43174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8288" y="1462879"/>
            <a:ext cx="3338512" cy="4217987"/>
          </a:xfrm>
        </p:spPr>
        <p:txBody>
          <a:bodyPr/>
          <a:lstStyle>
            <a:lvl1pPr marL="0" indent="0">
              <a:buNone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DD338BE3-AA12-AB44-A612-9EAA16F953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0" descr="saama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2159000"/>
            <a:ext cx="63500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6D22C-F4D7-4B57-90DA-CC2EBEF0B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 userDrawn="1">
            <p:custDataLst>
              <p:tags r:id="rId2"/>
            </p:custDataLst>
          </p:nvPr>
        </p:nvSpPr>
        <p:spPr>
          <a:xfrm>
            <a:off x="457200" y="267729"/>
            <a:ext cx="8229600" cy="5904472"/>
          </a:xfrm>
          <a:prstGeom prst="roundRect">
            <a:avLst>
              <a:gd name="adj" fmla="val 17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39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8362"/>
          </a:xfrm>
          <a:solidFill>
            <a:srgbClr val="1E96DE"/>
          </a:solidFill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424"/>
            <a:ext cx="8229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28EB-68C8-8F48-B9E9-1E3ADA3E8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8362"/>
          </a:xfrm>
          <a:solidFill>
            <a:srgbClr val="1E96DE"/>
          </a:solidFill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28EB-68C8-8F48-B9E9-1E3ADA3E8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5470" y="868362"/>
            <a:ext cx="12420600" cy="5438775"/>
          </a:xfrm>
          <a:prstGeom prst="rect">
            <a:avLst/>
          </a:prstGeom>
          <a:blipFill dpi="0" rotWithShape="1">
            <a:blip r:embed="rId3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868362"/>
            <a:ext cx="9144000" cy="543877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4016"/>
            <a:ext cx="4038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4016"/>
            <a:ext cx="4038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8362"/>
          </a:xfrm>
          <a:solidFill>
            <a:srgbClr val="1E96DE"/>
          </a:solidFill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70C34FFF-E436-4D47-A479-CFDEBEA391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2154238"/>
            <a:ext cx="2921000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98488" y="2332039"/>
            <a:ext cx="2640012" cy="26034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9045" y="2759076"/>
            <a:ext cx="4827755" cy="2316162"/>
          </a:xfrm>
        </p:spPr>
        <p:txBody>
          <a:bodyPr/>
          <a:lstStyle>
            <a:lvl1pPr marL="0" indent="0">
              <a:buNone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2"/>
          </p:nvPr>
        </p:nvSpPr>
        <p:spPr>
          <a:xfrm>
            <a:off x="3859045" y="2175669"/>
            <a:ext cx="4827755" cy="439738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oboto Slab Bold"/>
                <a:cs typeface="Roboto Slab Bol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8362"/>
          </a:xfrm>
          <a:solidFill>
            <a:srgbClr val="1E96DE"/>
          </a:solidFill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52BFA3C9-2065-BA40-9BC2-BEC550C98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5763" y="477838"/>
            <a:ext cx="8372475" cy="3543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84200" y="649033"/>
            <a:ext cx="7975600" cy="32011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6" y="4937666"/>
            <a:ext cx="8300244" cy="1022877"/>
          </a:xfrm>
        </p:spPr>
        <p:txBody>
          <a:bodyPr/>
          <a:lstStyle>
            <a:lvl1pPr marL="0" indent="0">
              <a:buNone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2"/>
          </p:nvPr>
        </p:nvSpPr>
        <p:spPr>
          <a:xfrm>
            <a:off x="424656" y="4354259"/>
            <a:ext cx="8300244" cy="439738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oboto Slab Bold"/>
                <a:cs typeface="Roboto Slab Bol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B79C0838-F444-4B43-98E5-B81EBAAB6B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22272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6" y="899585"/>
            <a:ext cx="8300244" cy="1022877"/>
          </a:xfrm>
        </p:spPr>
        <p:txBody>
          <a:bodyPr/>
          <a:lstStyle>
            <a:lvl1pPr marL="0" indent="0">
              <a:buNone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2"/>
          </p:nvPr>
        </p:nvSpPr>
        <p:spPr>
          <a:xfrm>
            <a:off x="424656" y="284957"/>
            <a:ext cx="8300244" cy="439738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oboto Slab Bold"/>
                <a:cs typeface="Roboto Slab Bol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24656" y="2565400"/>
            <a:ext cx="8300244" cy="34424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51698-8AAB-804A-AEC5-4C099E1686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763" y="677863"/>
            <a:ext cx="8372475" cy="2713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584200" y="848783"/>
            <a:ext cx="7975600" cy="22296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6" y="4229364"/>
            <a:ext cx="3630877" cy="1319210"/>
          </a:xfrm>
        </p:spPr>
        <p:txBody>
          <a:bodyPr/>
          <a:lstStyle>
            <a:lvl1pPr marL="0" indent="0">
              <a:buFont typeface="Arial"/>
              <a:buChar char="•"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/>
          </p:nvPr>
        </p:nvSpPr>
        <p:spPr>
          <a:xfrm>
            <a:off x="424656" y="3645957"/>
            <a:ext cx="3630877" cy="439738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Roboto Slab Bold"/>
                <a:cs typeface="Roboto Slab Bol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96659" y="4229364"/>
            <a:ext cx="3630877" cy="1319210"/>
          </a:xfrm>
        </p:spPr>
        <p:txBody>
          <a:bodyPr/>
          <a:lstStyle>
            <a:lvl1pPr marL="0" indent="0">
              <a:buFont typeface="Arial"/>
              <a:buChar char="•"/>
              <a:defRPr sz="1400" b="0" i="0">
                <a:latin typeface="Roboto Slab Light"/>
                <a:cs typeface="Roboto Slab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996659" y="3645957"/>
            <a:ext cx="3630877" cy="439738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Roboto Slab Bold"/>
                <a:cs typeface="Roboto Slab Bol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5D156-B7FE-BA4D-9208-3BE007814E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fld id="{B6E03324-2C59-6846-ABA1-8EEB36270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86800" y="6564313"/>
            <a:ext cx="466725" cy="2301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50025"/>
            <a:ext cx="481013" cy="230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Roboto Bold" pitchFamily="-84" charset="0"/>
                <a:ea typeface="Roboto Bold" pitchFamily="-84" charset="0"/>
                <a:cs typeface="Roboto Bold" pitchFamily="-84" charset="0"/>
              </a:defRPr>
            </a:lvl1pPr>
          </a:lstStyle>
          <a:p>
            <a:pPr>
              <a:defRPr/>
            </a:pPr>
            <a:fld id="{314C78E4-E8F7-E747-9E81-73D415799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 descr="saama_color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367463"/>
            <a:ext cx="12890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08438" y="6524625"/>
            <a:ext cx="11271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Slab Light"/>
                <a:ea typeface="+mn-ea"/>
                <a:cs typeface="Roboto Slab Light"/>
              </a:rPr>
              <a:t>Saama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18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E3E3E"/>
          </a:solidFill>
          <a:latin typeface="Roboto Slab Bold"/>
          <a:ea typeface="ＭＳ Ｐゴシック" pitchFamily="-84" charset="-128"/>
          <a:cs typeface="Roboto Slab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3E3E3E"/>
          </a:solidFill>
          <a:latin typeface="Roboto Slab Bold" pitchFamily="-84" charset="0"/>
          <a:ea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24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1pPr>
      <a:lvl2pPr marL="742950" indent="-285750" algn="l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8" charset="0"/>
        <a:buChar char="–"/>
        <a:defRPr sz="2000"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2pPr>
      <a:lvl3pPr marL="1143000" indent="-228600" algn="l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3pPr>
      <a:lvl4pPr marL="1600200" indent="-228600" algn="l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8" charset="0"/>
        <a:buChar char="–"/>
        <a:defRPr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4pPr>
      <a:lvl5pPr marL="2057400" indent="-228600" algn="l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8" charset="0"/>
        <a:buChar char="»"/>
        <a:defRPr kern="1200">
          <a:solidFill>
            <a:schemeClr val="tx1"/>
          </a:solidFill>
          <a:latin typeface="Roboto Slab Light"/>
          <a:ea typeface="ＭＳ Ｐゴシック" pitchFamily="-84" charset="-128"/>
          <a:cs typeface="Roboto Slab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64534" y="3564950"/>
            <a:ext cx="7772400" cy="1195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Roboto Slab Bold" pitchFamily="8" charset="0"/>
                <a:ea typeface="ＭＳ Ｐゴシック" pitchFamily="8" charset="-128"/>
              </a:rPr>
              <a:t/>
            </a:r>
            <a:br>
              <a:rPr lang="en-US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dirty="0" err="1" smtClean="0">
                <a:latin typeface="Roboto Slab Bold" pitchFamily="8" charset="0"/>
                <a:ea typeface="ＭＳ Ｐゴシック" pitchFamily="8" charset="-128"/>
              </a:rPr>
              <a:t>Saama</a:t>
            </a:r>
            <a:r>
              <a:rPr lang="en-US" dirty="0" smtClean="0">
                <a:latin typeface="Roboto Slab Bold" pitchFamily="8" charset="0"/>
                <a:ea typeface="ＭＳ Ｐゴシック" pitchFamily="8" charset="-128"/>
              </a:rPr>
              <a:t> Data Science at Kaggle</a:t>
            </a:r>
            <a:br>
              <a:rPr lang="en-US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dirty="0" smtClean="0">
                <a:latin typeface="Roboto Slab Bold" pitchFamily="8" charset="0"/>
                <a:ea typeface="ＭＳ Ｐゴシック" pitchFamily="8" charset="-128"/>
              </a:rPr>
              <a:t/>
            </a:r>
            <a:br>
              <a:rPr lang="en-US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11 Feb 2015</a:t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/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Wei Yang</a:t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Seyed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 </a:t>
            </a: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Moeen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 </a:t>
            </a: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Kamali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/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Nishant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 </a:t>
            </a: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Dialani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/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Milin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 Shah</a:t>
            </a:r>
            <a:br>
              <a:rPr lang="en-US" sz="2800" dirty="0" smtClean="0">
                <a:latin typeface="Roboto Slab Bold" pitchFamily="8" charset="0"/>
                <a:ea typeface="ＭＳ Ｐゴシック" pitchFamily="8" charset="-128"/>
              </a:rPr>
            </a:b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Murtuza</a:t>
            </a:r>
            <a:r>
              <a:rPr lang="en-US" sz="2800" dirty="0" smtClean="0">
                <a:latin typeface="Roboto Slab Bold" pitchFamily="8" charset="0"/>
                <a:ea typeface="ＭＳ Ｐゴシック" pitchFamily="8" charset="-128"/>
              </a:rPr>
              <a:t> </a:t>
            </a:r>
            <a:r>
              <a:rPr lang="en-US" sz="2800" dirty="0" err="1" smtClean="0">
                <a:latin typeface="Roboto Slab Bold" pitchFamily="8" charset="0"/>
                <a:ea typeface="ＭＳ Ｐゴシック" pitchFamily="8" charset="-128"/>
              </a:rPr>
              <a:t>Morbiwala</a:t>
            </a:r>
            <a:endParaRPr lang="en-US" sz="4000" dirty="0" smtClean="0">
              <a:latin typeface="Roboto Slab Bold" pitchFamily="8" charset="0"/>
              <a:ea typeface="ＭＳ Ｐゴシック" pitchFamily="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What is the Kaggle Competition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728EB-68C8-8F48-B9E9-1E3ADA3E89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462" y="1163488"/>
            <a:ext cx="872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Kaggle ? </a:t>
            </a:r>
          </a:p>
          <a:p>
            <a:endParaRPr lang="en-US" dirty="0" smtClean="0"/>
          </a:p>
          <a:p>
            <a:r>
              <a:rPr lang="en-US" b="1" dirty="0" err="1" smtClean="0"/>
              <a:t>Kaggle</a:t>
            </a:r>
            <a:r>
              <a:rPr lang="en-US" b="1" dirty="0" smtClean="0"/>
              <a:t> is a platform </a:t>
            </a:r>
            <a:r>
              <a:rPr lang="en-US" dirty="0" smtClean="0"/>
              <a:t>where the industry poses interesting data science problems to an open audience in the form of a </a:t>
            </a:r>
            <a:r>
              <a:rPr lang="en-US" b="1" dirty="0" smtClean="0"/>
              <a:t>competition.</a:t>
            </a:r>
          </a:p>
          <a:p>
            <a:endParaRPr lang="en-US" dirty="0" smtClean="0"/>
          </a:p>
          <a:p>
            <a:r>
              <a:rPr lang="en-US" b="1" dirty="0" smtClean="0"/>
              <a:t>What is the Problem? </a:t>
            </a:r>
          </a:p>
          <a:p>
            <a:endParaRPr lang="en-US" dirty="0"/>
          </a:p>
          <a:p>
            <a:r>
              <a:rPr lang="en-US" b="1" dirty="0"/>
              <a:t>Use </a:t>
            </a:r>
            <a:r>
              <a:rPr lang="en-US" b="1" dirty="0" smtClean="0"/>
              <a:t>telematics </a:t>
            </a:r>
            <a:r>
              <a:rPr lang="en-US" b="1" dirty="0"/>
              <a:t>data to identify a driver </a:t>
            </a:r>
            <a:r>
              <a:rPr lang="en-US" b="1" dirty="0" smtClean="0"/>
              <a:t>signature. </a:t>
            </a:r>
          </a:p>
          <a:p>
            <a:r>
              <a:rPr lang="en-US" dirty="0"/>
              <a:t>AXA has provided a dataset of over 50,000 anonymized driver </a:t>
            </a:r>
            <a:r>
              <a:rPr lang="en-US" dirty="0" smtClean="0"/>
              <a:t>trips. The </a:t>
            </a:r>
            <a:r>
              <a:rPr lang="en-US" dirty="0"/>
              <a:t>intent of this competition is to develop an algorithmic signature of </a:t>
            </a:r>
            <a:r>
              <a:rPr lang="en-US" dirty="0" smtClean="0"/>
              <a:t>driving </a:t>
            </a:r>
            <a:r>
              <a:rPr lang="en-US" dirty="0"/>
              <a:t>type. Does a </a:t>
            </a:r>
            <a:r>
              <a:rPr lang="en-US" dirty="0" smtClean="0"/>
              <a:t>driver </a:t>
            </a:r>
            <a:r>
              <a:rPr lang="en-US" dirty="0"/>
              <a:t>drive long trips? Short trips? Highway trips? Back roads? Do </a:t>
            </a:r>
            <a:r>
              <a:rPr lang="en-US" dirty="0" smtClean="0"/>
              <a:t>they accelerate </a:t>
            </a:r>
            <a:r>
              <a:rPr lang="en-US" dirty="0"/>
              <a:t>hard from stops? Do they take turns at high speed? The answers to these questions combine to form an aggregate profile that potentially makes each driver unique.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728EB-68C8-8F48-B9E9-1E3ADA3E89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3" y="1541585"/>
            <a:ext cx="4595447" cy="45954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04922" y="5383743"/>
            <a:ext cx="2706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Analyze Telematics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1314" y="3682392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Quantify </a:t>
            </a:r>
            <a:r>
              <a:rPr lang="en-US" dirty="0" smtClean="0"/>
              <a:t>Risk </a:t>
            </a:r>
            <a:endParaRPr lang="en-US" dirty="0"/>
          </a:p>
          <a:p>
            <a:r>
              <a:rPr lang="en-US" dirty="0" smtClean="0"/>
              <a:t>From Driving </a:t>
            </a:r>
            <a:r>
              <a:rPr lang="en-US" dirty="0" smtClean="0"/>
              <a:t>Patterns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6386" y="2247149"/>
            <a:ext cx="2172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Quantifiable Risk</a:t>
            </a:r>
          </a:p>
          <a:p>
            <a:r>
              <a:rPr lang="en-US" dirty="0" smtClean="0"/>
              <a:t>Higher Profitability </a:t>
            </a:r>
          </a:p>
          <a:p>
            <a:r>
              <a:rPr lang="en-US" dirty="0" smtClean="0"/>
              <a:t>Lower Premiums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4892" y="1403980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Competitive </a:t>
            </a:r>
          </a:p>
          <a:p>
            <a:r>
              <a:rPr lang="en-US" dirty="0" smtClean="0"/>
              <a:t>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Diving Into The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728EB-68C8-8F48-B9E9-1E3ADA3E89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6784"/>
            <a:ext cx="6096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3012" y="1288833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Telematics Data From One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2NR8WfvClzTbjnc9NH5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gS41b4YkKsY9bAQiIsG1"/>
</p:tagLst>
</file>

<file path=ppt/theme/theme1.xml><?xml version="1.0" encoding="utf-8"?>
<a:theme xmlns:a="http://schemas.openxmlformats.org/drawingml/2006/main" name="Saama_Corporate_Overview">
  <a:themeElements>
    <a:clrScheme name="SAAMA">
      <a:dk1>
        <a:srgbClr val="333333"/>
      </a:dk1>
      <a:lt1>
        <a:sysClr val="window" lastClr="FFFFFF"/>
      </a:lt1>
      <a:dk2>
        <a:srgbClr val="0085D9"/>
      </a:dk2>
      <a:lt2>
        <a:srgbClr val="F7F7F7"/>
      </a:lt2>
      <a:accent1>
        <a:srgbClr val="354047"/>
      </a:accent1>
      <a:accent2>
        <a:srgbClr val="5A727F"/>
      </a:accent2>
      <a:accent3>
        <a:srgbClr val="00859C"/>
      </a:accent3>
      <a:accent4>
        <a:srgbClr val="8CC4CD"/>
      </a:accent4>
      <a:accent5>
        <a:srgbClr val="898A8B"/>
      </a:accent5>
      <a:accent6>
        <a:srgbClr val="D4D5D4"/>
      </a:accent6>
      <a:hlink>
        <a:srgbClr val="0085D9"/>
      </a:hlink>
      <a:folHlink>
        <a:srgbClr val="3DA8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AAMA">
    <a:dk1>
      <a:srgbClr val="333333"/>
    </a:dk1>
    <a:lt1>
      <a:sysClr val="window" lastClr="FFFFFF"/>
    </a:lt1>
    <a:dk2>
      <a:srgbClr val="0085D9"/>
    </a:dk2>
    <a:lt2>
      <a:srgbClr val="F7F7F7"/>
    </a:lt2>
    <a:accent1>
      <a:srgbClr val="354047"/>
    </a:accent1>
    <a:accent2>
      <a:srgbClr val="5A727F"/>
    </a:accent2>
    <a:accent3>
      <a:srgbClr val="00859C"/>
    </a:accent3>
    <a:accent4>
      <a:srgbClr val="8CC4CD"/>
    </a:accent4>
    <a:accent5>
      <a:srgbClr val="898A8B"/>
    </a:accent5>
    <a:accent6>
      <a:srgbClr val="D4D5D4"/>
    </a:accent6>
    <a:hlink>
      <a:srgbClr val="0085D9"/>
    </a:hlink>
    <a:folHlink>
      <a:srgbClr val="3DA8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Saama_Corporate_Overview.pot</Template>
  <TotalTime>26933</TotalTime>
  <Words>142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Saama_Corporate_Overview</vt:lpstr>
      <vt:lpstr> Saama Data Science at Kaggle  11 Feb 2015  Wei Yang Seyed Moeen Kamali Nishant Dialani Milin Shah Murtuza Morbiwala</vt:lpstr>
      <vt:lpstr> What is the Kaggle Competition ? </vt:lpstr>
      <vt:lpstr> The Big Picture</vt:lpstr>
      <vt:lpstr> Diving Into The Data. </vt:lpstr>
    </vt:vector>
  </TitlesOfParts>
  <Company>Saama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Saama Board Deck</dc:title>
  <dc:creator>Erlyn Labra</dc:creator>
  <cp:lastModifiedBy>murtuza morbiwala</cp:lastModifiedBy>
  <cp:revision>1279</cp:revision>
  <cp:lastPrinted>2014-04-29T19:13:45Z</cp:lastPrinted>
  <dcterms:created xsi:type="dcterms:W3CDTF">2013-11-29T23:29:08Z</dcterms:created>
  <dcterms:modified xsi:type="dcterms:W3CDTF">2015-02-13T13:59:32Z</dcterms:modified>
</cp:coreProperties>
</file>